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4" r:id="rId2"/>
    <p:sldId id="356" r:id="rId3"/>
    <p:sldId id="297" r:id="rId4"/>
    <p:sldId id="308" r:id="rId5"/>
    <p:sldId id="309" r:id="rId6"/>
    <p:sldId id="312" r:id="rId7"/>
    <p:sldId id="310" r:id="rId8"/>
    <p:sldId id="311" r:id="rId9"/>
    <p:sldId id="320" r:id="rId10"/>
    <p:sldId id="321" r:id="rId11"/>
    <p:sldId id="357" r:id="rId12"/>
    <p:sldId id="322" r:id="rId13"/>
    <p:sldId id="323" r:id="rId14"/>
    <p:sldId id="324" r:id="rId15"/>
    <p:sldId id="325" r:id="rId16"/>
    <p:sldId id="326" r:id="rId17"/>
    <p:sldId id="327" r:id="rId18"/>
    <p:sldId id="328" r:id="rId19"/>
    <p:sldId id="335" r:id="rId20"/>
    <p:sldId id="358" r:id="rId21"/>
    <p:sldId id="336" r:id="rId22"/>
    <p:sldId id="337" r:id="rId23"/>
    <p:sldId id="338" r:id="rId24"/>
    <p:sldId id="339" r:id="rId25"/>
    <p:sldId id="359" r:id="rId26"/>
    <p:sldId id="360" r:id="rId27"/>
    <p:sldId id="361" r:id="rId28"/>
    <p:sldId id="362" r:id="rId29"/>
    <p:sldId id="260"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38" autoAdjust="0"/>
    <p:restoredTop sz="94660"/>
  </p:normalViewPr>
  <p:slideViewPr>
    <p:cSldViewPr snapToGrid="0">
      <p:cViewPr varScale="1">
        <p:scale>
          <a:sx n="87" d="100"/>
          <a:sy n="87" d="100"/>
        </p:scale>
        <p:origin x="60"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268E1-1A49-4C8E-88B6-EBA81607E8C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D56A72C-57D2-4D13-AB8F-7701840D5E3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3792EA5-20C8-44D4-8DEE-6A7EBDC454CB}"/>
              </a:ext>
            </a:extLst>
          </p:cNvPr>
          <p:cNvSpPr>
            <a:spLocks noGrp="1"/>
          </p:cNvSpPr>
          <p:nvPr>
            <p:ph type="dt" sz="half" idx="10"/>
          </p:nvPr>
        </p:nvSpPr>
        <p:spPr/>
        <p:txBody>
          <a:bodyPr/>
          <a:lstStyle/>
          <a:p>
            <a:fld id="{0E7D31D5-1C38-4B70-B343-1604CC6043AD}" type="datetimeFigureOut">
              <a:rPr lang="en-GB" smtClean="0"/>
              <a:t>02/05/2022</a:t>
            </a:fld>
            <a:endParaRPr lang="en-GB"/>
          </a:p>
        </p:txBody>
      </p:sp>
      <p:sp>
        <p:nvSpPr>
          <p:cNvPr id="5" name="Footer Placeholder 4">
            <a:extLst>
              <a:ext uri="{FF2B5EF4-FFF2-40B4-BE49-F238E27FC236}">
                <a16:creationId xmlns:a16="http://schemas.microsoft.com/office/drawing/2014/main" id="{23CCA810-9A0A-42A2-A57B-EB2851AD323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A57CB20-FDC8-4AB0-A07E-7E9987D5E121}"/>
              </a:ext>
            </a:extLst>
          </p:cNvPr>
          <p:cNvSpPr>
            <a:spLocks noGrp="1"/>
          </p:cNvSpPr>
          <p:nvPr>
            <p:ph type="sldNum" sz="quarter" idx="12"/>
          </p:nvPr>
        </p:nvSpPr>
        <p:spPr/>
        <p:txBody>
          <a:bodyPr/>
          <a:lstStyle/>
          <a:p>
            <a:fld id="{D900DF93-C7FC-4B9D-812D-C8E8A908D413}" type="slidenum">
              <a:rPr lang="en-GB" smtClean="0"/>
              <a:t>‹#›</a:t>
            </a:fld>
            <a:endParaRPr lang="en-GB"/>
          </a:p>
        </p:txBody>
      </p:sp>
    </p:spTree>
    <p:extLst>
      <p:ext uri="{BB962C8B-B14F-4D97-AF65-F5344CB8AC3E}">
        <p14:creationId xmlns:p14="http://schemas.microsoft.com/office/powerpoint/2010/main" val="28415510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D26C2-4ADF-4990-8B2A-8DA328FFBB7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731E316-6927-43EF-83FA-09EC1C1611D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6AAE54A-64B6-4461-BF60-B06A5B6CBF48}"/>
              </a:ext>
            </a:extLst>
          </p:cNvPr>
          <p:cNvSpPr>
            <a:spLocks noGrp="1"/>
          </p:cNvSpPr>
          <p:nvPr>
            <p:ph type="dt" sz="half" idx="10"/>
          </p:nvPr>
        </p:nvSpPr>
        <p:spPr/>
        <p:txBody>
          <a:bodyPr/>
          <a:lstStyle/>
          <a:p>
            <a:fld id="{0E7D31D5-1C38-4B70-B343-1604CC6043AD}" type="datetimeFigureOut">
              <a:rPr lang="en-GB" smtClean="0"/>
              <a:t>02/05/2022</a:t>
            </a:fld>
            <a:endParaRPr lang="en-GB"/>
          </a:p>
        </p:txBody>
      </p:sp>
      <p:sp>
        <p:nvSpPr>
          <p:cNvPr id="5" name="Footer Placeholder 4">
            <a:extLst>
              <a:ext uri="{FF2B5EF4-FFF2-40B4-BE49-F238E27FC236}">
                <a16:creationId xmlns:a16="http://schemas.microsoft.com/office/drawing/2014/main" id="{B194F349-B781-4E9D-8867-DEBCFA1246E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E4BC633-F44A-4B35-BF2A-69BC8675E576}"/>
              </a:ext>
            </a:extLst>
          </p:cNvPr>
          <p:cNvSpPr>
            <a:spLocks noGrp="1"/>
          </p:cNvSpPr>
          <p:nvPr>
            <p:ph type="sldNum" sz="quarter" idx="12"/>
          </p:nvPr>
        </p:nvSpPr>
        <p:spPr/>
        <p:txBody>
          <a:bodyPr/>
          <a:lstStyle/>
          <a:p>
            <a:fld id="{D900DF93-C7FC-4B9D-812D-C8E8A908D413}" type="slidenum">
              <a:rPr lang="en-GB" smtClean="0"/>
              <a:t>‹#›</a:t>
            </a:fld>
            <a:endParaRPr lang="en-GB"/>
          </a:p>
        </p:txBody>
      </p:sp>
    </p:spTree>
    <p:extLst>
      <p:ext uri="{BB962C8B-B14F-4D97-AF65-F5344CB8AC3E}">
        <p14:creationId xmlns:p14="http://schemas.microsoft.com/office/powerpoint/2010/main" val="41222375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23AF334-A4D9-485A-99B3-2097D924A95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50E28BA-F2B6-450A-BC61-EF78918C174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59556F5-950F-482F-9CB3-0259F4BF557A}"/>
              </a:ext>
            </a:extLst>
          </p:cNvPr>
          <p:cNvSpPr>
            <a:spLocks noGrp="1"/>
          </p:cNvSpPr>
          <p:nvPr>
            <p:ph type="dt" sz="half" idx="10"/>
          </p:nvPr>
        </p:nvSpPr>
        <p:spPr/>
        <p:txBody>
          <a:bodyPr/>
          <a:lstStyle/>
          <a:p>
            <a:fld id="{0E7D31D5-1C38-4B70-B343-1604CC6043AD}" type="datetimeFigureOut">
              <a:rPr lang="en-GB" smtClean="0"/>
              <a:t>02/05/2022</a:t>
            </a:fld>
            <a:endParaRPr lang="en-GB"/>
          </a:p>
        </p:txBody>
      </p:sp>
      <p:sp>
        <p:nvSpPr>
          <p:cNvPr id="5" name="Footer Placeholder 4">
            <a:extLst>
              <a:ext uri="{FF2B5EF4-FFF2-40B4-BE49-F238E27FC236}">
                <a16:creationId xmlns:a16="http://schemas.microsoft.com/office/drawing/2014/main" id="{9AD48419-3EB5-4B99-B785-C9944B3432B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8D9CBAF-DD9D-420C-B746-F3B72019576A}"/>
              </a:ext>
            </a:extLst>
          </p:cNvPr>
          <p:cNvSpPr>
            <a:spLocks noGrp="1"/>
          </p:cNvSpPr>
          <p:nvPr>
            <p:ph type="sldNum" sz="quarter" idx="12"/>
          </p:nvPr>
        </p:nvSpPr>
        <p:spPr/>
        <p:txBody>
          <a:bodyPr/>
          <a:lstStyle/>
          <a:p>
            <a:fld id="{D900DF93-C7FC-4B9D-812D-C8E8A908D413}" type="slidenum">
              <a:rPr lang="en-GB" smtClean="0"/>
              <a:t>‹#›</a:t>
            </a:fld>
            <a:endParaRPr lang="en-GB"/>
          </a:p>
        </p:txBody>
      </p:sp>
    </p:spTree>
    <p:extLst>
      <p:ext uri="{BB962C8B-B14F-4D97-AF65-F5344CB8AC3E}">
        <p14:creationId xmlns:p14="http://schemas.microsoft.com/office/powerpoint/2010/main" val="22268664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Title- light background">
    <p:spTree>
      <p:nvGrpSpPr>
        <p:cNvPr id="1" name=""/>
        <p:cNvGrpSpPr/>
        <p:nvPr/>
      </p:nvGrpSpPr>
      <p:grpSpPr>
        <a:xfrm>
          <a:off x="0" y="0"/>
          <a:ext cx="0" cy="0"/>
          <a:chOff x="0" y="0"/>
          <a:chExt cx="0" cy="0"/>
        </a:xfrm>
      </p:grpSpPr>
      <p:sp>
        <p:nvSpPr>
          <p:cNvPr id="2" name="Tittel 1"/>
          <p:cNvSpPr>
            <a:spLocks noGrp="1"/>
          </p:cNvSpPr>
          <p:nvPr>
            <p:ph type="ctrTitle" hasCustomPrompt="1"/>
          </p:nvPr>
        </p:nvSpPr>
        <p:spPr>
          <a:xfrm>
            <a:off x="630161" y="3222282"/>
            <a:ext cx="9167449" cy="554126"/>
          </a:xfrm>
        </p:spPr>
        <p:txBody>
          <a:bodyPr wrap="square" lIns="0" tIns="0" rIns="0" bIns="0" anchor="ctr">
            <a:spAutoFit/>
          </a:bodyPr>
          <a:lstStyle>
            <a:lvl1pPr algn="l">
              <a:defRPr sz="4001"/>
            </a:lvl1pPr>
          </a:lstStyle>
          <a:p>
            <a:r>
              <a:rPr lang="nb-NO" dirty="0" err="1"/>
              <a:t>Click</a:t>
            </a:r>
            <a:r>
              <a:rPr lang="nb-NO" dirty="0"/>
              <a:t> to </a:t>
            </a:r>
            <a:r>
              <a:rPr lang="nb-NO" dirty="0" err="1"/>
              <a:t>add</a:t>
            </a:r>
            <a:r>
              <a:rPr lang="nb-NO" dirty="0"/>
              <a:t> </a:t>
            </a:r>
            <a:r>
              <a:rPr lang="nb-NO" dirty="0" err="1"/>
              <a:t>title</a:t>
            </a:r>
            <a:endParaRPr lang="nb-NO" dirty="0"/>
          </a:p>
        </p:txBody>
      </p:sp>
      <p:sp>
        <p:nvSpPr>
          <p:cNvPr id="4" name="Plassholder for dato 3"/>
          <p:cNvSpPr>
            <a:spLocks noGrp="1"/>
          </p:cNvSpPr>
          <p:nvPr>
            <p:ph type="dt" sz="half" idx="10"/>
          </p:nvPr>
        </p:nvSpPr>
        <p:spPr>
          <a:xfrm>
            <a:off x="9569442" y="6261424"/>
            <a:ext cx="1993109" cy="323165"/>
          </a:xfrm>
          <a:prstGeom prst="rect">
            <a:avLst/>
          </a:prstGeom>
        </p:spPr>
        <p:txBody>
          <a:bodyPr anchor="b">
            <a:spAutoFit/>
          </a:bodyPr>
          <a:lstStyle>
            <a:lvl1pPr>
              <a:defRPr sz="1500">
                <a:solidFill>
                  <a:schemeClr val="dk2"/>
                </a:solidFill>
              </a:defRPr>
            </a:lvl1pPr>
          </a:lstStyle>
          <a:p>
            <a:fld id="{D5906656-A9BE-4917-BFD7-16C60DDEE872}" type="datetime1">
              <a:rPr lang="nb-NO" smtClean="0"/>
              <a:t>02.05.2022</a:t>
            </a:fld>
            <a:endParaRPr lang="nb-NO" dirty="0"/>
          </a:p>
        </p:txBody>
      </p:sp>
      <p:sp>
        <p:nvSpPr>
          <p:cNvPr id="13" name="Plassholder for tekst 12"/>
          <p:cNvSpPr>
            <a:spLocks noGrp="1"/>
          </p:cNvSpPr>
          <p:nvPr>
            <p:ph type="body" sz="quarter" idx="13" hasCustomPrompt="1"/>
          </p:nvPr>
        </p:nvSpPr>
        <p:spPr>
          <a:xfrm>
            <a:off x="630161" y="5828126"/>
            <a:ext cx="2110306" cy="480131"/>
          </a:xfrm>
        </p:spPr>
        <p:txBody>
          <a:bodyPr anchor="b">
            <a:spAutoFit/>
          </a:bodyPr>
          <a:lstStyle>
            <a:lvl1pPr marL="0" indent="0">
              <a:buNone/>
              <a:defRPr b="1">
                <a:solidFill>
                  <a:schemeClr val="dk2"/>
                </a:solidFill>
              </a:defRPr>
            </a:lvl1pPr>
          </a:lstStyle>
          <a:p>
            <a:pPr lvl="0"/>
            <a:r>
              <a:rPr lang="nb-NO" dirty="0" err="1"/>
              <a:t>Name</a:t>
            </a:r>
            <a:endParaRPr lang="en-GB" dirty="0"/>
          </a:p>
        </p:txBody>
      </p:sp>
      <p:sp>
        <p:nvSpPr>
          <p:cNvPr id="14" name="Plassholder for tekst 12"/>
          <p:cNvSpPr>
            <a:spLocks noGrp="1"/>
          </p:cNvSpPr>
          <p:nvPr>
            <p:ph type="body" sz="quarter" idx="14" hasCustomPrompt="1"/>
          </p:nvPr>
        </p:nvSpPr>
        <p:spPr>
          <a:xfrm>
            <a:off x="630161" y="6105326"/>
            <a:ext cx="2110306" cy="480131"/>
          </a:xfrm>
        </p:spPr>
        <p:txBody>
          <a:bodyPr anchor="b">
            <a:spAutoFit/>
          </a:bodyPr>
          <a:lstStyle>
            <a:lvl1pPr marL="0" indent="0">
              <a:buNone/>
              <a:defRPr b="1">
                <a:solidFill>
                  <a:schemeClr val="dk2"/>
                </a:solidFill>
              </a:defRPr>
            </a:lvl1pPr>
          </a:lstStyle>
          <a:p>
            <a:pPr lvl="0"/>
            <a:r>
              <a:rPr lang="nb-NO" dirty="0" err="1"/>
              <a:t>Title</a:t>
            </a:r>
            <a:endParaRPr lang="en-GB" dirty="0"/>
          </a:p>
        </p:txBody>
      </p:sp>
      <p:sp>
        <p:nvSpPr>
          <p:cNvPr id="17" name="Plassholder for tekst 12"/>
          <p:cNvSpPr>
            <a:spLocks noGrp="1"/>
          </p:cNvSpPr>
          <p:nvPr>
            <p:ph type="body" sz="quarter" idx="15" hasCustomPrompt="1"/>
          </p:nvPr>
        </p:nvSpPr>
        <p:spPr>
          <a:xfrm>
            <a:off x="5100701" y="5824704"/>
            <a:ext cx="3384003" cy="480131"/>
          </a:xfrm>
        </p:spPr>
        <p:txBody>
          <a:bodyPr wrap="square" anchor="b">
            <a:spAutoFit/>
          </a:bodyPr>
          <a:lstStyle>
            <a:lvl1pPr marL="0" indent="0">
              <a:buNone/>
              <a:defRPr b="0">
                <a:solidFill>
                  <a:schemeClr val="dk2"/>
                </a:solidFill>
              </a:defRPr>
            </a:lvl1pPr>
          </a:lstStyle>
          <a:p>
            <a:pPr lvl="0"/>
            <a:r>
              <a:rPr lang="nb-NO" dirty="0"/>
              <a:t>Office</a:t>
            </a:r>
            <a:endParaRPr lang="en-GB" dirty="0"/>
          </a:p>
        </p:txBody>
      </p:sp>
      <p:sp>
        <p:nvSpPr>
          <p:cNvPr id="18" name="Plassholder for tekst 12"/>
          <p:cNvSpPr>
            <a:spLocks noGrp="1"/>
          </p:cNvSpPr>
          <p:nvPr>
            <p:ph type="body" sz="quarter" idx="16" hasCustomPrompt="1"/>
          </p:nvPr>
        </p:nvSpPr>
        <p:spPr>
          <a:xfrm>
            <a:off x="5100702" y="6104458"/>
            <a:ext cx="3384003" cy="480131"/>
          </a:xfrm>
        </p:spPr>
        <p:txBody>
          <a:bodyPr wrap="square" anchor="b">
            <a:spAutoFit/>
          </a:bodyPr>
          <a:lstStyle>
            <a:lvl1pPr marL="0" indent="0">
              <a:buNone/>
              <a:defRPr b="0">
                <a:solidFill>
                  <a:schemeClr val="dk2"/>
                </a:solidFill>
              </a:defRPr>
            </a:lvl1pPr>
          </a:lstStyle>
          <a:p>
            <a:pPr lvl="0"/>
            <a:r>
              <a:rPr lang="nb-NO" dirty="0"/>
              <a:t>Company</a:t>
            </a:r>
            <a:endParaRPr lang="en-GB" dirty="0"/>
          </a:p>
        </p:txBody>
      </p:sp>
      <p:pic>
        <p:nvPicPr>
          <p:cNvPr id="20" name="Bilde 19"/>
          <p:cNvPicPr>
            <a:picLocks noChangeAspect="1"/>
          </p:cNvPicPr>
          <p:nvPr userDrawn="1"/>
        </p:nvPicPr>
        <p:blipFill>
          <a:blip r:embed="rId2"/>
          <a:stretch>
            <a:fillRect/>
          </a:stretch>
        </p:blipFill>
        <p:spPr>
          <a:xfrm>
            <a:off x="1" y="0"/>
            <a:ext cx="12192000" cy="1206991"/>
          </a:xfrm>
          <a:prstGeom prst="rect">
            <a:avLst/>
          </a:prstGeom>
        </p:spPr>
      </p:pic>
    </p:spTree>
    <p:extLst>
      <p:ext uri="{BB962C8B-B14F-4D97-AF65-F5344CB8AC3E}">
        <p14:creationId xmlns:p14="http://schemas.microsoft.com/office/powerpoint/2010/main" val="36569333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2" name="Tittel 1"/>
          <p:cNvSpPr>
            <a:spLocks noGrp="1"/>
          </p:cNvSpPr>
          <p:nvPr>
            <p:ph type="title" hasCustomPrompt="1"/>
          </p:nvPr>
        </p:nvSpPr>
        <p:spPr/>
        <p:txBody>
          <a:bodyPr/>
          <a:lstStyle>
            <a:lvl1pPr>
              <a:defRPr/>
            </a:lvl1pPr>
          </a:lstStyle>
          <a:p>
            <a:r>
              <a:rPr lang="nb-NO" dirty="0" err="1"/>
              <a:t>Click</a:t>
            </a:r>
            <a:r>
              <a:rPr lang="nb-NO" dirty="0"/>
              <a:t> to </a:t>
            </a:r>
            <a:r>
              <a:rPr lang="nb-NO" dirty="0" err="1"/>
              <a:t>add</a:t>
            </a:r>
            <a:r>
              <a:rPr lang="nb-NO" dirty="0"/>
              <a:t> </a:t>
            </a:r>
            <a:r>
              <a:rPr lang="nb-NO" dirty="0" err="1"/>
              <a:t>title</a:t>
            </a:r>
            <a:endParaRPr lang="nb-NO" dirty="0"/>
          </a:p>
        </p:txBody>
      </p:sp>
      <p:sp>
        <p:nvSpPr>
          <p:cNvPr id="3" name="Plassholder for innhold 2"/>
          <p:cNvSpPr>
            <a:spLocks noGrp="1"/>
          </p:cNvSpPr>
          <p:nvPr>
            <p:ph idx="1" hasCustomPrompt="1"/>
          </p:nvPr>
        </p:nvSpPr>
        <p:spPr>
          <a:xfrm>
            <a:off x="630275" y="1545950"/>
            <a:ext cx="10932276" cy="4594525"/>
          </a:xfrm>
        </p:spPr>
        <p:txBody>
          <a:bodyPr/>
          <a:lstStyle>
            <a:lvl1pPr>
              <a:defRPr/>
            </a:lvl1pPr>
          </a:lstStyle>
          <a:p>
            <a:pPr lvl="0"/>
            <a:r>
              <a:rPr lang="nb-NO" dirty="0"/>
              <a:t>Click to add text</a:t>
            </a:r>
          </a:p>
          <a:p>
            <a:pPr lvl="1"/>
            <a:r>
              <a:rPr lang="nb-NO" dirty="0"/>
              <a:t>Second level</a:t>
            </a:r>
          </a:p>
          <a:p>
            <a:pPr lvl="2"/>
            <a:r>
              <a:rPr lang="nb-NO" dirty="0"/>
              <a:t>Third level</a:t>
            </a:r>
          </a:p>
          <a:p>
            <a:pPr lvl="3"/>
            <a:r>
              <a:rPr lang="nb-NO" dirty="0"/>
              <a:t>Fourth level</a:t>
            </a:r>
          </a:p>
          <a:p>
            <a:pPr lvl="4"/>
            <a:r>
              <a:rPr lang="nb-NO" dirty="0"/>
              <a:t>Fifth level</a:t>
            </a:r>
          </a:p>
        </p:txBody>
      </p:sp>
      <p:sp>
        <p:nvSpPr>
          <p:cNvPr id="9" name="Plassholder for tekst 8"/>
          <p:cNvSpPr>
            <a:spLocks noGrp="1"/>
          </p:cNvSpPr>
          <p:nvPr>
            <p:ph type="body" sz="quarter" idx="10" hasCustomPrompt="1"/>
          </p:nvPr>
        </p:nvSpPr>
        <p:spPr>
          <a:xfrm>
            <a:off x="629862" y="1315554"/>
            <a:ext cx="10932275" cy="480131"/>
          </a:xfrm>
        </p:spPr>
        <p:txBody>
          <a:bodyPr>
            <a:spAutoFit/>
          </a:bodyPr>
          <a:lstStyle>
            <a:lvl1pPr marL="0" indent="0">
              <a:buNone/>
              <a:defRPr b="1">
                <a:solidFill>
                  <a:schemeClr val="accent1"/>
                </a:solidFill>
              </a:defRPr>
            </a:lvl1pPr>
          </a:lstStyle>
          <a:p>
            <a:pPr lvl="0"/>
            <a:r>
              <a:rPr lang="nb-NO" dirty="0" err="1"/>
              <a:t>Click</a:t>
            </a:r>
            <a:r>
              <a:rPr lang="nb-NO" dirty="0"/>
              <a:t> to </a:t>
            </a:r>
            <a:r>
              <a:rPr lang="nb-NO" dirty="0" err="1"/>
              <a:t>add</a:t>
            </a:r>
            <a:r>
              <a:rPr lang="nb-NO" dirty="0"/>
              <a:t> </a:t>
            </a:r>
            <a:r>
              <a:rPr lang="nb-NO" dirty="0" err="1"/>
              <a:t>subtitle</a:t>
            </a:r>
            <a:endParaRPr lang="en-GB" dirty="0"/>
          </a:p>
        </p:txBody>
      </p:sp>
    </p:spTree>
    <p:extLst>
      <p:ext uri="{BB962C8B-B14F-4D97-AF65-F5344CB8AC3E}">
        <p14:creationId xmlns:p14="http://schemas.microsoft.com/office/powerpoint/2010/main" val="9539262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5B63F0-C965-4771-816C-8ACE1225ED3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F693539-5394-4B86-AEAF-265E2FFBC4E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8BF49B6-9AE0-46FA-92E5-D0009BB4B25B}"/>
              </a:ext>
            </a:extLst>
          </p:cNvPr>
          <p:cNvSpPr>
            <a:spLocks noGrp="1"/>
          </p:cNvSpPr>
          <p:nvPr>
            <p:ph type="dt" sz="half" idx="10"/>
          </p:nvPr>
        </p:nvSpPr>
        <p:spPr/>
        <p:txBody>
          <a:bodyPr/>
          <a:lstStyle/>
          <a:p>
            <a:fld id="{0E7D31D5-1C38-4B70-B343-1604CC6043AD}" type="datetimeFigureOut">
              <a:rPr lang="en-GB" smtClean="0"/>
              <a:t>02/05/2022</a:t>
            </a:fld>
            <a:endParaRPr lang="en-GB"/>
          </a:p>
        </p:txBody>
      </p:sp>
      <p:sp>
        <p:nvSpPr>
          <p:cNvPr id="5" name="Footer Placeholder 4">
            <a:extLst>
              <a:ext uri="{FF2B5EF4-FFF2-40B4-BE49-F238E27FC236}">
                <a16:creationId xmlns:a16="http://schemas.microsoft.com/office/drawing/2014/main" id="{F6D62CD8-2CCD-4B74-A322-DB8D4C2A579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37EC753-13B5-4BAD-AD56-4F45E3407F61}"/>
              </a:ext>
            </a:extLst>
          </p:cNvPr>
          <p:cNvSpPr>
            <a:spLocks noGrp="1"/>
          </p:cNvSpPr>
          <p:nvPr>
            <p:ph type="sldNum" sz="quarter" idx="12"/>
          </p:nvPr>
        </p:nvSpPr>
        <p:spPr/>
        <p:txBody>
          <a:bodyPr/>
          <a:lstStyle/>
          <a:p>
            <a:fld id="{D900DF93-C7FC-4B9D-812D-C8E8A908D413}" type="slidenum">
              <a:rPr lang="en-GB" smtClean="0"/>
              <a:t>‹#›</a:t>
            </a:fld>
            <a:endParaRPr lang="en-GB"/>
          </a:p>
        </p:txBody>
      </p:sp>
    </p:spTree>
    <p:extLst>
      <p:ext uri="{BB962C8B-B14F-4D97-AF65-F5344CB8AC3E}">
        <p14:creationId xmlns:p14="http://schemas.microsoft.com/office/powerpoint/2010/main" val="34325030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35CABC-2CD8-4FE0-A61C-CCF25345136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63205EA-D9A8-4DB2-9EE0-E6DCA1926A6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8D582F3-D591-4FAC-AE1F-62CD6899D799}"/>
              </a:ext>
            </a:extLst>
          </p:cNvPr>
          <p:cNvSpPr>
            <a:spLocks noGrp="1"/>
          </p:cNvSpPr>
          <p:nvPr>
            <p:ph type="dt" sz="half" idx="10"/>
          </p:nvPr>
        </p:nvSpPr>
        <p:spPr/>
        <p:txBody>
          <a:bodyPr/>
          <a:lstStyle/>
          <a:p>
            <a:fld id="{0E7D31D5-1C38-4B70-B343-1604CC6043AD}" type="datetimeFigureOut">
              <a:rPr lang="en-GB" smtClean="0"/>
              <a:t>02/05/2022</a:t>
            </a:fld>
            <a:endParaRPr lang="en-GB"/>
          </a:p>
        </p:txBody>
      </p:sp>
      <p:sp>
        <p:nvSpPr>
          <p:cNvPr id="5" name="Footer Placeholder 4">
            <a:extLst>
              <a:ext uri="{FF2B5EF4-FFF2-40B4-BE49-F238E27FC236}">
                <a16:creationId xmlns:a16="http://schemas.microsoft.com/office/drawing/2014/main" id="{9C1B375A-81A0-486C-8693-734FF0D9FE2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FD619A1-9384-4A79-A58B-B05A0D2FCB38}"/>
              </a:ext>
            </a:extLst>
          </p:cNvPr>
          <p:cNvSpPr>
            <a:spLocks noGrp="1"/>
          </p:cNvSpPr>
          <p:nvPr>
            <p:ph type="sldNum" sz="quarter" idx="12"/>
          </p:nvPr>
        </p:nvSpPr>
        <p:spPr/>
        <p:txBody>
          <a:bodyPr/>
          <a:lstStyle/>
          <a:p>
            <a:fld id="{D900DF93-C7FC-4B9D-812D-C8E8A908D413}" type="slidenum">
              <a:rPr lang="en-GB" smtClean="0"/>
              <a:t>‹#›</a:t>
            </a:fld>
            <a:endParaRPr lang="en-GB"/>
          </a:p>
        </p:txBody>
      </p:sp>
    </p:spTree>
    <p:extLst>
      <p:ext uri="{BB962C8B-B14F-4D97-AF65-F5344CB8AC3E}">
        <p14:creationId xmlns:p14="http://schemas.microsoft.com/office/powerpoint/2010/main" val="24841390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F0C76E-FF4A-47D1-BE60-1A2997A21A6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3CC6195-8C12-4AE9-B1C2-A73325F3890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06F3749-1DA2-451D-8C00-823D726B7BA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F8990A8-D6D5-44DF-8F29-E3E2356C19AA}"/>
              </a:ext>
            </a:extLst>
          </p:cNvPr>
          <p:cNvSpPr>
            <a:spLocks noGrp="1"/>
          </p:cNvSpPr>
          <p:nvPr>
            <p:ph type="dt" sz="half" idx="10"/>
          </p:nvPr>
        </p:nvSpPr>
        <p:spPr/>
        <p:txBody>
          <a:bodyPr/>
          <a:lstStyle/>
          <a:p>
            <a:fld id="{0E7D31D5-1C38-4B70-B343-1604CC6043AD}" type="datetimeFigureOut">
              <a:rPr lang="en-GB" smtClean="0"/>
              <a:t>02/05/2022</a:t>
            </a:fld>
            <a:endParaRPr lang="en-GB"/>
          </a:p>
        </p:txBody>
      </p:sp>
      <p:sp>
        <p:nvSpPr>
          <p:cNvPr id="6" name="Footer Placeholder 5">
            <a:extLst>
              <a:ext uri="{FF2B5EF4-FFF2-40B4-BE49-F238E27FC236}">
                <a16:creationId xmlns:a16="http://schemas.microsoft.com/office/drawing/2014/main" id="{1BA21F6B-707D-48B5-BA0E-F327F076BF8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C826EF2-CDA1-40AC-AFDB-38253E927E79}"/>
              </a:ext>
            </a:extLst>
          </p:cNvPr>
          <p:cNvSpPr>
            <a:spLocks noGrp="1"/>
          </p:cNvSpPr>
          <p:nvPr>
            <p:ph type="sldNum" sz="quarter" idx="12"/>
          </p:nvPr>
        </p:nvSpPr>
        <p:spPr/>
        <p:txBody>
          <a:bodyPr/>
          <a:lstStyle/>
          <a:p>
            <a:fld id="{D900DF93-C7FC-4B9D-812D-C8E8A908D413}" type="slidenum">
              <a:rPr lang="en-GB" smtClean="0"/>
              <a:t>‹#›</a:t>
            </a:fld>
            <a:endParaRPr lang="en-GB"/>
          </a:p>
        </p:txBody>
      </p:sp>
    </p:spTree>
    <p:extLst>
      <p:ext uri="{BB962C8B-B14F-4D97-AF65-F5344CB8AC3E}">
        <p14:creationId xmlns:p14="http://schemas.microsoft.com/office/powerpoint/2010/main" val="6482156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6B0394-7C53-4972-A4CD-5590A36155B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06F493C-BE64-4BD6-B05C-5F9A97DA903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144830-FF13-4D33-9E30-F90EE8FF906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D090F04-A09E-40C6-A22C-60B3FEF1FA2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D76A64B-2149-4202-BBF7-E6CF9A2F01D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971D55A-851C-4A7B-8C87-E22FAF010FAA}"/>
              </a:ext>
            </a:extLst>
          </p:cNvPr>
          <p:cNvSpPr>
            <a:spLocks noGrp="1"/>
          </p:cNvSpPr>
          <p:nvPr>
            <p:ph type="dt" sz="half" idx="10"/>
          </p:nvPr>
        </p:nvSpPr>
        <p:spPr/>
        <p:txBody>
          <a:bodyPr/>
          <a:lstStyle/>
          <a:p>
            <a:fld id="{0E7D31D5-1C38-4B70-B343-1604CC6043AD}" type="datetimeFigureOut">
              <a:rPr lang="en-GB" smtClean="0"/>
              <a:t>02/05/2022</a:t>
            </a:fld>
            <a:endParaRPr lang="en-GB"/>
          </a:p>
        </p:txBody>
      </p:sp>
      <p:sp>
        <p:nvSpPr>
          <p:cNvPr id="8" name="Footer Placeholder 7">
            <a:extLst>
              <a:ext uri="{FF2B5EF4-FFF2-40B4-BE49-F238E27FC236}">
                <a16:creationId xmlns:a16="http://schemas.microsoft.com/office/drawing/2014/main" id="{F431E98A-C750-4F8D-B114-C44ADE53BCE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DA0BC873-7561-462F-B62E-FEF3D03EA686}"/>
              </a:ext>
            </a:extLst>
          </p:cNvPr>
          <p:cNvSpPr>
            <a:spLocks noGrp="1"/>
          </p:cNvSpPr>
          <p:nvPr>
            <p:ph type="sldNum" sz="quarter" idx="12"/>
          </p:nvPr>
        </p:nvSpPr>
        <p:spPr/>
        <p:txBody>
          <a:bodyPr/>
          <a:lstStyle/>
          <a:p>
            <a:fld id="{D900DF93-C7FC-4B9D-812D-C8E8A908D413}" type="slidenum">
              <a:rPr lang="en-GB" smtClean="0"/>
              <a:t>‹#›</a:t>
            </a:fld>
            <a:endParaRPr lang="en-GB"/>
          </a:p>
        </p:txBody>
      </p:sp>
    </p:spTree>
    <p:extLst>
      <p:ext uri="{BB962C8B-B14F-4D97-AF65-F5344CB8AC3E}">
        <p14:creationId xmlns:p14="http://schemas.microsoft.com/office/powerpoint/2010/main" val="33984111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AFD23-AE52-4F10-8244-B4DE8B8EA198}"/>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DEE4122-D41C-4E4F-9CEB-3D05D0D87BA2}"/>
              </a:ext>
            </a:extLst>
          </p:cNvPr>
          <p:cNvSpPr>
            <a:spLocks noGrp="1"/>
          </p:cNvSpPr>
          <p:nvPr>
            <p:ph type="dt" sz="half" idx="10"/>
          </p:nvPr>
        </p:nvSpPr>
        <p:spPr/>
        <p:txBody>
          <a:bodyPr/>
          <a:lstStyle/>
          <a:p>
            <a:fld id="{0E7D31D5-1C38-4B70-B343-1604CC6043AD}" type="datetimeFigureOut">
              <a:rPr lang="en-GB" smtClean="0"/>
              <a:t>02/05/2022</a:t>
            </a:fld>
            <a:endParaRPr lang="en-GB"/>
          </a:p>
        </p:txBody>
      </p:sp>
      <p:sp>
        <p:nvSpPr>
          <p:cNvPr id="4" name="Footer Placeholder 3">
            <a:extLst>
              <a:ext uri="{FF2B5EF4-FFF2-40B4-BE49-F238E27FC236}">
                <a16:creationId xmlns:a16="http://schemas.microsoft.com/office/drawing/2014/main" id="{F40C1F94-B5B0-4E8F-AFC9-CAA03772504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3E5803E-9F99-4DA9-A12A-AC80300AD2A4}"/>
              </a:ext>
            </a:extLst>
          </p:cNvPr>
          <p:cNvSpPr>
            <a:spLocks noGrp="1"/>
          </p:cNvSpPr>
          <p:nvPr>
            <p:ph type="sldNum" sz="quarter" idx="12"/>
          </p:nvPr>
        </p:nvSpPr>
        <p:spPr/>
        <p:txBody>
          <a:bodyPr/>
          <a:lstStyle/>
          <a:p>
            <a:fld id="{D900DF93-C7FC-4B9D-812D-C8E8A908D413}" type="slidenum">
              <a:rPr lang="en-GB" smtClean="0"/>
              <a:t>‹#›</a:t>
            </a:fld>
            <a:endParaRPr lang="en-GB"/>
          </a:p>
        </p:txBody>
      </p:sp>
    </p:spTree>
    <p:extLst>
      <p:ext uri="{BB962C8B-B14F-4D97-AF65-F5344CB8AC3E}">
        <p14:creationId xmlns:p14="http://schemas.microsoft.com/office/powerpoint/2010/main" val="26091489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5C9D0AB-05EE-452B-87E7-BBC10F89EB18}"/>
              </a:ext>
            </a:extLst>
          </p:cNvPr>
          <p:cNvSpPr>
            <a:spLocks noGrp="1"/>
          </p:cNvSpPr>
          <p:nvPr>
            <p:ph type="dt" sz="half" idx="10"/>
          </p:nvPr>
        </p:nvSpPr>
        <p:spPr/>
        <p:txBody>
          <a:bodyPr/>
          <a:lstStyle/>
          <a:p>
            <a:fld id="{0E7D31D5-1C38-4B70-B343-1604CC6043AD}" type="datetimeFigureOut">
              <a:rPr lang="en-GB" smtClean="0"/>
              <a:t>02/05/2022</a:t>
            </a:fld>
            <a:endParaRPr lang="en-GB"/>
          </a:p>
        </p:txBody>
      </p:sp>
      <p:sp>
        <p:nvSpPr>
          <p:cNvPr id="3" name="Footer Placeholder 2">
            <a:extLst>
              <a:ext uri="{FF2B5EF4-FFF2-40B4-BE49-F238E27FC236}">
                <a16:creationId xmlns:a16="http://schemas.microsoft.com/office/drawing/2014/main" id="{A870AA01-FC1E-4408-ACC9-CDF8DA152F9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7B488B6-EC9D-407B-9F9B-6AAA32181BB0}"/>
              </a:ext>
            </a:extLst>
          </p:cNvPr>
          <p:cNvSpPr>
            <a:spLocks noGrp="1"/>
          </p:cNvSpPr>
          <p:nvPr>
            <p:ph type="sldNum" sz="quarter" idx="12"/>
          </p:nvPr>
        </p:nvSpPr>
        <p:spPr/>
        <p:txBody>
          <a:bodyPr/>
          <a:lstStyle/>
          <a:p>
            <a:fld id="{D900DF93-C7FC-4B9D-812D-C8E8A908D413}" type="slidenum">
              <a:rPr lang="en-GB" smtClean="0"/>
              <a:t>‹#›</a:t>
            </a:fld>
            <a:endParaRPr lang="en-GB"/>
          </a:p>
        </p:txBody>
      </p:sp>
    </p:spTree>
    <p:extLst>
      <p:ext uri="{BB962C8B-B14F-4D97-AF65-F5344CB8AC3E}">
        <p14:creationId xmlns:p14="http://schemas.microsoft.com/office/powerpoint/2010/main" val="8663587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01E28C-5A08-4915-B307-458726FD3E9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D2BDF38-FE6F-49A8-83D6-F563FDF0F2E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393EA1F-B890-4A19-99AA-9DB73D67EFC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3DB34CB-F112-49D1-B91A-34BD2ED298A1}"/>
              </a:ext>
            </a:extLst>
          </p:cNvPr>
          <p:cNvSpPr>
            <a:spLocks noGrp="1"/>
          </p:cNvSpPr>
          <p:nvPr>
            <p:ph type="dt" sz="half" idx="10"/>
          </p:nvPr>
        </p:nvSpPr>
        <p:spPr/>
        <p:txBody>
          <a:bodyPr/>
          <a:lstStyle/>
          <a:p>
            <a:fld id="{0E7D31D5-1C38-4B70-B343-1604CC6043AD}" type="datetimeFigureOut">
              <a:rPr lang="en-GB" smtClean="0"/>
              <a:t>02/05/2022</a:t>
            </a:fld>
            <a:endParaRPr lang="en-GB"/>
          </a:p>
        </p:txBody>
      </p:sp>
      <p:sp>
        <p:nvSpPr>
          <p:cNvPr id="6" name="Footer Placeholder 5">
            <a:extLst>
              <a:ext uri="{FF2B5EF4-FFF2-40B4-BE49-F238E27FC236}">
                <a16:creationId xmlns:a16="http://schemas.microsoft.com/office/drawing/2014/main" id="{15EF3676-9578-4C8D-975B-3BE3510FF7D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A063238-FE77-4E31-AF1F-EF4166EC8CA5}"/>
              </a:ext>
            </a:extLst>
          </p:cNvPr>
          <p:cNvSpPr>
            <a:spLocks noGrp="1"/>
          </p:cNvSpPr>
          <p:nvPr>
            <p:ph type="sldNum" sz="quarter" idx="12"/>
          </p:nvPr>
        </p:nvSpPr>
        <p:spPr/>
        <p:txBody>
          <a:bodyPr/>
          <a:lstStyle/>
          <a:p>
            <a:fld id="{D900DF93-C7FC-4B9D-812D-C8E8A908D413}" type="slidenum">
              <a:rPr lang="en-GB" smtClean="0"/>
              <a:t>‹#›</a:t>
            </a:fld>
            <a:endParaRPr lang="en-GB"/>
          </a:p>
        </p:txBody>
      </p:sp>
    </p:spTree>
    <p:extLst>
      <p:ext uri="{BB962C8B-B14F-4D97-AF65-F5344CB8AC3E}">
        <p14:creationId xmlns:p14="http://schemas.microsoft.com/office/powerpoint/2010/main" val="32667923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2CFC2E-7BE8-455F-AB04-2071EBE328F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F3E20B1-32BD-41AD-881F-9F5B5A71842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037B513-F44A-4ABC-8DA7-81D10EC0CAE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F72AE28-4837-4BF7-A690-2AADDBF58FE1}"/>
              </a:ext>
            </a:extLst>
          </p:cNvPr>
          <p:cNvSpPr>
            <a:spLocks noGrp="1"/>
          </p:cNvSpPr>
          <p:nvPr>
            <p:ph type="dt" sz="half" idx="10"/>
          </p:nvPr>
        </p:nvSpPr>
        <p:spPr/>
        <p:txBody>
          <a:bodyPr/>
          <a:lstStyle/>
          <a:p>
            <a:fld id="{0E7D31D5-1C38-4B70-B343-1604CC6043AD}" type="datetimeFigureOut">
              <a:rPr lang="en-GB" smtClean="0"/>
              <a:t>02/05/2022</a:t>
            </a:fld>
            <a:endParaRPr lang="en-GB"/>
          </a:p>
        </p:txBody>
      </p:sp>
      <p:sp>
        <p:nvSpPr>
          <p:cNvPr id="6" name="Footer Placeholder 5">
            <a:extLst>
              <a:ext uri="{FF2B5EF4-FFF2-40B4-BE49-F238E27FC236}">
                <a16:creationId xmlns:a16="http://schemas.microsoft.com/office/drawing/2014/main" id="{F6E84494-FE36-4132-AD00-D7001C704CF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CFD9389-CA6A-4F81-A6B1-A4097139EAF1}"/>
              </a:ext>
            </a:extLst>
          </p:cNvPr>
          <p:cNvSpPr>
            <a:spLocks noGrp="1"/>
          </p:cNvSpPr>
          <p:nvPr>
            <p:ph type="sldNum" sz="quarter" idx="12"/>
          </p:nvPr>
        </p:nvSpPr>
        <p:spPr/>
        <p:txBody>
          <a:bodyPr/>
          <a:lstStyle/>
          <a:p>
            <a:fld id="{D900DF93-C7FC-4B9D-812D-C8E8A908D413}" type="slidenum">
              <a:rPr lang="en-GB" smtClean="0"/>
              <a:t>‹#›</a:t>
            </a:fld>
            <a:endParaRPr lang="en-GB"/>
          </a:p>
        </p:txBody>
      </p:sp>
    </p:spTree>
    <p:extLst>
      <p:ext uri="{BB962C8B-B14F-4D97-AF65-F5344CB8AC3E}">
        <p14:creationId xmlns:p14="http://schemas.microsoft.com/office/powerpoint/2010/main" val="26894513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CB193CB-3C01-405E-9B6F-76A76012C5F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E044B6A-1A57-43B4-8C09-462DD475111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AA35F09-3121-4BF3-B310-AFF1CE7DADD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7D31D5-1C38-4B70-B343-1604CC6043AD}" type="datetimeFigureOut">
              <a:rPr lang="en-GB" smtClean="0"/>
              <a:t>02/05/2022</a:t>
            </a:fld>
            <a:endParaRPr lang="en-GB"/>
          </a:p>
        </p:txBody>
      </p:sp>
      <p:sp>
        <p:nvSpPr>
          <p:cNvPr id="5" name="Footer Placeholder 4">
            <a:extLst>
              <a:ext uri="{FF2B5EF4-FFF2-40B4-BE49-F238E27FC236}">
                <a16:creationId xmlns:a16="http://schemas.microsoft.com/office/drawing/2014/main" id="{38C80E28-00E6-404D-B08D-5A54A5005E8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404F46EB-82D9-4FB7-A763-C6BBBA36AF4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00DF93-C7FC-4B9D-812D-C8E8A908D413}" type="slidenum">
              <a:rPr lang="en-GB" smtClean="0"/>
              <a:t>‹#›</a:t>
            </a:fld>
            <a:endParaRPr lang="en-GB"/>
          </a:p>
        </p:txBody>
      </p:sp>
    </p:spTree>
    <p:extLst>
      <p:ext uri="{BB962C8B-B14F-4D97-AF65-F5344CB8AC3E}">
        <p14:creationId xmlns:p14="http://schemas.microsoft.com/office/powerpoint/2010/main" val="30609876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10.emf"/><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11.emf"/><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12.emf"/><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13.emf"/><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14.pn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15.emf"/><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16.emf"/><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17.emf"/><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18.emf"/><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19.emf"/><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20.emf"/><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21.emf"/><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22.emf"/><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23.emf"/><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24.emf"/><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6.emf"/><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7.emf"/><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8.emf"/><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9.emf"/><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tel 3"/>
          <p:cNvSpPr>
            <a:spLocks noGrp="1"/>
          </p:cNvSpPr>
          <p:nvPr>
            <p:ph type="ctrTitle"/>
          </p:nvPr>
        </p:nvSpPr>
        <p:spPr>
          <a:xfrm>
            <a:off x="625312" y="2250022"/>
            <a:ext cx="8371900" cy="2493760"/>
          </a:xfrm>
        </p:spPr>
        <p:txBody>
          <a:bodyPr/>
          <a:lstStyle/>
          <a:p>
            <a:pPr algn="ctr"/>
            <a:r>
              <a:rPr lang="en-GB" sz="3001" dirty="0">
                <a:latin typeface="Times New Roman" panose="02020603050405020304" pitchFamily="18" charset="0"/>
                <a:cs typeface="Times New Roman" panose="02020603050405020304" pitchFamily="18" charset="0"/>
              </a:rPr>
              <a:t>Project</a:t>
            </a:r>
            <a:r>
              <a:rPr lang="bg-BG" sz="3001" dirty="0">
                <a:latin typeface="Times New Roman" panose="02020603050405020304" pitchFamily="18" charset="0"/>
                <a:cs typeface="Times New Roman" panose="02020603050405020304" pitchFamily="18" charset="0"/>
              </a:rPr>
              <a:t> </a:t>
            </a:r>
            <a:r>
              <a:rPr lang="ru-RU" sz="3001" dirty="0">
                <a:latin typeface="Times New Roman" panose="02020603050405020304" pitchFamily="18" charset="0"/>
                <a:cs typeface="Times New Roman" panose="02020603050405020304" pitchFamily="18" charset="0"/>
              </a:rPr>
              <a:t>BGLD-3.001 </a:t>
            </a:r>
            <a:br>
              <a:rPr lang="en-US" sz="3001" dirty="0">
                <a:latin typeface="Times New Roman" panose="02020603050405020304" pitchFamily="18" charset="0"/>
                <a:cs typeface="Times New Roman" panose="02020603050405020304" pitchFamily="18" charset="0"/>
              </a:rPr>
            </a:br>
            <a:r>
              <a:rPr lang="en-GB" sz="3001" i="1" dirty="0">
                <a:latin typeface="Times New Roman" panose="02020603050405020304" pitchFamily="18" charset="0"/>
                <a:cs typeface="Times New Roman" panose="02020603050405020304" pitchFamily="18" charset="0"/>
              </a:rPr>
              <a:t>Novel Approaches to Generating Data on hard-to-reach populations at risk of violation of their rights</a:t>
            </a:r>
            <a:br>
              <a:rPr lang="ru-RU" sz="3001" i="1" dirty="0">
                <a:latin typeface="Times New Roman" panose="02020603050405020304" pitchFamily="18" charset="0"/>
                <a:cs typeface="Times New Roman" panose="02020603050405020304" pitchFamily="18" charset="0"/>
              </a:rPr>
            </a:br>
            <a:br>
              <a:rPr lang="ru-RU" sz="3001" dirty="0">
                <a:latin typeface="Times New Roman" panose="02020603050405020304" pitchFamily="18" charset="0"/>
                <a:cs typeface="Times New Roman" panose="02020603050405020304" pitchFamily="18" charset="0"/>
              </a:rPr>
            </a:br>
            <a:r>
              <a:rPr lang="en-GB" sz="3001" dirty="0">
                <a:latin typeface="Times New Roman" panose="02020603050405020304" pitchFamily="18" charset="0"/>
                <a:cs typeface="Times New Roman" panose="02020603050405020304" pitchFamily="18" charset="0"/>
              </a:rPr>
              <a:t>Thematic report on the situation of Children</a:t>
            </a:r>
            <a:br>
              <a:rPr lang="ru-RU" sz="3001" dirty="0">
                <a:latin typeface="Times New Roman" panose="02020603050405020304" pitchFamily="18" charset="0"/>
                <a:cs typeface="Times New Roman" panose="02020603050405020304" pitchFamily="18" charset="0"/>
              </a:rPr>
            </a:br>
            <a:r>
              <a:rPr lang="en-GB" sz="3001" dirty="0">
                <a:latin typeface="Times New Roman" panose="02020603050405020304" pitchFamily="18" charset="0"/>
                <a:cs typeface="Times New Roman" panose="02020603050405020304" pitchFamily="18" charset="0"/>
              </a:rPr>
              <a:t>Sofia</a:t>
            </a:r>
            <a:r>
              <a:rPr lang="ru-RU" sz="3001" dirty="0">
                <a:latin typeface="Times New Roman" panose="02020603050405020304" pitchFamily="18" charset="0"/>
                <a:cs typeface="Times New Roman" panose="02020603050405020304" pitchFamily="18" charset="0"/>
              </a:rPr>
              <a:t>, 4 </a:t>
            </a:r>
            <a:r>
              <a:rPr lang="en-GB" sz="3001" dirty="0">
                <a:latin typeface="Times New Roman" panose="02020603050405020304" pitchFamily="18" charset="0"/>
                <a:cs typeface="Times New Roman" panose="02020603050405020304" pitchFamily="18" charset="0"/>
              </a:rPr>
              <a:t>May </a:t>
            </a:r>
            <a:r>
              <a:rPr lang="ru-RU" sz="3001" dirty="0">
                <a:latin typeface="Times New Roman" panose="02020603050405020304" pitchFamily="18" charset="0"/>
                <a:cs typeface="Times New Roman" panose="02020603050405020304" pitchFamily="18" charset="0"/>
              </a:rPr>
              <a:t>2022</a:t>
            </a:r>
            <a:endParaRPr lang="en-GB" sz="3001" dirty="0">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95671" y="2005129"/>
            <a:ext cx="2599182" cy="2599182"/>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9440" y="5216557"/>
            <a:ext cx="1641443" cy="1641443"/>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65850" y="5852173"/>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sp>
        <p:nvSpPr>
          <p:cNvPr id="22" name="Rectangle 21"/>
          <p:cNvSpPr/>
          <p:nvPr/>
        </p:nvSpPr>
        <p:spPr>
          <a:xfrm>
            <a:off x="8014369" y="713661"/>
            <a:ext cx="3680484" cy="608885"/>
          </a:xfrm>
          <a:prstGeom prst="rect">
            <a:avLst/>
          </a:prstGeom>
          <a:solidFill>
            <a:schemeClr val="bg1"/>
          </a:solidFill>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7" name="Straight Connector 26"/>
          <p:cNvCxnSpPr/>
          <p:nvPr/>
        </p:nvCxnSpPr>
        <p:spPr>
          <a:xfrm>
            <a:off x="625312" y="1308534"/>
            <a:ext cx="10974070" cy="22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49223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Content Placeholder 37"/>
          <p:cNvSpPr txBox="1">
            <a:spLocks/>
          </p:cNvSpPr>
          <p:nvPr/>
        </p:nvSpPr>
        <p:spPr>
          <a:xfrm>
            <a:off x="1745993" y="1540430"/>
            <a:ext cx="8161965" cy="4149389"/>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lnSpc>
                <a:spcPct val="107000"/>
              </a:lnSpc>
              <a:spcBef>
                <a:spcPts val="1200"/>
              </a:spcBef>
              <a:spcAft>
                <a:spcPts val="600"/>
              </a:spcAft>
              <a:buNone/>
            </a:pPr>
            <a:r>
              <a:rPr lang="en-GB" sz="2400" b="1" dirty="0">
                <a:solidFill>
                  <a:schemeClr val="tx1"/>
                </a:solidFill>
                <a:latin typeface="+mj-lt"/>
                <a:ea typeface="+mj-ea"/>
                <a:cs typeface="+mj-cs"/>
              </a:rPr>
              <a:t>Children between 5 and 14 years old</a:t>
            </a:r>
          </a:p>
          <a:p>
            <a:pPr marL="342900" lvl="0" indent="-342900" algn="just">
              <a:lnSpc>
                <a:spcPct val="107000"/>
              </a:lnSpc>
              <a:spcAft>
                <a:spcPts val="600"/>
              </a:spcAft>
              <a:buFont typeface="Symbol" panose="05050102010706020507" pitchFamily="18" charset="2"/>
              <a:buChar char=""/>
            </a:pPr>
            <a:r>
              <a:rPr lang="en-GB" sz="1800" b="1" dirty="0">
                <a:solidFill>
                  <a:schemeClr val="tx1"/>
                </a:solidFill>
                <a:latin typeface="+mj-lt"/>
                <a:ea typeface="+mj-ea"/>
                <a:cs typeface="+mj-cs"/>
              </a:rPr>
              <a:t>The share of children living in housing deprivation (24.4 % among children aged between 0 and 4 years and 22.2 % among those between 5 and 14 years) is higher than the average housing deprivation rate among the general population (18.7 %) and is particularly high among Roma children (71.1 %) and children living in households, in which none of the members has higher than primary education (83.9 %). </a:t>
            </a:r>
          </a:p>
          <a:p>
            <a:pPr marL="342900" lvl="0" indent="-342900" algn="just">
              <a:lnSpc>
                <a:spcPct val="107000"/>
              </a:lnSpc>
              <a:spcAft>
                <a:spcPts val="600"/>
              </a:spcAft>
              <a:buFont typeface="Symbol" panose="05050102010706020507" pitchFamily="18" charset="2"/>
              <a:buChar char=""/>
            </a:pPr>
            <a:r>
              <a:rPr lang="en-GB" sz="1800" b="1" dirty="0">
                <a:solidFill>
                  <a:schemeClr val="tx1"/>
                </a:solidFill>
                <a:latin typeface="+mj-lt"/>
                <a:ea typeface="+mj-ea"/>
                <a:cs typeface="+mj-cs"/>
              </a:rPr>
              <a:t>More than half of the children between 5 and 14 years of age (about 51 %) live in overcrowded homes. This share is the lowest compared to the other age groups of children, but is much higher than the average overcrowding rate among the general population (about 35 %).</a:t>
            </a:r>
          </a:p>
          <a:p>
            <a:endParaRPr lang="en-GB" sz="2000" b="1" dirty="0">
              <a:solidFill>
                <a:schemeClr val="tx1"/>
              </a:solidFill>
              <a:latin typeface="+mj-lt"/>
              <a:ea typeface="+mj-ea"/>
              <a:cs typeface="+mj-cs"/>
            </a:endParaRPr>
          </a:p>
        </p:txBody>
      </p:sp>
    </p:spTree>
    <p:extLst>
      <p:ext uri="{BB962C8B-B14F-4D97-AF65-F5344CB8AC3E}">
        <p14:creationId xmlns:p14="http://schemas.microsoft.com/office/powerpoint/2010/main" val="26648590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Content Placeholder 37"/>
          <p:cNvSpPr txBox="1">
            <a:spLocks/>
          </p:cNvSpPr>
          <p:nvPr/>
        </p:nvSpPr>
        <p:spPr>
          <a:xfrm>
            <a:off x="1745993" y="1540430"/>
            <a:ext cx="8161965" cy="4149389"/>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lnSpc>
                <a:spcPct val="107000"/>
              </a:lnSpc>
              <a:spcBef>
                <a:spcPts val="1200"/>
              </a:spcBef>
              <a:spcAft>
                <a:spcPts val="600"/>
              </a:spcAft>
              <a:buNone/>
            </a:pPr>
            <a:r>
              <a:rPr lang="en-GB" sz="2400" b="1" dirty="0">
                <a:solidFill>
                  <a:schemeClr val="tx1"/>
                </a:solidFill>
                <a:latin typeface="+mj-lt"/>
                <a:ea typeface="+mj-ea"/>
                <a:cs typeface="+mj-cs"/>
              </a:rPr>
              <a:t>Children between 5 and 14 years old</a:t>
            </a:r>
          </a:p>
          <a:p>
            <a:pPr marL="342900" lvl="0" indent="-342900" algn="just">
              <a:lnSpc>
                <a:spcPct val="107000"/>
              </a:lnSpc>
              <a:spcAft>
                <a:spcPts val="600"/>
              </a:spcAft>
              <a:buFont typeface="Symbol" panose="05050102010706020507" pitchFamily="18" charset="2"/>
              <a:buChar char=""/>
            </a:pPr>
            <a:r>
              <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The majority of households with children aged between 5 and 14 years have some internet connection (85.8 % have mobile connection and 71.6 % have fixed connection). At the same time, the share of households, which cannot afford to pay the costs for internet (7.3 % for mobile connection and 11.3 % for fixed connection) shows that there is still a group of children that may not have any access to internet at home.</a:t>
            </a:r>
          </a:p>
          <a:p>
            <a:r>
              <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The share of children living in jobless households drops down from 63 % in households where none of the members has higher than primary education to 4.5 % in household, in which the highest level of completed education is upper secondary or professional (vocational) education</a:t>
            </a:r>
            <a:endParaRPr lang="en-GB" sz="2000" b="1" dirty="0">
              <a:solidFill>
                <a:schemeClr val="tx1"/>
              </a:solidFill>
              <a:latin typeface="+mj-lt"/>
              <a:ea typeface="+mj-ea"/>
              <a:cs typeface="+mj-cs"/>
            </a:endParaRPr>
          </a:p>
          <a:p>
            <a:endParaRPr lang="en-GB" sz="2000" b="1" dirty="0">
              <a:solidFill>
                <a:schemeClr val="tx1"/>
              </a:solidFill>
              <a:latin typeface="+mj-lt"/>
              <a:ea typeface="+mj-ea"/>
              <a:cs typeface="+mj-cs"/>
            </a:endParaRPr>
          </a:p>
        </p:txBody>
      </p:sp>
    </p:spTree>
    <p:extLst>
      <p:ext uri="{BB962C8B-B14F-4D97-AF65-F5344CB8AC3E}">
        <p14:creationId xmlns:p14="http://schemas.microsoft.com/office/powerpoint/2010/main" val="41647293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Share of children aged 5-14 years with longstanding (chronic) illnesses or health problems, and health self-assessment of children aged 5-14 years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lnSpc>
                <a:spcPct val="107000"/>
              </a:lnSpc>
              <a:spcBef>
                <a:spcPts val="1200"/>
              </a:spcBef>
              <a:spcAft>
                <a:spcPts val="600"/>
              </a:spcAft>
              <a:buNone/>
            </a:pPr>
            <a:r>
              <a:rPr lang="en-GB" sz="2000" b="1" dirty="0">
                <a:solidFill>
                  <a:schemeClr val="tx1"/>
                </a:solidFill>
                <a:latin typeface="+mj-lt"/>
                <a:ea typeface="+mj-ea"/>
                <a:cs typeface="+mj-cs"/>
              </a:rPr>
              <a:t>Children between 5 and 14 years old</a:t>
            </a: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5" name="Picture 14">
            <a:extLst>
              <a:ext uri="{FF2B5EF4-FFF2-40B4-BE49-F238E27FC236}">
                <a16:creationId xmlns:a16="http://schemas.microsoft.com/office/drawing/2014/main" id="{025C2E7E-A1A7-4F97-9EA3-10FE5487284B}"/>
              </a:ext>
            </a:extLst>
          </p:cNvPr>
          <p:cNvPicPr/>
          <p:nvPr/>
        </p:nvPicPr>
        <p:blipFill>
          <a:blip r:embed="rId5"/>
          <a:stretch>
            <a:fillRect/>
          </a:stretch>
        </p:blipFill>
        <p:spPr>
          <a:xfrm>
            <a:off x="5274053" y="1886062"/>
            <a:ext cx="6121249" cy="2847088"/>
          </a:xfrm>
          <a:prstGeom prst="rect">
            <a:avLst/>
          </a:prstGeom>
        </p:spPr>
      </p:pic>
    </p:spTree>
    <p:extLst>
      <p:ext uri="{BB962C8B-B14F-4D97-AF65-F5344CB8AC3E}">
        <p14:creationId xmlns:p14="http://schemas.microsoft.com/office/powerpoint/2010/main" val="11700130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Share of children aged 5-14 years who attend school or early childhood education and care, by sex, self-declared ethnicity, residence type, household size, and highest degree of education completed in the household among its members aged 24 and over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lnSpc>
                <a:spcPct val="107000"/>
              </a:lnSpc>
              <a:spcBef>
                <a:spcPts val="1200"/>
              </a:spcBef>
              <a:spcAft>
                <a:spcPts val="600"/>
              </a:spcAft>
              <a:buNone/>
            </a:pPr>
            <a:r>
              <a:rPr lang="en-GB" sz="2000" b="1" dirty="0">
                <a:solidFill>
                  <a:schemeClr val="tx1"/>
                </a:solidFill>
                <a:latin typeface="+mj-lt"/>
                <a:ea typeface="+mj-ea"/>
                <a:cs typeface="+mj-cs"/>
              </a:rPr>
              <a:t>Children between 5 and 14 years old</a:t>
            </a: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6" y="6436182"/>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a16="http://schemas.microsoft.com/office/drawing/2014/main" id="{870EB446-DD86-4654-BFA3-6AEC502ECECF}"/>
              </a:ext>
            </a:extLst>
          </p:cNvPr>
          <p:cNvPicPr/>
          <p:nvPr/>
        </p:nvPicPr>
        <p:blipFill>
          <a:blip r:embed="rId5"/>
          <a:stretch>
            <a:fillRect/>
          </a:stretch>
        </p:blipFill>
        <p:spPr>
          <a:xfrm>
            <a:off x="4353408" y="1520419"/>
            <a:ext cx="5924492" cy="4927523"/>
          </a:xfrm>
          <a:prstGeom prst="rect">
            <a:avLst/>
          </a:prstGeom>
        </p:spPr>
      </p:pic>
    </p:spTree>
    <p:extLst>
      <p:ext uri="{BB962C8B-B14F-4D97-AF65-F5344CB8AC3E}">
        <p14:creationId xmlns:p14="http://schemas.microsoft.com/office/powerpoint/2010/main" val="42562506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Share of compulsory-schooling-age children attending education, household members aged 7-15 years, by sex, self-declared ethnicity, residence type, household size, and highest degree of education completed in the household among its members aged 24 and over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lnSpc>
                <a:spcPct val="107000"/>
              </a:lnSpc>
              <a:spcBef>
                <a:spcPts val="1200"/>
              </a:spcBef>
              <a:spcAft>
                <a:spcPts val="600"/>
              </a:spcAft>
              <a:buNone/>
            </a:pPr>
            <a:r>
              <a:rPr lang="en-GB" sz="2000" b="1" dirty="0">
                <a:solidFill>
                  <a:schemeClr val="tx1"/>
                </a:solidFill>
                <a:latin typeface="+mj-lt"/>
                <a:ea typeface="+mj-ea"/>
                <a:cs typeface="+mj-cs"/>
              </a:rPr>
              <a:t>Children between 5 and 14 years old</a:t>
            </a: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546086" y="6535777"/>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5" name="Picture 14">
            <a:extLst>
              <a:ext uri="{FF2B5EF4-FFF2-40B4-BE49-F238E27FC236}">
                <a16:creationId xmlns:a16="http://schemas.microsoft.com/office/drawing/2014/main" id="{A2E3F8F6-D17C-47FE-932A-D1CE012678BF}"/>
              </a:ext>
            </a:extLst>
          </p:cNvPr>
          <p:cNvPicPr/>
          <p:nvPr/>
        </p:nvPicPr>
        <p:blipFill>
          <a:blip r:embed="rId5"/>
          <a:stretch>
            <a:fillRect/>
          </a:stretch>
        </p:blipFill>
        <p:spPr>
          <a:xfrm>
            <a:off x="4722821" y="1523120"/>
            <a:ext cx="5743029" cy="4764196"/>
          </a:xfrm>
          <a:prstGeom prst="rect">
            <a:avLst/>
          </a:prstGeom>
        </p:spPr>
      </p:pic>
    </p:spTree>
    <p:extLst>
      <p:ext uri="{BB962C8B-B14F-4D97-AF65-F5344CB8AC3E}">
        <p14:creationId xmlns:p14="http://schemas.microsoft.com/office/powerpoint/2010/main" val="36989916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7" y="2271516"/>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Share of children aged 5-14 years living in housing deprivation (in an apartment that is too dark, or has a leaking roof and/or damp walls or floors, no indoor bathroom or shower, or no indoor toilet), by sex, self-declared ethnicity, residence type, household size, and highest degree of education completed in the household among its members aged 24 and over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lnSpc>
                <a:spcPct val="107000"/>
              </a:lnSpc>
              <a:spcBef>
                <a:spcPts val="1200"/>
              </a:spcBef>
              <a:spcAft>
                <a:spcPts val="600"/>
              </a:spcAft>
              <a:buNone/>
            </a:pPr>
            <a:r>
              <a:rPr lang="en-GB" sz="2000" b="1" dirty="0">
                <a:solidFill>
                  <a:schemeClr val="tx1"/>
                </a:solidFill>
                <a:latin typeface="+mj-lt"/>
                <a:ea typeface="+mj-ea"/>
                <a:cs typeface="+mj-cs"/>
              </a:rPr>
              <a:t>Children between 5 and 14 years old</a:t>
            </a: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6" y="6466988"/>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a16="http://schemas.microsoft.com/office/drawing/2014/main" id="{7FFD9D18-FBC1-4ED0-AB51-3572ECA94DA4}"/>
              </a:ext>
            </a:extLst>
          </p:cNvPr>
          <p:cNvPicPr/>
          <p:nvPr/>
        </p:nvPicPr>
        <p:blipFill>
          <a:blip r:embed="rId5"/>
          <a:stretch>
            <a:fillRect/>
          </a:stretch>
        </p:blipFill>
        <p:spPr>
          <a:xfrm>
            <a:off x="4353407" y="1422597"/>
            <a:ext cx="6112443" cy="5051704"/>
          </a:xfrm>
          <a:prstGeom prst="rect">
            <a:avLst/>
          </a:prstGeom>
        </p:spPr>
      </p:pic>
    </p:spTree>
    <p:extLst>
      <p:ext uri="{BB962C8B-B14F-4D97-AF65-F5344CB8AC3E}">
        <p14:creationId xmlns:p14="http://schemas.microsoft.com/office/powerpoint/2010/main" val="22642175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Share of people aged 16 and over satisfied with their financial situation, by age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lnSpc>
                <a:spcPct val="107000"/>
              </a:lnSpc>
              <a:spcBef>
                <a:spcPts val="1200"/>
              </a:spcBef>
              <a:spcAft>
                <a:spcPts val="600"/>
              </a:spcAft>
              <a:buNone/>
            </a:pPr>
            <a:r>
              <a:rPr lang="en-GB" sz="2000" b="1" dirty="0">
                <a:solidFill>
                  <a:schemeClr val="tx1"/>
                </a:solidFill>
                <a:latin typeface="+mj-lt"/>
                <a:ea typeface="+mj-ea"/>
                <a:cs typeface="+mj-cs"/>
              </a:rPr>
              <a:t>Children between 5 and 14 years old</a:t>
            </a: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a16="http://schemas.microsoft.com/office/drawing/2014/main" id="{A14B6AFE-9652-4D2F-8B20-7352FE4EF0BB}"/>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761457" y="1636061"/>
            <a:ext cx="6378768" cy="3300712"/>
          </a:xfrm>
          <a:prstGeom prst="rect">
            <a:avLst/>
          </a:prstGeom>
          <a:noFill/>
          <a:ln>
            <a:noFill/>
          </a:ln>
        </p:spPr>
      </p:pic>
    </p:spTree>
    <p:extLst>
      <p:ext uri="{BB962C8B-B14F-4D97-AF65-F5344CB8AC3E}">
        <p14:creationId xmlns:p14="http://schemas.microsoft.com/office/powerpoint/2010/main" val="35475761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7" y="2404218"/>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Share of children aged 5-14 living in households that do not have the minimum number of rooms according to the Eurostat definition of overcrowding, by sex, self-declared ethnicity, residence type, household size, and highest degree of education completed in the household among its members aged 24 and over</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lnSpc>
                <a:spcPct val="107000"/>
              </a:lnSpc>
              <a:spcBef>
                <a:spcPts val="1200"/>
              </a:spcBef>
              <a:spcAft>
                <a:spcPts val="600"/>
              </a:spcAft>
              <a:buNone/>
            </a:pPr>
            <a:r>
              <a:rPr lang="en-GB" sz="2000" b="1" dirty="0">
                <a:solidFill>
                  <a:schemeClr val="tx1"/>
                </a:solidFill>
                <a:latin typeface="+mj-lt"/>
                <a:ea typeface="+mj-ea"/>
                <a:cs typeface="+mj-cs"/>
              </a:rPr>
              <a:t>Children between 5 and 14 years old</a:t>
            </a: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81100" y="6515022"/>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5" name="Picture 14">
            <a:extLst>
              <a:ext uri="{FF2B5EF4-FFF2-40B4-BE49-F238E27FC236}">
                <a16:creationId xmlns:a16="http://schemas.microsoft.com/office/drawing/2014/main" id="{6CF6B143-A9A4-4C5F-95E8-0796EDD78E0A}"/>
              </a:ext>
            </a:extLst>
          </p:cNvPr>
          <p:cNvPicPr/>
          <p:nvPr/>
        </p:nvPicPr>
        <p:blipFill>
          <a:blip r:embed="rId5"/>
          <a:stretch>
            <a:fillRect/>
          </a:stretch>
        </p:blipFill>
        <p:spPr>
          <a:xfrm>
            <a:off x="4714115" y="1418045"/>
            <a:ext cx="5751735" cy="4752484"/>
          </a:xfrm>
          <a:prstGeom prst="rect">
            <a:avLst/>
          </a:prstGeom>
        </p:spPr>
      </p:pic>
    </p:spTree>
    <p:extLst>
      <p:ext uri="{BB962C8B-B14F-4D97-AF65-F5344CB8AC3E}">
        <p14:creationId xmlns:p14="http://schemas.microsoft.com/office/powerpoint/2010/main" val="25680465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Share of children aged 5-14 years living in households with no fixed or mobile internet access</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lnSpc>
                <a:spcPct val="107000"/>
              </a:lnSpc>
              <a:spcBef>
                <a:spcPts val="1200"/>
              </a:spcBef>
              <a:spcAft>
                <a:spcPts val="600"/>
              </a:spcAft>
              <a:buNone/>
            </a:pPr>
            <a:r>
              <a:rPr lang="en-GB" sz="2000" b="1" dirty="0">
                <a:solidFill>
                  <a:schemeClr val="tx1"/>
                </a:solidFill>
                <a:latin typeface="+mj-lt"/>
                <a:ea typeface="+mj-ea"/>
                <a:cs typeface="+mj-cs"/>
              </a:rPr>
              <a:t>Children between 5 and 14 years old</a:t>
            </a: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5" name="Picture 14">
            <a:extLst>
              <a:ext uri="{FF2B5EF4-FFF2-40B4-BE49-F238E27FC236}">
                <a16:creationId xmlns:a16="http://schemas.microsoft.com/office/drawing/2014/main" id="{B119F8E0-CED3-40DD-A2C7-03B79BAAD1B4}"/>
              </a:ext>
            </a:extLst>
          </p:cNvPr>
          <p:cNvPicPr/>
          <p:nvPr/>
        </p:nvPicPr>
        <p:blipFill>
          <a:blip r:embed="rId5"/>
          <a:stretch>
            <a:fillRect/>
          </a:stretch>
        </p:blipFill>
        <p:spPr>
          <a:xfrm>
            <a:off x="5010988" y="1702290"/>
            <a:ext cx="6384313" cy="3732060"/>
          </a:xfrm>
          <a:prstGeom prst="rect">
            <a:avLst/>
          </a:prstGeom>
        </p:spPr>
      </p:pic>
    </p:spTree>
    <p:extLst>
      <p:ext uri="{BB962C8B-B14F-4D97-AF65-F5344CB8AC3E}">
        <p14:creationId xmlns:p14="http://schemas.microsoft.com/office/powerpoint/2010/main" val="10687789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Content Placeholder 37"/>
          <p:cNvSpPr txBox="1">
            <a:spLocks/>
          </p:cNvSpPr>
          <p:nvPr/>
        </p:nvSpPr>
        <p:spPr>
          <a:xfrm>
            <a:off x="1745993" y="1540430"/>
            <a:ext cx="8161965" cy="4149389"/>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000" b="1" dirty="0">
                <a:solidFill>
                  <a:schemeClr val="tx1"/>
                </a:solidFill>
                <a:latin typeface="+mj-lt"/>
                <a:ea typeface="+mj-ea"/>
                <a:cs typeface="+mj-cs"/>
              </a:rPr>
              <a:t>Children between 15 and 17 years</a:t>
            </a:r>
            <a:endParaRPr lang="en-GB" sz="2200" b="1" dirty="0">
              <a:solidFill>
                <a:schemeClr val="tx1"/>
              </a:solidFill>
              <a:latin typeface="+mj-lt"/>
              <a:ea typeface="+mj-ea"/>
              <a:cs typeface="+mj-cs"/>
            </a:endParaRPr>
          </a:p>
          <a:p>
            <a:pPr marL="342900" lvl="0" indent="-342900" algn="just">
              <a:lnSpc>
                <a:spcPct val="107000"/>
              </a:lnSpc>
              <a:spcAft>
                <a:spcPts val="600"/>
              </a:spcAft>
              <a:buFont typeface="Symbol" panose="05050102010706020507" pitchFamily="18" charset="2"/>
              <a:buChar char=""/>
            </a:pPr>
            <a:r>
              <a:rPr lang="en-GB" sz="2000" b="1" dirty="0">
                <a:solidFill>
                  <a:schemeClr val="tx1"/>
                </a:solidFill>
                <a:latin typeface="+mj-lt"/>
                <a:ea typeface="+mj-ea"/>
                <a:cs typeface="+mj-cs"/>
              </a:rPr>
              <a:t>52.4% of the children aged between 15 and 17 years see their general practitioner at least once a year, which is less compared to adults above the age of 18 (61 %). The share of children </a:t>
            </a:r>
            <a:r>
              <a:rPr lang="en-US" sz="2000" b="1" dirty="0">
                <a:solidFill>
                  <a:schemeClr val="tx1"/>
                </a:solidFill>
                <a:latin typeface="+mj-lt"/>
                <a:ea typeface="+mj-ea"/>
                <a:cs typeface="+mj-cs"/>
              </a:rPr>
              <a:t>aged between 15 and 17 years, </a:t>
            </a:r>
            <a:r>
              <a:rPr lang="en-GB" sz="2000" b="1" dirty="0">
                <a:solidFill>
                  <a:schemeClr val="tx1"/>
                </a:solidFill>
                <a:latin typeface="+mj-lt"/>
                <a:ea typeface="+mj-ea"/>
                <a:cs typeface="+mj-cs"/>
              </a:rPr>
              <a:t>who have never visited their doctor (about 5 %), is also much higher compared to the one of adults (1.3 %).</a:t>
            </a:r>
          </a:p>
          <a:p>
            <a:pPr marL="342900" lvl="0" indent="-342900" algn="just">
              <a:lnSpc>
                <a:spcPct val="107000"/>
              </a:lnSpc>
              <a:spcAft>
                <a:spcPts val="600"/>
              </a:spcAft>
              <a:buFont typeface="Symbol" panose="05050102010706020507" pitchFamily="18" charset="2"/>
              <a:buChar char=""/>
            </a:pPr>
            <a:r>
              <a:rPr lang="en-GB" sz="2000" b="1" dirty="0">
                <a:solidFill>
                  <a:schemeClr val="tx1"/>
                </a:solidFill>
                <a:latin typeface="+mj-lt"/>
                <a:ea typeface="+mj-ea"/>
                <a:cs typeface="+mj-cs"/>
              </a:rPr>
              <a:t>More than 7 % of children between 15 and 17 years of age are neither in employment nor in education or training (NEET). This share is lower compared to persons between 18 and 29 years of age (22.2 %). </a:t>
            </a:r>
          </a:p>
          <a:p>
            <a:endParaRPr lang="en-GB" sz="2000" b="1" dirty="0">
              <a:solidFill>
                <a:schemeClr val="tx1"/>
              </a:solidFill>
              <a:latin typeface="+mj-lt"/>
              <a:ea typeface="+mj-ea"/>
              <a:cs typeface="+mj-cs"/>
            </a:endParaRPr>
          </a:p>
        </p:txBody>
      </p:sp>
    </p:spTree>
    <p:extLst>
      <p:ext uri="{BB962C8B-B14F-4D97-AF65-F5344CB8AC3E}">
        <p14:creationId xmlns:p14="http://schemas.microsoft.com/office/powerpoint/2010/main" val="26482760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Content Placeholder 37"/>
          <p:cNvSpPr txBox="1">
            <a:spLocks/>
          </p:cNvSpPr>
          <p:nvPr/>
        </p:nvSpPr>
        <p:spPr>
          <a:xfrm>
            <a:off x="2892213" y="4078182"/>
            <a:ext cx="8161965"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Early Childhood 0-4 years</a:t>
            </a:r>
            <a:endParaRPr lang="ru-RU" sz="2200" b="1" dirty="0">
              <a:solidFill>
                <a:schemeClr val="tx1"/>
              </a:solidFill>
              <a:latin typeface="+mj-lt"/>
              <a:ea typeface="+mj-ea"/>
              <a:cs typeface="+mj-cs"/>
            </a:endParaRPr>
          </a:p>
        </p:txBody>
      </p:sp>
    </p:spTree>
    <p:extLst>
      <p:ext uri="{BB962C8B-B14F-4D97-AF65-F5344CB8AC3E}">
        <p14:creationId xmlns:p14="http://schemas.microsoft.com/office/powerpoint/2010/main" val="13149202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Content Placeholder 37"/>
          <p:cNvSpPr txBox="1">
            <a:spLocks/>
          </p:cNvSpPr>
          <p:nvPr/>
        </p:nvSpPr>
        <p:spPr>
          <a:xfrm>
            <a:off x="1745993" y="1540430"/>
            <a:ext cx="8161965" cy="4149389"/>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000" b="1" dirty="0">
                <a:solidFill>
                  <a:schemeClr val="tx1"/>
                </a:solidFill>
                <a:latin typeface="+mj-lt"/>
                <a:ea typeface="+mj-ea"/>
                <a:cs typeface="+mj-cs"/>
              </a:rPr>
              <a:t>Children between 15 and 17 years</a:t>
            </a:r>
            <a:endParaRPr lang="en-GB" sz="2200" b="1" dirty="0">
              <a:solidFill>
                <a:schemeClr val="tx1"/>
              </a:solidFill>
              <a:latin typeface="+mj-lt"/>
              <a:ea typeface="+mj-ea"/>
              <a:cs typeface="+mj-cs"/>
            </a:endParaRPr>
          </a:p>
          <a:p>
            <a:pPr marL="342900" lvl="0" indent="-342900" algn="just">
              <a:lnSpc>
                <a:spcPct val="107000"/>
              </a:lnSpc>
              <a:spcAft>
                <a:spcPts val="600"/>
              </a:spcAft>
              <a:buFont typeface="Symbol" panose="05050102010706020507" pitchFamily="18" charset="2"/>
              <a:buChar char=""/>
            </a:pPr>
            <a:r>
              <a:rPr lang="en-GB" sz="2000" b="1" dirty="0">
                <a:solidFill>
                  <a:schemeClr val="tx1"/>
                </a:solidFill>
                <a:latin typeface="+mj-lt"/>
                <a:ea typeface="+mj-ea"/>
                <a:cs typeface="+mj-cs"/>
              </a:rPr>
              <a:t>The share of Roma children aged between 15 and 17 years living in housing deprivation (63.7 %) is about six times higher compared to children of Bulgarian ethnic background (10.6 %). Children living in rural areas (41.2 %) seem to be much more exposed to the risk of housing deprivation compared to those living in towns and cities (14.8 %).</a:t>
            </a:r>
          </a:p>
          <a:p>
            <a:pPr marL="342900" lvl="0" indent="-342900" algn="just">
              <a:lnSpc>
                <a:spcPct val="107000"/>
              </a:lnSpc>
              <a:spcAft>
                <a:spcPts val="600"/>
              </a:spcAft>
              <a:buFont typeface="Symbol" panose="05050102010706020507" pitchFamily="18" charset="2"/>
              <a:buChar char=""/>
            </a:pPr>
            <a:r>
              <a:rPr lang="en-GB" sz="2000" b="1" dirty="0">
                <a:solidFill>
                  <a:schemeClr val="tx1"/>
                </a:solidFill>
                <a:latin typeface="+mj-lt"/>
                <a:ea typeface="+mj-ea"/>
                <a:cs typeface="+mj-cs"/>
              </a:rPr>
              <a:t>The share of children aged between 15 and 17 years living in overcrowding is particularly high among the Roma population (almost 85 %), but is also considerably high among children who self-identify as having Bulgarian (about 47 %) or Turkish (about 46 %) ethnic background.</a:t>
            </a:r>
          </a:p>
        </p:txBody>
      </p:sp>
    </p:spTree>
    <p:extLst>
      <p:ext uri="{BB962C8B-B14F-4D97-AF65-F5344CB8AC3E}">
        <p14:creationId xmlns:p14="http://schemas.microsoft.com/office/powerpoint/2010/main" val="19809086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Time elapsed since last visit to a general practitioner: share of children aged 15-17 years with last consultation with general practitioner in the last 12 months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400" b="1" dirty="0">
                <a:solidFill>
                  <a:schemeClr val="tx1"/>
                </a:solidFill>
                <a:latin typeface="+mj-lt"/>
                <a:ea typeface="+mj-ea"/>
                <a:cs typeface="+mj-cs"/>
              </a:rPr>
              <a:t>Children between 15 and 17 years</a:t>
            </a:r>
            <a:endParaRPr lang="en-GB" sz="2800" b="1" dirty="0">
              <a:solidFill>
                <a:schemeClr val="tx1"/>
              </a:solidFill>
              <a:latin typeface="+mj-lt"/>
              <a:ea typeface="+mj-ea"/>
              <a:cs typeface="+mj-cs"/>
            </a:endParaRP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6" name="Picture 15">
            <a:extLst>
              <a:ext uri="{FF2B5EF4-FFF2-40B4-BE49-F238E27FC236}">
                <a16:creationId xmlns:a16="http://schemas.microsoft.com/office/drawing/2014/main" id="{515E7954-415C-4A18-A8F2-F53F5FEF62E6}"/>
              </a:ext>
            </a:extLst>
          </p:cNvPr>
          <p:cNvPicPr/>
          <p:nvPr/>
        </p:nvPicPr>
        <p:blipFill>
          <a:blip r:embed="rId5"/>
          <a:stretch>
            <a:fillRect/>
          </a:stretch>
        </p:blipFill>
        <p:spPr>
          <a:xfrm>
            <a:off x="4482981" y="1757853"/>
            <a:ext cx="6631487" cy="3178919"/>
          </a:xfrm>
          <a:prstGeom prst="rect">
            <a:avLst/>
          </a:prstGeom>
        </p:spPr>
      </p:pic>
    </p:spTree>
    <p:extLst>
      <p:ext uri="{BB962C8B-B14F-4D97-AF65-F5344CB8AC3E}">
        <p14:creationId xmlns:p14="http://schemas.microsoft.com/office/powerpoint/2010/main" val="23231884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Time elapsed since last visit to a general practitioner: share of children aged 15-17 years with last consultation with general practitioner in the last 12 months, by sex, self-declared ethnicity, residence type, household size, and highest degree of education completed in the household among its members aged 24 and over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400" b="1" dirty="0">
                <a:solidFill>
                  <a:schemeClr val="tx1"/>
                </a:solidFill>
                <a:latin typeface="+mj-lt"/>
                <a:ea typeface="+mj-ea"/>
                <a:cs typeface="+mj-cs"/>
              </a:rPr>
              <a:t>Children between 15 and 17 years</a:t>
            </a:r>
            <a:endParaRPr lang="en-GB" sz="2800" b="1" dirty="0">
              <a:solidFill>
                <a:schemeClr val="tx1"/>
              </a:solidFill>
              <a:latin typeface="+mj-lt"/>
              <a:ea typeface="+mj-ea"/>
              <a:cs typeface="+mj-cs"/>
            </a:endParaRP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82981" y="6372339"/>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5" name="Picture 14">
            <a:extLst>
              <a:ext uri="{FF2B5EF4-FFF2-40B4-BE49-F238E27FC236}">
                <a16:creationId xmlns:a16="http://schemas.microsoft.com/office/drawing/2014/main" id="{62E2B80E-AB09-40C2-8B15-86F931844666}"/>
              </a:ext>
            </a:extLst>
          </p:cNvPr>
          <p:cNvPicPr/>
          <p:nvPr/>
        </p:nvPicPr>
        <p:blipFill>
          <a:blip r:embed="rId5"/>
          <a:stretch>
            <a:fillRect/>
          </a:stretch>
        </p:blipFill>
        <p:spPr>
          <a:xfrm>
            <a:off x="4482982" y="1540429"/>
            <a:ext cx="5718134" cy="4831910"/>
          </a:xfrm>
          <a:prstGeom prst="rect">
            <a:avLst/>
          </a:prstGeom>
        </p:spPr>
      </p:pic>
    </p:spTree>
    <p:extLst>
      <p:ext uri="{BB962C8B-B14F-4D97-AF65-F5344CB8AC3E}">
        <p14:creationId xmlns:p14="http://schemas.microsoft.com/office/powerpoint/2010/main" val="15087190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Time elapsed since last visit to a dentist: share of children aged 15-17 years with last with last visit to a dentist or orthodontist in the last 12 months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400" b="1" dirty="0">
                <a:solidFill>
                  <a:schemeClr val="tx1"/>
                </a:solidFill>
                <a:latin typeface="+mj-lt"/>
                <a:ea typeface="+mj-ea"/>
                <a:cs typeface="+mj-cs"/>
              </a:rPr>
              <a:t>Children between 15 and 17 years</a:t>
            </a:r>
            <a:endParaRPr lang="en-GB" sz="2800" b="1" dirty="0">
              <a:solidFill>
                <a:schemeClr val="tx1"/>
              </a:solidFill>
              <a:latin typeface="+mj-lt"/>
              <a:ea typeface="+mj-ea"/>
              <a:cs typeface="+mj-cs"/>
            </a:endParaRP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a16="http://schemas.microsoft.com/office/drawing/2014/main" id="{E03CF603-B506-4799-BB17-FC2D8B65C57C}"/>
              </a:ext>
            </a:extLst>
          </p:cNvPr>
          <p:cNvPicPr/>
          <p:nvPr/>
        </p:nvPicPr>
        <p:blipFill>
          <a:blip r:embed="rId5"/>
          <a:stretch>
            <a:fillRect/>
          </a:stretch>
        </p:blipFill>
        <p:spPr>
          <a:xfrm>
            <a:off x="4613844" y="1723174"/>
            <a:ext cx="6781458" cy="3364930"/>
          </a:xfrm>
          <a:prstGeom prst="rect">
            <a:avLst/>
          </a:prstGeom>
        </p:spPr>
      </p:pic>
    </p:spTree>
    <p:extLst>
      <p:ext uri="{BB962C8B-B14F-4D97-AF65-F5344CB8AC3E}">
        <p14:creationId xmlns:p14="http://schemas.microsoft.com/office/powerpoint/2010/main" val="7621646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Time elapsed since last visit to a dentist: share of children aged 15-17 years with last with last visit to a dentist or orthodontist in the last 12 months, by sex, self-declared ethnicity, residence type, household size, and highest degree of education completed in the household among its members aged 24 and over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400" b="1" dirty="0">
                <a:solidFill>
                  <a:schemeClr val="tx1"/>
                </a:solidFill>
                <a:latin typeface="+mj-lt"/>
                <a:ea typeface="+mj-ea"/>
                <a:cs typeface="+mj-cs"/>
              </a:rPr>
              <a:t>Children between 15 and 17 years</a:t>
            </a:r>
            <a:endParaRPr lang="en-GB" sz="2800" b="1" dirty="0">
              <a:solidFill>
                <a:schemeClr val="tx1"/>
              </a:solidFill>
              <a:latin typeface="+mj-lt"/>
              <a:ea typeface="+mj-ea"/>
              <a:cs typeface="+mj-cs"/>
            </a:endParaRP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546086" y="6583248"/>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5" name="Picture 14">
            <a:extLst>
              <a:ext uri="{FF2B5EF4-FFF2-40B4-BE49-F238E27FC236}">
                <a16:creationId xmlns:a16="http://schemas.microsoft.com/office/drawing/2014/main" id="{F5826930-0D9B-429C-8D23-ACA5CCD7B9A8}"/>
              </a:ext>
            </a:extLst>
          </p:cNvPr>
          <p:cNvPicPr/>
          <p:nvPr/>
        </p:nvPicPr>
        <p:blipFill>
          <a:blip r:embed="rId5"/>
          <a:stretch>
            <a:fillRect/>
          </a:stretch>
        </p:blipFill>
        <p:spPr>
          <a:xfrm>
            <a:off x="5025635" y="1671000"/>
            <a:ext cx="5301048" cy="4268172"/>
          </a:xfrm>
          <a:prstGeom prst="rect">
            <a:avLst/>
          </a:prstGeom>
        </p:spPr>
      </p:pic>
    </p:spTree>
    <p:extLst>
      <p:ext uri="{BB962C8B-B14F-4D97-AF65-F5344CB8AC3E}">
        <p14:creationId xmlns:p14="http://schemas.microsoft.com/office/powerpoint/2010/main" val="16156424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Share of children aged 15-17 years with current main activity NEET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400" b="1" dirty="0">
                <a:solidFill>
                  <a:schemeClr val="tx1"/>
                </a:solidFill>
                <a:latin typeface="+mj-lt"/>
                <a:ea typeface="+mj-ea"/>
                <a:cs typeface="+mj-cs"/>
              </a:rPr>
              <a:t>Children between 15 and 17 years</a:t>
            </a:r>
            <a:endParaRPr lang="en-GB" sz="2800" b="1" dirty="0">
              <a:solidFill>
                <a:schemeClr val="tx1"/>
              </a:solidFill>
              <a:latin typeface="+mj-lt"/>
              <a:ea typeface="+mj-ea"/>
              <a:cs typeface="+mj-cs"/>
            </a:endParaRP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a16="http://schemas.microsoft.com/office/drawing/2014/main" id="{5E1F1131-C504-4091-A42D-9ECF67854AB8}"/>
              </a:ext>
            </a:extLst>
          </p:cNvPr>
          <p:cNvPicPr/>
          <p:nvPr/>
        </p:nvPicPr>
        <p:blipFill>
          <a:blip r:embed="rId5"/>
          <a:stretch>
            <a:fillRect/>
          </a:stretch>
        </p:blipFill>
        <p:spPr>
          <a:xfrm>
            <a:off x="4613844" y="1897078"/>
            <a:ext cx="6680928" cy="2748508"/>
          </a:xfrm>
          <a:prstGeom prst="rect">
            <a:avLst/>
          </a:prstGeom>
        </p:spPr>
      </p:pic>
    </p:spTree>
    <p:extLst>
      <p:ext uri="{BB962C8B-B14F-4D97-AF65-F5344CB8AC3E}">
        <p14:creationId xmlns:p14="http://schemas.microsoft.com/office/powerpoint/2010/main" val="22461146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Share of children aged 15-17 years with current main activity NEET</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GB" sz="1800" dirty="0">
                <a:effectLst/>
                <a:latin typeface="Calibri" panose="020F0502020204030204" pitchFamily="34" charset="0"/>
                <a:ea typeface="Calibri" panose="020F0502020204030204" pitchFamily="34" charset="0"/>
                <a:cs typeface="Times New Roman" panose="02020603050405020304" pitchFamily="18" charset="0"/>
              </a:rPr>
              <a:t>by sex, self-declared ethnicity, residence type, household size, and highest degree of education completed in the household among its members aged 24 and over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400" b="1" dirty="0">
                <a:solidFill>
                  <a:schemeClr val="tx1"/>
                </a:solidFill>
                <a:latin typeface="+mj-lt"/>
                <a:ea typeface="+mj-ea"/>
                <a:cs typeface="+mj-cs"/>
              </a:rPr>
              <a:t>Children between 15 and 17 years</a:t>
            </a:r>
            <a:endParaRPr lang="en-GB" sz="2800" b="1" dirty="0">
              <a:solidFill>
                <a:schemeClr val="tx1"/>
              </a:solidFill>
              <a:latin typeface="+mj-lt"/>
              <a:ea typeface="+mj-ea"/>
              <a:cs typeface="+mj-cs"/>
            </a:endParaRP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546086" y="6436182"/>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a16="http://schemas.microsoft.com/office/drawing/2014/main" id="{CFE51BF3-7B50-4A61-ADC2-05559A77B80B}"/>
              </a:ext>
            </a:extLst>
          </p:cNvPr>
          <p:cNvPicPr/>
          <p:nvPr/>
        </p:nvPicPr>
        <p:blipFill>
          <a:blip r:embed="rId5"/>
          <a:stretch>
            <a:fillRect/>
          </a:stretch>
        </p:blipFill>
        <p:spPr>
          <a:xfrm>
            <a:off x="5019035" y="1387032"/>
            <a:ext cx="5118975" cy="5032927"/>
          </a:xfrm>
          <a:prstGeom prst="rect">
            <a:avLst/>
          </a:prstGeom>
        </p:spPr>
      </p:pic>
    </p:spTree>
    <p:extLst>
      <p:ext uri="{BB962C8B-B14F-4D97-AF65-F5344CB8AC3E}">
        <p14:creationId xmlns:p14="http://schemas.microsoft.com/office/powerpoint/2010/main" val="23168447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7" y="2271516"/>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Share of children aged 15-17 years living in housing deprivation (in an apartment that is too dark, or has a leaking roof and/or damp walls or floors, no indoor bathroom or shower, or no indoor toilet), by sex, self-declared ethnicity, residence type, household size, and highest degree of education completed in the household among its members aged 24 and over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400" b="1" dirty="0">
                <a:solidFill>
                  <a:schemeClr val="tx1"/>
                </a:solidFill>
                <a:latin typeface="+mj-lt"/>
                <a:ea typeface="+mj-ea"/>
                <a:cs typeface="+mj-cs"/>
              </a:rPr>
              <a:t>Children between 15 and 17 years</a:t>
            </a:r>
            <a:endParaRPr lang="en-GB" sz="2800" b="1" dirty="0">
              <a:solidFill>
                <a:schemeClr val="tx1"/>
              </a:solidFill>
              <a:latin typeface="+mj-lt"/>
              <a:ea typeface="+mj-ea"/>
              <a:cs typeface="+mj-cs"/>
            </a:endParaRP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6" y="6498046"/>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5" name="Picture 14">
            <a:extLst>
              <a:ext uri="{FF2B5EF4-FFF2-40B4-BE49-F238E27FC236}">
                <a16:creationId xmlns:a16="http://schemas.microsoft.com/office/drawing/2014/main" id="{334D5F4A-E7F4-41A0-ADEE-6ED0A967739D}"/>
              </a:ext>
            </a:extLst>
          </p:cNvPr>
          <p:cNvPicPr/>
          <p:nvPr/>
        </p:nvPicPr>
        <p:blipFill>
          <a:blip r:embed="rId5"/>
          <a:stretch>
            <a:fillRect/>
          </a:stretch>
        </p:blipFill>
        <p:spPr>
          <a:xfrm>
            <a:off x="4800628" y="1570030"/>
            <a:ext cx="5163980" cy="4674360"/>
          </a:xfrm>
          <a:prstGeom prst="rect">
            <a:avLst/>
          </a:prstGeom>
        </p:spPr>
      </p:pic>
    </p:spTree>
    <p:extLst>
      <p:ext uri="{BB962C8B-B14F-4D97-AF65-F5344CB8AC3E}">
        <p14:creationId xmlns:p14="http://schemas.microsoft.com/office/powerpoint/2010/main" val="1659794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Share of children aged 15-17 years living in household that does not have the minimum number of rooms according to the Eurostat definition of overcrowding, by sex, self-declared ethnicity, residence type, household size, and highest degree of education completed in the household among its members aged 24 and over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400" b="1" dirty="0">
                <a:solidFill>
                  <a:schemeClr val="tx1"/>
                </a:solidFill>
                <a:latin typeface="+mj-lt"/>
                <a:ea typeface="+mj-ea"/>
                <a:cs typeface="+mj-cs"/>
              </a:rPr>
              <a:t>Children between 15 and 17 years</a:t>
            </a:r>
            <a:endParaRPr lang="en-GB" sz="2800" b="1" dirty="0">
              <a:solidFill>
                <a:schemeClr val="tx1"/>
              </a:solidFill>
              <a:latin typeface="+mj-lt"/>
              <a:ea typeface="+mj-ea"/>
              <a:cs typeface="+mj-cs"/>
            </a:endParaRP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546086" y="6583248"/>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a16="http://schemas.microsoft.com/office/drawing/2014/main" id="{EAB753D7-0582-4872-8398-8FA82AD20FA8}"/>
              </a:ext>
            </a:extLst>
          </p:cNvPr>
          <p:cNvPicPr/>
          <p:nvPr/>
        </p:nvPicPr>
        <p:blipFill>
          <a:blip r:embed="rId5"/>
          <a:stretch>
            <a:fillRect/>
          </a:stretch>
        </p:blipFill>
        <p:spPr>
          <a:xfrm>
            <a:off x="4482981" y="1750093"/>
            <a:ext cx="5966644" cy="4418243"/>
          </a:xfrm>
          <a:prstGeom prst="rect">
            <a:avLst/>
          </a:prstGeom>
        </p:spPr>
      </p:pic>
    </p:spTree>
    <p:extLst>
      <p:ext uri="{BB962C8B-B14F-4D97-AF65-F5344CB8AC3E}">
        <p14:creationId xmlns:p14="http://schemas.microsoft.com/office/powerpoint/2010/main" val="20163506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574B3F-5395-4F5D-AC62-DDEFD42F715E}"/>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7D35D43F-73FA-435C-A6D4-5E1EB8C6125C}"/>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37381344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Content Placeholder 37"/>
          <p:cNvSpPr txBox="1">
            <a:spLocks/>
          </p:cNvSpPr>
          <p:nvPr/>
        </p:nvSpPr>
        <p:spPr>
          <a:xfrm>
            <a:off x="1745993" y="1757854"/>
            <a:ext cx="8161965" cy="4149389"/>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000" b="1" dirty="0">
                <a:solidFill>
                  <a:schemeClr val="tx1"/>
                </a:solidFill>
                <a:latin typeface="+mj-lt"/>
                <a:ea typeface="+mj-ea"/>
                <a:cs typeface="+mj-cs"/>
              </a:rPr>
              <a:t>Early childhood 0-4 years</a:t>
            </a:r>
          </a:p>
          <a:p>
            <a:r>
              <a:rPr lang="en-GB" sz="2000" b="1" dirty="0">
                <a:solidFill>
                  <a:schemeClr val="tx1"/>
                </a:solidFill>
                <a:latin typeface="+mj-lt"/>
                <a:ea typeface="+mj-ea"/>
                <a:cs typeface="+mj-cs"/>
              </a:rPr>
              <a:t>The majority of children between 0 and 4 years of age (59.2%) do not attend kindergarten or creche. The percentage is significantly lower in rural areas (35.7%) </a:t>
            </a:r>
          </a:p>
          <a:p>
            <a:r>
              <a:rPr lang="en-GB" sz="2000" b="1" dirty="0">
                <a:solidFill>
                  <a:schemeClr val="tx1"/>
                </a:solidFill>
                <a:latin typeface="+mj-lt"/>
                <a:ea typeface="+mj-ea"/>
                <a:cs typeface="+mj-cs"/>
              </a:rPr>
              <a:t>The attendance rate of children between 3 and 6 years old is considerably lower </a:t>
            </a:r>
            <a:r>
              <a:rPr lang="en-GB" sz="2000" b="1" dirty="0" err="1">
                <a:solidFill>
                  <a:schemeClr val="tx1"/>
                </a:solidFill>
                <a:latin typeface="+mj-lt"/>
                <a:ea typeface="+mj-ea"/>
                <a:cs typeface="+mj-cs"/>
              </a:rPr>
              <a:t>amng</a:t>
            </a:r>
            <a:r>
              <a:rPr lang="en-GB" sz="2000" b="1" dirty="0">
                <a:solidFill>
                  <a:schemeClr val="tx1"/>
                </a:solidFill>
                <a:latin typeface="+mj-lt"/>
                <a:ea typeface="+mj-ea"/>
                <a:cs typeface="+mj-cs"/>
              </a:rPr>
              <a:t> Roma children (58.3%), children living in rural areas (68.8%) and children living in households where more that 80 % of adults are jobless (62.5%).</a:t>
            </a:r>
          </a:p>
        </p:txBody>
      </p:sp>
    </p:spTree>
    <p:extLst>
      <p:ext uri="{BB962C8B-B14F-4D97-AF65-F5344CB8AC3E}">
        <p14:creationId xmlns:p14="http://schemas.microsoft.com/office/powerpoint/2010/main" val="26065431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Content Placeholder 37"/>
          <p:cNvSpPr txBox="1">
            <a:spLocks/>
          </p:cNvSpPr>
          <p:nvPr/>
        </p:nvSpPr>
        <p:spPr>
          <a:xfrm>
            <a:off x="1745993" y="1540430"/>
            <a:ext cx="8161965" cy="4149389"/>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400" b="1" dirty="0">
                <a:solidFill>
                  <a:schemeClr val="tx1"/>
                </a:solidFill>
                <a:latin typeface="+mj-lt"/>
                <a:ea typeface="+mj-ea"/>
                <a:cs typeface="+mj-cs"/>
              </a:rPr>
              <a:t>Early childhood 0-4 years</a:t>
            </a:r>
          </a:p>
          <a:p>
            <a:pPr marL="342900" lvl="0" indent="-342900" algn="just">
              <a:lnSpc>
                <a:spcPct val="107000"/>
              </a:lnSpc>
              <a:spcAft>
                <a:spcPts val="600"/>
              </a:spcAft>
              <a:buFont typeface="Symbol" panose="05050102010706020507" pitchFamily="18" charset="2"/>
              <a:buChar char=""/>
            </a:pPr>
            <a:r>
              <a:rPr lang="en-GB" sz="2000" b="1" dirty="0">
                <a:solidFill>
                  <a:schemeClr val="tx1"/>
                </a:solidFill>
                <a:latin typeface="+mj-lt"/>
                <a:ea typeface="+mj-ea"/>
                <a:cs typeface="+mj-cs"/>
              </a:rPr>
              <a:t>The share of Roma children living in housing deprivation is much higher (more than 70%) compared to the share of Bulgarian children in the same situation (less than 10 %). Children in rural areas (39.9 %) are also at higher risk of growing in poor living conditions than their peers in towns and cities (18.5 %). The share of children living in housing deprivation reaches 65.3 % in households where the highest level of education is lower secondary education.</a:t>
            </a:r>
          </a:p>
          <a:p>
            <a:pPr marL="342900" lvl="0" indent="-342900" algn="just">
              <a:lnSpc>
                <a:spcPct val="107000"/>
              </a:lnSpc>
              <a:spcAft>
                <a:spcPts val="600"/>
              </a:spcAft>
              <a:buFont typeface="Symbol" panose="05050102010706020507" pitchFamily="18" charset="2"/>
              <a:buChar char=""/>
            </a:pPr>
            <a:r>
              <a:rPr lang="en-GB" sz="2000" b="1" dirty="0">
                <a:solidFill>
                  <a:schemeClr val="tx1"/>
                </a:solidFill>
                <a:latin typeface="+mj-lt"/>
                <a:ea typeface="+mj-ea"/>
                <a:cs typeface="+mj-cs"/>
              </a:rPr>
              <a:t>More than half of the children in Bulgaria live in overcrowding (compared to an average of 34.8 % of the general population) and their share is particularly high among those aged between 0 and 4 years (about 56 %).</a:t>
            </a:r>
          </a:p>
        </p:txBody>
      </p:sp>
    </p:spTree>
    <p:extLst>
      <p:ext uri="{BB962C8B-B14F-4D97-AF65-F5344CB8AC3E}">
        <p14:creationId xmlns:p14="http://schemas.microsoft.com/office/powerpoint/2010/main" val="16890305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Share of children aged 0-4 years attending kindergartens or crèches, by sex, self-declared ethnicity, residence type, household size, and highest degree of education completed in the household among its members aged 24 and over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Early Childhood 0-4 years</a:t>
            </a:r>
            <a:endParaRPr lang="ru-RU" sz="2200" b="1" dirty="0">
              <a:solidFill>
                <a:schemeClr val="tx1"/>
              </a:solidFill>
              <a:latin typeface="+mj-lt"/>
              <a:ea typeface="+mj-ea"/>
              <a:cs typeface="+mj-cs"/>
            </a:endParaRP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355814" y="6336695"/>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4" name="Picture 13">
            <a:extLst>
              <a:ext uri="{FF2B5EF4-FFF2-40B4-BE49-F238E27FC236}">
                <a16:creationId xmlns:a16="http://schemas.microsoft.com/office/drawing/2014/main" id="{DA93653F-F409-404C-AD37-ACBEA46331E0}"/>
              </a:ext>
            </a:extLst>
          </p:cNvPr>
          <p:cNvPicPr/>
          <p:nvPr/>
        </p:nvPicPr>
        <p:blipFill>
          <a:blip r:embed="rId5"/>
          <a:stretch>
            <a:fillRect/>
          </a:stretch>
        </p:blipFill>
        <p:spPr>
          <a:xfrm>
            <a:off x="4891603" y="1325101"/>
            <a:ext cx="5299873" cy="4966283"/>
          </a:xfrm>
          <a:prstGeom prst="rect">
            <a:avLst/>
          </a:prstGeom>
        </p:spPr>
      </p:pic>
    </p:spTree>
    <p:extLst>
      <p:ext uri="{BB962C8B-B14F-4D97-AF65-F5344CB8AC3E}">
        <p14:creationId xmlns:p14="http://schemas.microsoft.com/office/powerpoint/2010/main" val="27939371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2673769"/>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Early childhood development of children aged 3-4 years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Early Childhood 0-4 years</a:t>
            </a:r>
            <a:endParaRPr lang="ru-RU" sz="2200" b="1" dirty="0">
              <a:solidFill>
                <a:schemeClr val="tx1"/>
              </a:solidFill>
              <a:latin typeface="+mj-lt"/>
              <a:ea typeface="+mj-ea"/>
              <a:cs typeface="+mj-cs"/>
            </a:endParaRP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7" y="5802450"/>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5" name="Picture 14">
            <a:extLst>
              <a:ext uri="{FF2B5EF4-FFF2-40B4-BE49-F238E27FC236}">
                <a16:creationId xmlns:a16="http://schemas.microsoft.com/office/drawing/2014/main" id="{3B334356-CDFB-496F-8247-C1450F6A0899}"/>
              </a:ext>
            </a:extLst>
          </p:cNvPr>
          <p:cNvPicPr/>
          <p:nvPr/>
        </p:nvPicPr>
        <p:blipFill>
          <a:blip r:embed="rId5"/>
          <a:stretch>
            <a:fillRect/>
          </a:stretch>
        </p:blipFill>
        <p:spPr>
          <a:xfrm>
            <a:off x="5095312" y="1677705"/>
            <a:ext cx="6096429" cy="3723512"/>
          </a:xfrm>
          <a:prstGeom prst="rect">
            <a:avLst/>
          </a:prstGeom>
        </p:spPr>
      </p:pic>
    </p:spTree>
    <p:extLst>
      <p:ext uri="{BB962C8B-B14F-4D97-AF65-F5344CB8AC3E}">
        <p14:creationId xmlns:p14="http://schemas.microsoft.com/office/powerpoint/2010/main" val="37199612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8" y="1989749"/>
            <a:ext cx="3044315" cy="359737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Share of children aged 0-4 years living in housing deprivation (in an apartment that is too dark, or has a leaking roof and/or damp walls or floors, no indoor bathroom or shower, or no indoor toilet), by sex, self-declared ethnicity, residence type, household size, and highest degree of education completed in the household among its members aged 24 and over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Early Childhood 0-4 years</a:t>
            </a: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406196" y="6513107"/>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5" name="Picture 14">
            <a:extLst>
              <a:ext uri="{FF2B5EF4-FFF2-40B4-BE49-F238E27FC236}">
                <a16:creationId xmlns:a16="http://schemas.microsoft.com/office/drawing/2014/main" id="{7D2BEB03-BD55-4E97-A9D3-19DE17EE3AE6}"/>
              </a:ext>
            </a:extLst>
          </p:cNvPr>
          <p:cNvPicPr/>
          <p:nvPr/>
        </p:nvPicPr>
        <p:blipFill>
          <a:blip r:embed="rId5"/>
          <a:stretch>
            <a:fillRect/>
          </a:stretch>
        </p:blipFill>
        <p:spPr>
          <a:xfrm>
            <a:off x="5066445" y="1325101"/>
            <a:ext cx="5399405" cy="5171440"/>
          </a:xfrm>
          <a:prstGeom prst="rect">
            <a:avLst/>
          </a:prstGeom>
        </p:spPr>
      </p:pic>
    </p:spTree>
    <p:extLst>
      <p:ext uri="{BB962C8B-B14F-4D97-AF65-F5344CB8AC3E}">
        <p14:creationId xmlns:p14="http://schemas.microsoft.com/office/powerpoint/2010/main" val="34225695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Content Placeholder 37"/>
          <p:cNvSpPr>
            <a:spLocks noGrp="1"/>
          </p:cNvSpPr>
          <p:nvPr>
            <p:ph idx="1"/>
          </p:nvPr>
        </p:nvSpPr>
        <p:spPr>
          <a:xfrm>
            <a:off x="796697" y="2130544"/>
            <a:ext cx="3044315" cy="2913353"/>
          </a:xfrm>
        </p:spPr>
        <p:txBody>
          <a:bodyPr>
            <a:noAutofit/>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Share of children aged 0-4 years living in households that do not have the minimum number of rooms according to the Eurostat definition of overcrowding, by sex, self-declared ethnicity, residence type, household size, and highest degree of education completed in the household among its members aged 24 and over </a:t>
            </a:r>
            <a:endParaRPr lang="en-US" sz="2000" dirty="0">
              <a:solidFill>
                <a:schemeClr val="bg2"/>
              </a:solidFill>
            </a:endParaRPr>
          </a:p>
        </p:txBody>
      </p:sp>
      <p:sp>
        <p:nvSpPr>
          <p:cNvPr id="11" name="Content Placeholder 37"/>
          <p:cNvSpPr txBox="1">
            <a:spLocks/>
          </p:cNvSpPr>
          <p:nvPr/>
        </p:nvSpPr>
        <p:spPr>
          <a:xfrm>
            <a:off x="796697" y="1540429"/>
            <a:ext cx="3421549" cy="918012"/>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2200" b="1" dirty="0">
                <a:solidFill>
                  <a:schemeClr val="tx1"/>
                </a:solidFill>
                <a:latin typeface="+mj-lt"/>
                <a:ea typeface="+mj-ea"/>
                <a:cs typeface="+mj-cs"/>
              </a:rPr>
              <a:t>Early Childhood 0-4 years</a:t>
            </a:r>
            <a:endParaRPr lang="ru-RU" sz="2200" b="1" dirty="0">
              <a:solidFill>
                <a:schemeClr val="tx1"/>
              </a:solidFill>
              <a:latin typeface="+mj-lt"/>
              <a:ea typeface="+mj-ea"/>
              <a:cs typeface="+mj-cs"/>
            </a:endParaRPr>
          </a:p>
          <a:p>
            <a:pPr marL="0" indent="0">
              <a:buNone/>
            </a:pPr>
            <a:endParaRPr lang="ru-RU" sz="2200" b="1" dirty="0">
              <a:solidFill>
                <a:schemeClr val="tx1"/>
              </a:solidFill>
              <a:latin typeface="+mj-lt"/>
              <a:ea typeface="+mj-ea"/>
              <a:cs typeface="+mj-cs"/>
            </a:endParaRPr>
          </a:p>
        </p:txBody>
      </p:sp>
      <p:sp>
        <p:nvSpPr>
          <p:cNvPr id="12" name="Content Placeholder 37">
            <a:extLst>
              <a:ext uri="{FF2B5EF4-FFF2-40B4-BE49-F238E27FC236}">
                <a16:creationId xmlns:a16="http://schemas.microsoft.com/office/drawing/2014/main" id="{4D338F7F-A60A-40AE-889D-C2E8E6328005}"/>
              </a:ext>
            </a:extLst>
          </p:cNvPr>
          <p:cNvSpPr txBox="1">
            <a:spLocks/>
          </p:cNvSpPr>
          <p:nvPr/>
        </p:nvSpPr>
        <p:spPr>
          <a:xfrm>
            <a:off x="4218246" y="6436182"/>
            <a:ext cx="7253841" cy="421818"/>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GB" sz="1400" dirty="0">
                <a:latin typeface="Calibri" panose="020F0502020204030204" pitchFamily="34" charset="0"/>
                <a:ea typeface="Times New Roman" panose="02020603050405020304" pitchFamily="18" charset="0"/>
              </a:rPr>
              <a:t>Source: BNSI/FRA 2020 survey</a:t>
            </a:r>
            <a:endParaRPr lang="en-US" sz="1400" dirty="0">
              <a:solidFill>
                <a:schemeClr val="bg2"/>
              </a:solidFill>
            </a:endParaRPr>
          </a:p>
        </p:txBody>
      </p:sp>
      <p:pic>
        <p:nvPicPr>
          <p:cNvPr id="16" name="Picture 15">
            <a:extLst>
              <a:ext uri="{FF2B5EF4-FFF2-40B4-BE49-F238E27FC236}">
                <a16:creationId xmlns:a16="http://schemas.microsoft.com/office/drawing/2014/main" id="{695AEE83-C3FF-4E31-B1C2-90F86BAE9D26}"/>
              </a:ext>
            </a:extLst>
          </p:cNvPr>
          <p:cNvPicPr/>
          <p:nvPr/>
        </p:nvPicPr>
        <p:blipFill>
          <a:blip r:embed="rId5"/>
          <a:stretch>
            <a:fillRect/>
          </a:stretch>
        </p:blipFill>
        <p:spPr>
          <a:xfrm>
            <a:off x="4353407" y="1478553"/>
            <a:ext cx="5399405" cy="4745713"/>
          </a:xfrm>
          <a:prstGeom prst="rect">
            <a:avLst/>
          </a:prstGeom>
        </p:spPr>
      </p:pic>
    </p:spTree>
    <p:extLst>
      <p:ext uri="{BB962C8B-B14F-4D97-AF65-F5344CB8AC3E}">
        <p14:creationId xmlns:p14="http://schemas.microsoft.com/office/powerpoint/2010/main" val="6281675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963" y="5184869"/>
            <a:ext cx="1641443" cy="164144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5850" y="5672542"/>
            <a:ext cx="1387642" cy="789918"/>
          </a:xfrm>
          <a:prstGeom prst="rect">
            <a:avLst/>
          </a:prstGeom>
        </p:spPr>
      </p:pic>
      <p:sp>
        <p:nvSpPr>
          <p:cNvPr id="13" name="Rectangle 10"/>
          <p:cNvSpPr>
            <a:spLocks noChangeArrowheads="1"/>
          </p:cNvSpPr>
          <p:nvPr/>
        </p:nvSpPr>
        <p:spPr bwMode="auto">
          <a:xfrm>
            <a:off x="7053110" y="274752"/>
            <a:ext cx="8128875" cy="18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25" tIns="22863" rIns="45725" bIns="22863" numCol="1" anchor="ctr" anchorCtr="0" compatLnSpc="1">
            <a:prstTxWarp prst="textNoShape">
              <a:avLst/>
            </a:prstTxWarp>
            <a:spAutoFit/>
          </a:bodyPr>
          <a:lstStyle/>
          <a:p>
            <a:endParaRPr lang="bg-BG" sz="900"/>
          </a:p>
        </p:txBody>
      </p:sp>
      <p:pic>
        <p:nvPicPr>
          <p:cNvPr id="2057" name="Picture 18" descr="eeates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698" y="438041"/>
            <a:ext cx="8189811" cy="65516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8173007" y="654339"/>
            <a:ext cx="3680484" cy="608885"/>
          </a:xfrm>
          <a:prstGeom prst="rect">
            <a:avLst/>
          </a:prstGeom>
        </p:spPr>
        <p:txBody>
          <a:bodyPr wrap="square">
            <a:spAutoFit/>
          </a:bodyPr>
          <a:lstStyle/>
          <a:p>
            <a:pPr marL="600195" indent="28581" algn="r">
              <a:lnSpc>
                <a:spcPct val="115000"/>
              </a:lnSpc>
              <a:tabLst>
                <a:tab pos="2858072" algn="l"/>
              </a:tabLst>
            </a:pPr>
            <a:r>
              <a:rPr lang="bg-BG" sz="1000" b="1" dirty="0">
                <a:latin typeface="Arial" panose="020B0604020202020204" pitchFamily="34" charset="0"/>
                <a:ea typeface="Calibri" panose="020F0502020204030204" pitchFamily="34" charset="0"/>
              </a:rPr>
              <a:t>‘</a:t>
            </a:r>
            <a:r>
              <a:rPr lang="bg-BG" sz="1000" b="1" dirty="0" err="1">
                <a:latin typeface="Arial" panose="020B0604020202020204" pitchFamily="34" charset="0"/>
                <a:ea typeface="Calibri" panose="020F0502020204030204" pitchFamily="34" charset="0"/>
              </a:rPr>
              <a:t>Local</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Development</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Poverty</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Reduction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and</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Enhanced</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Inclusion</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of</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Vulnerable</a:t>
            </a:r>
            <a:r>
              <a:rPr lang="bg-BG" sz="1000" b="1" dirty="0">
                <a:latin typeface="Arial" panose="020B0604020202020204" pitchFamily="34" charset="0"/>
                <a:ea typeface="Calibri" panose="020F0502020204030204" pitchFamily="34" charset="0"/>
              </a:rPr>
              <a:t> </a:t>
            </a:r>
            <a:r>
              <a:rPr lang="bg-BG" sz="1000" b="1" dirty="0" err="1">
                <a:latin typeface="Arial" panose="020B0604020202020204" pitchFamily="34" charset="0"/>
                <a:ea typeface="Calibri" panose="020F0502020204030204" pitchFamily="34" charset="0"/>
              </a:rPr>
              <a:t>Groups</a:t>
            </a:r>
            <a:r>
              <a:rPr lang="bg-BG" sz="1000" b="1" dirty="0">
                <a:latin typeface="Arial" panose="020B0604020202020204" pitchFamily="34" charset="0"/>
                <a:ea typeface="Calibri" panose="020F0502020204030204" pitchFamily="34" charset="0"/>
              </a:rPr>
              <a:t>’</a:t>
            </a:r>
            <a:endParaRPr lang="bg-BG" sz="1000" dirty="0">
              <a:latin typeface="Times New Roman" panose="02020603050405020304" pitchFamily="18" charset="0"/>
              <a:ea typeface="Calibri" panose="020F0502020204030204" pitchFamily="34" charset="0"/>
            </a:endParaRPr>
          </a:p>
          <a:p>
            <a:pPr marL="600195" indent="28581" algn="r">
              <a:lnSpc>
                <a:spcPct val="115000"/>
              </a:lnSpc>
            </a:pPr>
            <a:r>
              <a:rPr lang="bg-BG" sz="1000" b="1" dirty="0" err="1">
                <a:latin typeface="Arial" panose="020B0604020202020204" pitchFamily="34" charset="0"/>
                <a:ea typeface="Calibri" panose="020F0502020204030204" pitchFamily="34" charset="0"/>
              </a:rPr>
              <a:t>Programme</a:t>
            </a:r>
            <a:endParaRPr lang="bg-BG" sz="1000" dirty="0">
              <a:latin typeface="Times New Roman" panose="02020603050405020304" pitchFamily="18" charset="0"/>
              <a:ea typeface="Calibri" panose="020F0502020204030204" pitchFamily="34" charset="0"/>
            </a:endParaRPr>
          </a:p>
        </p:txBody>
      </p:sp>
      <p:cxnSp>
        <p:nvCxnSpPr>
          <p:cNvPr id="24" name="Straight Connector 23"/>
          <p:cNvCxnSpPr/>
          <p:nvPr/>
        </p:nvCxnSpPr>
        <p:spPr>
          <a:xfrm flipV="1">
            <a:off x="8799875" y="633733"/>
            <a:ext cx="3053617" cy="101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5312" y="1308535"/>
            <a:ext cx="11228180" cy="165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Content Placeholder 37"/>
          <p:cNvSpPr txBox="1">
            <a:spLocks/>
          </p:cNvSpPr>
          <p:nvPr/>
        </p:nvSpPr>
        <p:spPr>
          <a:xfrm>
            <a:off x="1745993" y="1757854"/>
            <a:ext cx="8161965" cy="4149389"/>
          </a:xfrm>
          <a:prstGeom prst="rect">
            <a:avLst/>
          </a:prstGeom>
        </p:spPr>
        <p:txBody>
          <a:bodyPr vert="horz" lIns="0" tIns="0" rIns="0" bIns="0" rtlCol="0">
            <a:no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lnSpc>
                <a:spcPct val="107000"/>
              </a:lnSpc>
              <a:spcBef>
                <a:spcPts val="1200"/>
              </a:spcBef>
              <a:spcAft>
                <a:spcPts val="600"/>
              </a:spcAft>
              <a:buNone/>
            </a:pPr>
            <a:r>
              <a:rPr lang="en-GB" sz="2800" b="1" dirty="0">
                <a:solidFill>
                  <a:schemeClr val="tx1"/>
                </a:solidFill>
                <a:latin typeface="+mj-lt"/>
                <a:ea typeface="+mj-ea"/>
                <a:cs typeface="+mj-cs"/>
              </a:rPr>
              <a:t>Children between 5 and 14 years old</a:t>
            </a:r>
          </a:p>
          <a:p>
            <a:r>
              <a:rPr lang="en-US" sz="2000" b="1" dirty="0">
                <a:solidFill>
                  <a:schemeClr val="tx1"/>
                </a:solidFill>
                <a:latin typeface="+mj-lt"/>
                <a:ea typeface="+mj-ea"/>
                <a:cs typeface="+mj-cs"/>
              </a:rPr>
              <a:t>About 91 % of the children between 5 and 14 years are attending school or kindergarten, about 7 % have left the education system and about 1.5 % have never been involved in it. </a:t>
            </a:r>
          </a:p>
          <a:p>
            <a:r>
              <a:rPr lang="en-GB" sz="2000" b="1" dirty="0">
                <a:solidFill>
                  <a:schemeClr val="tx1"/>
                </a:solidFill>
                <a:latin typeface="+mj-lt"/>
                <a:ea typeface="+mj-ea"/>
                <a:cs typeface="+mj-cs"/>
              </a:rPr>
              <a:t>Children of Roma origin, living in rural areas and children in bigger households and households with lower degree of education of its members are the groups at higher risk of dropping out of education or never be enrolled in it.</a:t>
            </a:r>
          </a:p>
          <a:p>
            <a:r>
              <a:rPr lang="en-GB" sz="2000" b="1" dirty="0">
                <a:solidFill>
                  <a:schemeClr val="tx1"/>
                </a:solidFill>
                <a:latin typeface="+mj-lt"/>
                <a:ea typeface="+mj-ea"/>
                <a:cs typeface="+mj-cs"/>
              </a:rPr>
              <a:t>The share of Roma children who do not attend school (13.8%) is considerably higher compared to the children coming from a Turkish and Bulgarian background (both around 3.8%).</a:t>
            </a:r>
          </a:p>
        </p:txBody>
      </p:sp>
    </p:spTree>
    <p:extLst>
      <p:ext uri="{BB962C8B-B14F-4D97-AF65-F5344CB8AC3E}">
        <p14:creationId xmlns:p14="http://schemas.microsoft.com/office/powerpoint/2010/main" val="26055548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1259</TotalTime>
  <Words>2295</Words>
  <Application>Microsoft Office PowerPoint</Application>
  <PresentationFormat>Widescreen</PresentationFormat>
  <Paragraphs>165</Paragraphs>
  <Slides>29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29</vt:i4>
      </vt:variant>
    </vt:vector>
  </HeadingPairs>
  <TitlesOfParts>
    <vt:vector size="35" baseType="lpstr">
      <vt:lpstr>Arial</vt:lpstr>
      <vt:lpstr>Calibri</vt:lpstr>
      <vt:lpstr>Calibri Light</vt:lpstr>
      <vt:lpstr>Symbol</vt:lpstr>
      <vt:lpstr>Times New Roman</vt:lpstr>
      <vt:lpstr>Office Theme</vt:lpstr>
      <vt:lpstr>Project BGLD-3.001  Novel Approaches to Generating Data on hard-to-reach populations at risk of violation of their rights  Thematic report on the situation of Children Sofia, 4 May 2022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BGLD-3.001  Novel Approaches to Generating Data on hard-to-reach populations at risk of violation of their rights  Thematic report on the situation of *** Sofia, 4 May2022</dc:title>
  <dc:creator>BALATSOUKAS Alexandros (FRA)</dc:creator>
  <cp:lastModifiedBy>Andrey Ivanov (FRA)</cp:lastModifiedBy>
  <cp:revision>7</cp:revision>
  <dcterms:created xsi:type="dcterms:W3CDTF">2022-05-01T11:04:41Z</dcterms:created>
  <dcterms:modified xsi:type="dcterms:W3CDTF">2022-05-02T10:51:06Z</dcterms:modified>
</cp:coreProperties>
</file>