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74" r:id="rId2"/>
    <p:sldId id="297" r:id="rId3"/>
    <p:sldId id="308" r:id="rId4"/>
    <p:sldId id="309" r:id="rId5"/>
    <p:sldId id="312" r:id="rId6"/>
    <p:sldId id="310" r:id="rId7"/>
    <p:sldId id="311" r:id="rId8"/>
    <p:sldId id="319" r:id="rId9"/>
    <p:sldId id="313" r:id="rId10"/>
    <p:sldId id="314" r:id="rId11"/>
    <p:sldId id="315" r:id="rId12"/>
    <p:sldId id="316" r:id="rId13"/>
    <p:sldId id="317" r:id="rId14"/>
    <p:sldId id="318" r:id="rId15"/>
    <p:sldId id="320" r:id="rId16"/>
    <p:sldId id="321" r:id="rId17"/>
    <p:sldId id="322" r:id="rId18"/>
    <p:sldId id="323" r:id="rId19"/>
    <p:sldId id="324" r:id="rId20"/>
    <p:sldId id="325" r:id="rId21"/>
    <p:sldId id="326" r:id="rId22"/>
    <p:sldId id="327" r:id="rId23"/>
    <p:sldId id="328" r:id="rId24"/>
    <p:sldId id="329" r:id="rId25"/>
    <p:sldId id="331" r:id="rId26"/>
    <p:sldId id="335" r:id="rId27"/>
    <p:sldId id="336" r:id="rId28"/>
    <p:sldId id="337" r:id="rId29"/>
    <p:sldId id="338" r:id="rId30"/>
    <p:sldId id="339" r:id="rId31"/>
    <p:sldId id="340" r:id="rId32"/>
    <p:sldId id="345" r:id="rId33"/>
    <p:sldId id="346" r:id="rId34"/>
    <p:sldId id="347" r:id="rId35"/>
    <p:sldId id="341" r:id="rId36"/>
    <p:sldId id="342" r:id="rId37"/>
    <p:sldId id="343" r:id="rId38"/>
    <p:sldId id="344" r:id="rId39"/>
    <p:sldId id="348" r:id="rId40"/>
    <p:sldId id="349" r:id="rId41"/>
    <p:sldId id="350" r:id="rId42"/>
    <p:sldId id="351" r:id="rId43"/>
    <p:sldId id="352" r:id="rId44"/>
    <p:sldId id="353" r:id="rId45"/>
    <p:sldId id="354" r:id="rId46"/>
    <p:sldId id="355" r:id="rId47"/>
    <p:sldId id="260" r:id="rId4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7A27E68-C79D-4B41-AB87-A2C7A1784829}" v="29" dt="2022-05-01T12:52:00.583"/>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038" autoAdjust="0"/>
    <p:restoredTop sz="94660"/>
  </p:normalViewPr>
  <p:slideViewPr>
    <p:cSldViewPr snapToGrid="0">
      <p:cViewPr varScale="1">
        <p:scale>
          <a:sx n="87" d="100"/>
          <a:sy n="87" d="100"/>
        </p:scale>
        <p:origin x="60"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microsoft.com/office/2016/11/relationships/changesInfo" Target="changesInfos/changesInfo1.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ALATSOUKAS Alexandros (FRA)" userId="0a34c69e-39e5-49d0-ac80-d818038a05c1" providerId="ADAL" clId="{67A27E68-C79D-4B41-AB87-A2C7A1784829}"/>
    <pc:docChg chg="undo redo custSel addSld delSld modSld">
      <pc:chgData name="BALATSOUKAS Alexandros (FRA)" userId="0a34c69e-39e5-49d0-ac80-d818038a05c1" providerId="ADAL" clId="{67A27E68-C79D-4B41-AB87-A2C7A1784829}" dt="2022-05-01T12:52:29.534" v="4136" actId="47"/>
      <pc:docMkLst>
        <pc:docMk/>
      </pc:docMkLst>
      <pc:sldChg chg="del">
        <pc:chgData name="BALATSOUKAS Alexandros (FRA)" userId="0a34c69e-39e5-49d0-ac80-d818038a05c1" providerId="ADAL" clId="{67A27E68-C79D-4B41-AB87-A2C7A1784829}" dt="2022-05-01T12:52:21.962" v="4134" actId="47"/>
        <pc:sldMkLst>
          <pc:docMk/>
          <pc:sldMk cId="4237426573" sldId="258"/>
        </pc:sldMkLst>
      </pc:sldChg>
      <pc:sldChg chg="del">
        <pc:chgData name="BALATSOUKAS Alexandros (FRA)" userId="0a34c69e-39e5-49d0-ac80-d818038a05c1" providerId="ADAL" clId="{67A27E68-C79D-4B41-AB87-A2C7A1784829}" dt="2022-05-01T12:52:20.201" v="4133" actId="47"/>
        <pc:sldMkLst>
          <pc:docMk/>
          <pc:sldMk cId="1141161371" sldId="259"/>
        </pc:sldMkLst>
      </pc:sldChg>
      <pc:sldChg chg="add del">
        <pc:chgData name="BALATSOUKAS Alexandros (FRA)" userId="0a34c69e-39e5-49d0-ac80-d818038a05c1" providerId="ADAL" clId="{67A27E68-C79D-4B41-AB87-A2C7A1784829}" dt="2022-05-01T12:12:57.236" v="34" actId="47"/>
        <pc:sldMkLst>
          <pc:docMk/>
          <pc:sldMk cId="3264618174" sldId="284"/>
        </pc:sldMkLst>
      </pc:sldChg>
      <pc:sldChg chg="del">
        <pc:chgData name="BALATSOUKAS Alexandros (FRA)" userId="0a34c69e-39e5-49d0-ac80-d818038a05c1" providerId="ADAL" clId="{67A27E68-C79D-4B41-AB87-A2C7A1784829}" dt="2022-05-01T12:52:29.534" v="4136" actId="47"/>
        <pc:sldMkLst>
          <pc:docMk/>
          <pc:sldMk cId="790477965" sldId="305"/>
        </pc:sldMkLst>
      </pc:sldChg>
      <pc:sldChg chg="del">
        <pc:chgData name="BALATSOUKAS Alexandros (FRA)" userId="0a34c69e-39e5-49d0-ac80-d818038a05c1" providerId="ADAL" clId="{67A27E68-C79D-4B41-AB87-A2C7A1784829}" dt="2022-05-01T12:52:26.999" v="4135" actId="47"/>
        <pc:sldMkLst>
          <pc:docMk/>
          <pc:sldMk cId="2705140908" sldId="333"/>
        </pc:sldMkLst>
      </pc:sldChg>
      <pc:sldChg chg="modSp mod">
        <pc:chgData name="BALATSOUKAS Alexandros (FRA)" userId="0a34c69e-39e5-49d0-ac80-d818038a05c1" providerId="ADAL" clId="{67A27E68-C79D-4B41-AB87-A2C7A1784829}" dt="2022-05-01T12:19:36.506" v="1374" actId="20577"/>
        <pc:sldMkLst>
          <pc:docMk/>
          <pc:sldMk cId="2648276022" sldId="335"/>
        </pc:sldMkLst>
        <pc:spChg chg="mod">
          <ac:chgData name="BALATSOUKAS Alexandros (FRA)" userId="0a34c69e-39e5-49d0-ac80-d818038a05c1" providerId="ADAL" clId="{67A27E68-C79D-4B41-AB87-A2C7A1784829}" dt="2022-05-01T12:19:36.506" v="1374" actId="20577"/>
          <ac:spMkLst>
            <pc:docMk/>
            <pc:sldMk cId="2648276022" sldId="335"/>
            <ac:spMk id="11" creationId="{00000000-0000-0000-0000-000000000000}"/>
          </ac:spMkLst>
        </pc:spChg>
      </pc:sldChg>
      <pc:sldChg chg="modSp mod">
        <pc:chgData name="BALATSOUKAS Alexandros (FRA)" userId="0a34c69e-39e5-49d0-ac80-d818038a05c1" providerId="ADAL" clId="{67A27E68-C79D-4B41-AB87-A2C7A1784829}" dt="2022-05-01T12:12:56.725" v="21" actId="14100"/>
        <pc:sldMkLst>
          <pc:docMk/>
          <pc:sldMk cId="1508719053" sldId="337"/>
        </pc:sldMkLst>
        <pc:picChg chg="mod">
          <ac:chgData name="BALATSOUKAS Alexandros (FRA)" userId="0a34c69e-39e5-49d0-ac80-d818038a05c1" providerId="ADAL" clId="{67A27E68-C79D-4B41-AB87-A2C7A1784829}" dt="2022-05-01T12:12:56.725" v="21" actId="14100"/>
          <ac:picMkLst>
            <pc:docMk/>
            <pc:sldMk cId="1508719053" sldId="337"/>
            <ac:picMk id="14" creationId="{69BDBF17-416C-46F5-873D-0C9D4EB3E324}"/>
          </ac:picMkLst>
        </pc:picChg>
      </pc:sldChg>
      <pc:sldChg chg="addSp delSp modSp mod">
        <pc:chgData name="BALATSOUKAS Alexandros (FRA)" userId="0a34c69e-39e5-49d0-ac80-d818038a05c1" providerId="ADAL" clId="{67A27E68-C79D-4B41-AB87-A2C7A1784829}" dt="2022-05-01T12:12:56.902" v="26" actId="14100"/>
        <pc:sldMkLst>
          <pc:docMk/>
          <pc:sldMk cId="762164606" sldId="338"/>
        </pc:sldMkLst>
        <pc:spChg chg="mod">
          <ac:chgData name="BALATSOUKAS Alexandros (FRA)" userId="0a34c69e-39e5-49d0-ac80-d818038a05c1" providerId="ADAL" clId="{67A27E68-C79D-4B41-AB87-A2C7A1784829}" dt="2022-05-01T12:12:56.761" v="22"/>
          <ac:spMkLst>
            <pc:docMk/>
            <pc:sldMk cId="762164606" sldId="338"/>
            <ac:spMk id="38" creationId="{00000000-0000-0000-0000-000000000000}"/>
          </ac:spMkLst>
        </pc:spChg>
        <pc:picChg chg="add del">
          <ac:chgData name="BALATSOUKAS Alexandros (FRA)" userId="0a34c69e-39e5-49d0-ac80-d818038a05c1" providerId="ADAL" clId="{67A27E68-C79D-4B41-AB87-A2C7A1784829}" dt="2022-05-01T12:12:56.805" v="23" actId="478"/>
          <ac:picMkLst>
            <pc:docMk/>
            <pc:sldMk cId="762164606" sldId="338"/>
            <ac:picMk id="14" creationId="{333F2106-B12A-4FFE-8D05-DBD2B962F106}"/>
          </ac:picMkLst>
        </pc:picChg>
        <pc:picChg chg="mod">
          <ac:chgData name="BALATSOUKAS Alexandros (FRA)" userId="0a34c69e-39e5-49d0-ac80-d818038a05c1" providerId="ADAL" clId="{67A27E68-C79D-4B41-AB87-A2C7A1784829}" dt="2022-05-01T12:12:56.902" v="26" actId="14100"/>
          <ac:picMkLst>
            <pc:docMk/>
            <pc:sldMk cId="762164606" sldId="338"/>
            <ac:picMk id="15" creationId="{3E14961E-2BF7-4322-9512-D98A454CE58A}"/>
          </ac:picMkLst>
        </pc:picChg>
      </pc:sldChg>
      <pc:sldChg chg="addSp delSp modSp mod">
        <pc:chgData name="BALATSOUKAS Alexandros (FRA)" userId="0a34c69e-39e5-49d0-ac80-d818038a05c1" providerId="ADAL" clId="{67A27E68-C79D-4B41-AB87-A2C7A1784829}" dt="2022-05-01T12:12:57.164" v="32" actId="20577"/>
        <pc:sldMkLst>
          <pc:docMk/>
          <pc:sldMk cId="1615642432" sldId="339"/>
        </pc:sldMkLst>
        <pc:spChg chg="mod">
          <ac:chgData name="BALATSOUKAS Alexandros (FRA)" userId="0a34c69e-39e5-49d0-ac80-d818038a05c1" providerId="ADAL" clId="{67A27E68-C79D-4B41-AB87-A2C7A1784829}" dt="2022-05-01T12:12:57.164" v="32" actId="20577"/>
          <ac:spMkLst>
            <pc:docMk/>
            <pc:sldMk cId="1615642432" sldId="339"/>
            <ac:spMk id="11" creationId="{00000000-0000-0000-0000-000000000000}"/>
          </ac:spMkLst>
        </pc:spChg>
        <pc:spChg chg="mod">
          <ac:chgData name="BALATSOUKAS Alexandros (FRA)" userId="0a34c69e-39e5-49d0-ac80-d818038a05c1" providerId="ADAL" clId="{67A27E68-C79D-4B41-AB87-A2C7A1784829}" dt="2022-05-01T12:12:56.938" v="27"/>
          <ac:spMkLst>
            <pc:docMk/>
            <pc:sldMk cId="1615642432" sldId="339"/>
            <ac:spMk id="38" creationId="{00000000-0000-0000-0000-000000000000}"/>
          </ac:spMkLst>
        </pc:spChg>
        <pc:picChg chg="mod">
          <ac:chgData name="BALATSOUKAS Alexandros (FRA)" userId="0a34c69e-39e5-49d0-ac80-d818038a05c1" providerId="ADAL" clId="{67A27E68-C79D-4B41-AB87-A2C7A1784829}" dt="2022-05-01T12:12:57.124" v="31" actId="14100"/>
          <ac:picMkLst>
            <pc:docMk/>
            <pc:sldMk cId="1615642432" sldId="339"/>
            <ac:picMk id="14" creationId="{D2351E9A-2678-4660-B07D-1996BD8A926E}"/>
          </ac:picMkLst>
        </pc:picChg>
        <pc:picChg chg="add del">
          <ac:chgData name="BALATSOUKAS Alexandros (FRA)" userId="0a34c69e-39e5-49d0-ac80-d818038a05c1" providerId="ADAL" clId="{67A27E68-C79D-4B41-AB87-A2C7A1784829}" dt="2022-05-01T12:12:57.033" v="28" actId="478"/>
          <ac:picMkLst>
            <pc:docMk/>
            <pc:sldMk cId="1615642432" sldId="339"/>
            <ac:picMk id="16" creationId="{F3A33823-62B7-4845-9306-B7C55A6D9E62}"/>
          </ac:picMkLst>
        </pc:picChg>
      </pc:sldChg>
      <pc:sldChg chg="modSp add mod">
        <pc:chgData name="BALATSOUKAS Alexandros (FRA)" userId="0a34c69e-39e5-49d0-ac80-d818038a05c1" providerId="ADAL" clId="{67A27E68-C79D-4B41-AB87-A2C7A1784829}" dt="2022-05-01T12:34:56.046" v="2398" actId="1076"/>
        <pc:sldMkLst>
          <pc:docMk/>
          <pc:sldMk cId="1543910762" sldId="340"/>
        </pc:sldMkLst>
        <pc:spChg chg="mod">
          <ac:chgData name="BALATSOUKAS Alexandros (FRA)" userId="0a34c69e-39e5-49d0-ac80-d818038a05c1" providerId="ADAL" clId="{67A27E68-C79D-4B41-AB87-A2C7A1784829}" dt="2022-05-01T12:34:56.046" v="2398" actId="1076"/>
          <ac:spMkLst>
            <pc:docMk/>
            <pc:sldMk cId="1543910762" sldId="340"/>
            <ac:spMk id="11" creationId="{00000000-0000-0000-0000-000000000000}"/>
          </ac:spMkLst>
        </pc:spChg>
      </pc:sldChg>
      <pc:sldChg chg="add del">
        <pc:chgData name="BALATSOUKAS Alexandros (FRA)" userId="0a34c69e-39e5-49d0-ac80-d818038a05c1" providerId="ADAL" clId="{67A27E68-C79D-4B41-AB87-A2C7A1784829}" dt="2022-05-01T12:12:57.397" v="39" actId="47"/>
        <pc:sldMkLst>
          <pc:docMk/>
          <pc:sldMk cId="2168804118" sldId="340"/>
        </pc:sldMkLst>
      </pc:sldChg>
      <pc:sldChg chg="add del">
        <pc:chgData name="BALATSOUKAS Alexandros (FRA)" userId="0a34c69e-39e5-49d0-ac80-d818038a05c1" providerId="ADAL" clId="{67A27E68-C79D-4B41-AB87-A2C7A1784829}" dt="2022-05-01T12:12:57.362" v="38" actId="47"/>
        <pc:sldMkLst>
          <pc:docMk/>
          <pc:sldMk cId="499772264" sldId="341"/>
        </pc:sldMkLst>
      </pc:sldChg>
      <pc:sldChg chg="addSp delSp modSp add mod">
        <pc:chgData name="BALATSOUKAS Alexandros (FRA)" userId="0a34c69e-39e5-49d0-ac80-d818038a05c1" providerId="ADAL" clId="{67A27E68-C79D-4B41-AB87-A2C7A1784829}" dt="2022-05-01T12:46:48.353" v="4054" actId="14100"/>
        <pc:sldMkLst>
          <pc:docMk/>
          <pc:sldMk cId="3135312178" sldId="341"/>
        </pc:sldMkLst>
        <pc:spChg chg="mod">
          <ac:chgData name="BALATSOUKAS Alexandros (FRA)" userId="0a34c69e-39e5-49d0-ac80-d818038a05c1" providerId="ADAL" clId="{67A27E68-C79D-4B41-AB87-A2C7A1784829}" dt="2022-05-01T12:45:41.628" v="4037"/>
          <ac:spMkLst>
            <pc:docMk/>
            <pc:sldMk cId="3135312178" sldId="341"/>
            <ac:spMk id="11" creationId="{00000000-0000-0000-0000-000000000000}"/>
          </ac:spMkLst>
        </pc:spChg>
        <pc:spChg chg="mod">
          <ac:chgData name="BALATSOUKAS Alexandros (FRA)" userId="0a34c69e-39e5-49d0-ac80-d818038a05c1" providerId="ADAL" clId="{67A27E68-C79D-4B41-AB87-A2C7A1784829}" dt="2022-05-01T12:46:31.671" v="4050" actId="20577"/>
          <ac:spMkLst>
            <pc:docMk/>
            <pc:sldMk cId="3135312178" sldId="341"/>
            <ac:spMk id="38" creationId="{00000000-0000-0000-0000-000000000000}"/>
          </ac:spMkLst>
        </pc:spChg>
        <pc:picChg chg="add mod">
          <ac:chgData name="BALATSOUKAS Alexandros (FRA)" userId="0a34c69e-39e5-49d0-ac80-d818038a05c1" providerId="ADAL" clId="{67A27E68-C79D-4B41-AB87-A2C7A1784829}" dt="2022-05-01T12:46:48.353" v="4054" actId="14100"/>
          <ac:picMkLst>
            <pc:docMk/>
            <pc:sldMk cId="3135312178" sldId="341"/>
            <ac:picMk id="14" creationId="{A59F8C01-EC10-4BF1-A17D-BF138F07F09F}"/>
          </ac:picMkLst>
        </pc:picChg>
        <pc:picChg chg="del">
          <ac:chgData name="BALATSOUKAS Alexandros (FRA)" userId="0a34c69e-39e5-49d0-ac80-d818038a05c1" providerId="ADAL" clId="{67A27E68-C79D-4B41-AB87-A2C7A1784829}" dt="2022-05-01T12:46:43.154" v="4051" actId="478"/>
          <ac:picMkLst>
            <pc:docMk/>
            <pc:sldMk cId="3135312178" sldId="341"/>
            <ac:picMk id="15" creationId="{F9A1B828-5D2F-4624-81BA-F2B5F5912163}"/>
          </ac:picMkLst>
        </pc:picChg>
      </pc:sldChg>
      <pc:sldChg chg="add del">
        <pc:chgData name="BALATSOUKAS Alexandros (FRA)" userId="0a34c69e-39e5-49d0-ac80-d818038a05c1" providerId="ADAL" clId="{67A27E68-C79D-4B41-AB87-A2C7A1784829}" dt="2022-05-01T12:12:57.329" v="37" actId="47"/>
        <pc:sldMkLst>
          <pc:docMk/>
          <pc:sldMk cId="65812987" sldId="342"/>
        </pc:sldMkLst>
      </pc:sldChg>
      <pc:sldChg chg="addSp delSp modSp add mod">
        <pc:chgData name="BALATSOUKAS Alexandros (FRA)" userId="0a34c69e-39e5-49d0-ac80-d818038a05c1" providerId="ADAL" clId="{67A27E68-C79D-4B41-AB87-A2C7A1784829}" dt="2022-05-01T12:47:09.105" v="4059" actId="14100"/>
        <pc:sldMkLst>
          <pc:docMk/>
          <pc:sldMk cId="2266684318" sldId="342"/>
        </pc:sldMkLst>
        <pc:spChg chg="mod">
          <ac:chgData name="BALATSOUKAS Alexandros (FRA)" userId="0a34c69e-39e5-49d0-ac80-d818038a05c1" providerId="ADAL" clId="{67A27E68-C79D-4B41-AB87-A2C7A1784829}" dt="2022-05-01T12:45:43.236" v="4038"/>
          <ac:spMkLst>
            <pc:docMk/>
            <pc:sldMk cId="2266684318" sldId="342"/>
            <ac:spMk id="11" creationId="{00000000-0000-0000-0000-000000000000}"/>
          </ac:spMkLst>
        </pc:spChg>
        <pc:spChg chg="mod">
          <ac:chgData name="BALATSOUKAS Alexandros (FRA)" userId="0a34c69e-39e5-49d0-ac80-d818038a05c1" providerId="ADAL" clId="{67A27E68-C79D-4B41-AB87-A2C7A1784829}" dt="2022-05-01T12:46:58.500" v="4055"/>
          <ac:spMkLst>
            <pc:docMk/>
            <pc:sldMk cId="2266684318" sldId="342"/>
            <ac:spMk id="38" creationId="{00000000-0000-0000-0000-000000000000}"/>
          </ac:spMkLst>
        </pc:spChg>
        <pc:picChg chg="del">
          <ac:chgData name="BALATSOUKAS Alexandros (FRA)" userId="0a34c69e-39e5-49d0-ac80-d818038a05c1" providerId="ADAL" clId="{67A27E68-C79D-4B41-AB87-A2C7A1784829}" dt="2022-05-01T12:47:03.296" v="4056" actId="478"/>
          <ac:picMkLst>
            <pc:docMk/>
            <pc:sldMk cId="2266684318" sldId="342"/>
            <ac:picMk id="14" creationId="{69BDBF17-416C-46F5-873D-0C9D4EB3E324}"/>
          </ac:picMkLst>
        </pc:picChg>
        <pc:picChg chg="add mod">
          <ac:chgData name="BALATSOUKAS Alexandros (FRA)" userId="0a34c69e-39e5-49d0-ac80-d818038a05c1" providerId="ADAL" clId="{67A27E68-C79D-4B41-AB87-A2C7A1784829}" dt="2022-05-01T12:47:09.105" v="4059" actId="14100"/>
          <ac:picMkLst>
            <pc:docMk/>
            <pc:sldMk cId="2266684318" sldId="342"/>
            <ac:picMk id="15" creationId="{A678C637-7658-475B-8798-3BA7C47335E5}"/>
          </ac:picMkLst>
        </pc:picChg>
      </pc:sldChg>
      <pc:sldChg chg="add del">
        <pc:chgData name="BALATSOUKAS Alexandros (FRA)" userId="0a34c69e-39e5-49d0-ac80-d818038a05c1" providerId="ADAL" clId="{67A27E68-C79D-4B41-AB87-A2C7A1784829}" dt="2022-05-01T12:12:57.317" v="36" actId="47"/>
        <pc:sldMkLst>
          <pc:docMk/>
          <pc:sldMk cId="1533866397" sldId="343"/>
        </pc:sldMkLst>
      </pc:sldChg>
      <pc:sldChg chg="addSp delSp modSp add mod">
        <pc:chgData name="BALATSOUKAS Alexandros (FRA)" userId="0a34c69e-39e5-49d0-ac80-d818038a05c1" providerId="ADAL" clId="{67A27E68-C79D-4B41-AB87-A2C7A1784829}" dt="2022-05-01T12:47:35.968" v="4064" actId="14100"/>
        <pc:sldMkLst>
          <pc:docMk/>
          <pc:sldMk cId="3378638202" sldId="343"/>
        </pc:sldMkLst>
        <pc:spChg chg="mod">
          <ac:chgData name="BALATSOUKAS Alexandros (FRA)" userId="0a34c69e-39e5-49d0-ac80-d818038a05c1" providerId="ADAL" clId="{67A27E68-C79D-4B41-AB87-A2C7A1784829}" dt="2022-05-01T12:45:46.403" v="4039"/>
          <ac:spMkLst>
            <pc:docMk/>
            <pc:sldMk cId="3378638202" sldId="343"/>
            <ac:spMk id="11" creationId="{00000000-0000-0000-0000-000000000000}"/>
          </ac:spMkLst>
        </pc:spChg>
        <pc:spChg chg="mod">
          <ac:chgData name="BALATSOUKAS Alexandros (FRA)" userId="0a34c69e-39e5-49d0-ac80-d818038a05c1" providerId="ADAL" clId="{67A27E68-C79D-4B41-AB87-A2C7A1784829}" dt="2022-05-01T12:47:27.511" v="4060"/>
          <ac:spMkLst>
            <pc:docMk/>
            <pc:sldMk cId="3378638202" sldId="343"/>
            <ac:spMk id="38" creationId="{00000000-0000-0000-0000-000000000000}"/>
          </ac:spMkLst>
        </pc:spChg>
        <pc:picChg chg="add mod">
          <ac:chgData name="BALATSOUKAS Alexandros (FRA)" userId="0a34c69e-39e5-49d0-ac80-d818038a05c1" providerId="ADAL" clId="{67A27E68-C79D-4B41-AB87-A2C7A1784829}" dt="2022-05-01T12:47:35.968" v="4064" actId="14100"/>
          <ac:picMkLst>
            <pc:docMk/>
            <pc:sldMk cId="3378638202" sldId="343"/>
            <ac:picMk id="14" creationId="{9A28BA43-7BD9-4837-9D7E-186672995BF0}"/>
          </ac:picMkLst>
        </pc:picChg>
        <pc:picChg chg="del">
          <ac:chgData name="BALATSOUKAS Alexandros (FRA)" userId="0a34c69e-39e5-49d0-ac80-d818038a05c1" providerId="ADAL" clId="{67A27E68-C79D-4B41-AB87-A2C7A1784829}" dt="2022-05-01T12:47:31.663" v="4061" actId="478"/>
          <ac:picMkLst>
            <pc:docMk/>
            <pc:sldMk cId="3378638202" sldId="343"/>
            <ac:picMk id="15" creationId="{3E14961E-2BF7-4322-9512-D98A454CE58A}"/>
          </ac:picMkLst>
        </pc:picChg>
      </pc:sldChg>
      <pc:sldChg chg="add del">
        <pc:chgData name="BALATSOUKAS Alexandros (FRA)" userId="0a34c69e-39e5-49d0-ac80-d818038a05c1" providerId="ADAL" clId="{67A27E68-C79D-4B41-AB87-A2C7A1784829}" dt="2022-05-01T12:12:57.273" v="35" actId="47"/>
        <pc:sldMkLst>
          <pc:docMk/>
          <pc:sldMk cId="300628661" sldId="344"/>
        </pc:sldMkLst>
      </pc:sldChg>
      <pc:sldChg chg="addSp delSp modSp add mod">
        <pc:chgData name="BALATSOUKAS Alexandros (FRA)" userId="0a34c69e-39e5-49d0-ac80-d818038a05c1" providerId="ADAL" clId="{67A27E68-C79D-4B41-AB87-A2C7A1784829}" dt="2022-05-01T12:47:54.792" v="4069" actId="14100"/>
        <pc:sldMkLst>
          <pc:docMk/>
          <pc:sldMk cId="509232302" sldId="344"/>
        </pc:sldMkLst>
        <pc:spChg chg="mod">
          <ac:chgData name="BALATSOUKAS Alexandros (FRA)" userId="0a34c69e-39e5-49d0-ac80-d818038a05c1" providerId="ADAL" clId="{67A27E68-C79D-4B41-AB87-A2C7A1784829}" dt="2022-05-01T12:45:48.258" v="4040"/>
          <ac:spMkLst>
            <pc:docMk/>
            <pc:sldMk cId="509232302" sldId="344"/>
            <ac:spMk id="11" creationId="{00000000-0000-0000-0000-000000000000}"/>
          </ac:spMkLst>
        </pc:spChg>
        <pc:spChg chg="mod">
          <ac:chgData name="BALATSOUKAS Alexandros (FRA)" userId="0a34c69e-39e5-49d0-ac80-d818038a05c1" providerId="ADAL" clId="{67A27E68-C79D-4B41-AB87-A2C7A1784829}" dt="2022-05-01T12:47:44.116" v="4065"/>
          <ac:spMkLst>
            <pc:docMk/>
            <pc:sldMk cId="509232302" sldId="344"/>
            <ac:spMk id="38" creationId="{00000000-0000-0000-0000-000000000000}"/>
          </ac:spMkLst>
        </pc:spChg>
        <pc:picChg chg="del">
          <ac:chgData name="BALATSOUKAS Alexandros (FRA)" userId="0a34c69e-39e5-49d0-ac80-d818038a05c1" providerId="ADAL" clId="{67A27E68-C79D-4B41-AB87-A2C7A1784829}" dt="2022-05-01T12:47:50.195" v="4066" actId="478"/>
          <ac:picMkLst>
            <pc:docMk/>
            <pc:sldMk cId="509232302" sldId="344"/>
            <ac:picMk id="14" creationId="{D2351E9A-2678-4660-B07D-1996BD8A926E}"/>
          </ac:picMkLst>
        </pc:picChg>
        <pc:picChg chg="add mod">
          <ac:chgData name="BALATSOUKAS Alexandros (FRA)" userId="0a34c69e-39e5-49d0-ac80-d818038a05c1" providerId="ADAL" clId="{67A27E68-C79D-4B41-AB87-A2C7A1784829}" dt="2022-05-01T12:47:54.792" v="4069" actId="14100"/>
          <ac:picMkLst>
            <pc:docMk/>
            <pc:sldMk cId="509232302" sldId="344"/>
            <ac:picMk id="15" creationId="{D4A52648-9445-40D8-AE17-67BE619262BE}"/>
          </ac:picMkLst>
        </pc:picChg>
      </pc:sldChg>
      <pc:sldChg chg="add del">
        <pc:chgData name="BALATSOUKAS Alexandros (FRA)" userId="0a34c69e-39e5-49d0-ac80-d818038a05c1" providerId="ADAL" clId="{67A27E68-C79D-4B41-AB87-A2C7A1784829}" dt="2022-05-01T12:20:08.727" v="1377"/>
        <pc:sldMkLst>
          <pc:docMk/>
          <pc:sldMk cId="362054102" sldId="345"/>
        </pc:sldMkLst>
      </pc:sldChg>
      <pc:sldChg chg="modSp add mod">
        <pc:chgData name="BALATSOUKAS Alexandros (FRA)" userId="0a34c69e-39e5-49d0-ac80-d818038a05c1" providerId="ADAL" clId="{67A27E68-C79D-4B41-AB87-A2C7A1784829}" dt="2022-05-01T12:40:07.045" v="3342" actId="20577"/>
        <pc:sldMkLst>
          <pc:docMk/>
          <pc:sldMk cId="873590418" sldId="345"/>
        </pc:sldMkLst>
        <pc:spChg chg="mod">
          <ac:chgData name="BALATSOUKAS Alexandros (FRA)" userId="0a34c69e-39e5-49d0-ac80-d818038a05c1" providerId="ADAL" clId="{67A27E68-C79D-4B41-AB87-A2C7A1784829}" dt="2022-05-01T12:40:07.045" v="3342" actId="20577"/>
          <ac:spMkLst>
            <pc:docMk/>
            <pc:sldMk cId="873590418" sldId="345"/>
            <ac:spMk id="11" creationId="{00000000-0000-0000-0000-000000000000}"/>
          </ac:spMkLst>
        </pc:spChg>
      </pc:sldChg>
      <pc:sldChg chg="add del">
        <pc:chgData name="BALATSOUKAS Alexandros (FRA)" userId="0a34c69e-39e5-49d0-ac80-d818038a05c1" providerId="ADAL" clId="{67A27E68-C79D-4B41-AB87-A2C7A1784829}" dt="2022-05-01T12:20:08.727" v="1377"/>
        <pc:sldMkLst>
          <pc:docMk/>
          <pc:sldMk cId="126564988" sldId="346"/>
        </pc:sldMkLst>
      </pc:sldChg>
      <pc:sldChg chg="modSp add mod">
        <pc:chgData name="BALATSOUKAS Alexandros (FRA)" userId="0a34c69e-39e5-49d0-ac80-d818038a05c1" providerId="ADAL" clId="{67A27E68-C79D-4B41-AB87-A2C7A1784829}" dt="2022-05-01T12:20:33.213" v="1426"/>
        <pc:sldMkLst>
          <pc:docMk/>
          <pc:sldMk cId="1247330153" sldId="346"/>
        </pc:sldMkLst>
        <pc:spChg chg="mod">
          <ac:chgData name="BALATSOUKAS Alexandros (FRA)" userId="0a34c69e-39e5-49d0-ac80-d818038a05c1" providerId="ADAL" clId="{67A27E68-C79D-4B41-AB87-A2C7A1784829}" dt="2022-05-01T12:20:33.213" v="1426"/>
          <ac:spMkLst>
            <pc:docMk/>
            <pc:sldMk cId="1247330153" sldId="346"/>
            <ac:spMk id="11" creationId="{00000000-0000-0000-0000-000000000000}"/>
          </ac:spMkLst>
        </pc:spChg>
      </pc:sldChg>
      <pc:sldChg chg="add del">
        <pc:chgData name="BALATSOUKAS Alexandros (FRA)" userId="0a34c69e-39e5-49d0-ac80-d818038a05c1" providerId="ADAL" clId="{67A27E68-C79D-4B41-AB87-A2C7A1784829}" dt="2022-05-01T12:20:08.727" v="1377"/>
        <pc:sldMkLst>
          <pc:docMk/>
          <pc:sldMk cId="1575325350" sldId="347"/>
        </pc:sldMkLst>
      </pc:sldChg>
      <pc:sldChg chg="modSp add mod">
        <pc:chgData name="BALATSOUKAS Alexandros (FRA)" userId="0a34c69e-39e5-49d0-ac80-d818038a05c1" providerId="ADAL" clId="{67A27E68-C79D-4B41-AB87-A2C7A1784829}" dt="2022-05-01T12:45:23.397" v="4034" actId="20577"/>
        <pc:sldMkLst>
          <pc:docMk/>
          <pc:sldMk cId="2907848811" sldId="347"/>
        </pc:sldMkLst>
        <pc:spChg chg="mod">
          <ac:chgData name="BALATSOUKAS Alexandros (FRA)" userId="0a34c69e-39e5-49d0-ac80-d818038a05c1" providerId="ADAL" clId="{67A27E68-C79D-4B41-AB87-A2C7A1784829}" dt="2022-05-01T12:45:23.397" v="4034" actId="20577"/>
          <ac:spMkLst>
            <pc:docMk/>
            <pc:sldMk cId="2907848811" sldId="347"/>
            <ac:spMk id="11" creationId="{00000000-0000-0000-0000-000000000000}"/>
          </ac:spMkLst>
        </pc:spChg>
      </pc:sldChg>
      <pc:sldChg chg="add del">
        <pc:chgData name="BALATSOUKAS Alexandros (FRA)" userId="0a34c69e-39e5-49d0-ac80-d818038a05c1" providerId="ADAL" clId="{67A27E68-C79D-4B41-AB87-A2C7A1784829}" dt="2022-05-01T12:20:08.727" v="1377"/>
        <pc:sldMkLst>
          <pc:docMk/>
          <pc:sldMk cId="2596654706" sldId="348"/>
        </pc:sldMkLst>
      </pc:sldChg>
      <pc:sldChg chg="addSp delSp modSp add mod">
        <pc:chgData name="BALATSOUKAS Alexandros (FRA)" userId="0a34c69e-39e5-49d0-ac80-d818038a05c1" providerId="ADAL" clId="{67A27E68-C79D-4B41-AB87-A2C7A1784829}" dt="2022-05-01T12:48:19.504" v="4074" actId="14100"/>
        <pc:sldMkLst>
          <pc:docMk/>
          <pc:sldMk cId="3352995970" sldId="348"/>
        </pc:sldMkLst>
        <pc:spChg chg="mod">
          <ac:chgData name="BALATSOUKAS Alexandros (FRA)" userId="0a34c69e-39e5-49d0-ac80-d818038a05c1" providerId="ADAL" clId="{67A27E68-C79D-4B41-AB87-A2C7A1784829}" dt="2022-05-01T12:45:49.960" v="4041"/>
          <ac:spMkLst>
            <pc:docMk/>
            <pc:sldMk cId="3352995970" sldId="348"/>
            <ac:spMk id="11" creationId="{00000000-0000-0000-0000-000000000000}"/>
          </ac:spMkLst>
        </pc:spChg>
        <pc:spChg chg="mod">
          <ac:chgData name="BALATSOUKAS Alexandros (FRA)" userId="0a34c69e-39e5-49d0-ac80-d818038a05c1" providerId="ADAL" clId="{67A27E68-C79D-4B41-AB87-A2C7A1784829}" dt="2022-05-01T12:48:09.410" v="4070"/>
          <ac:spMkLst>
            <pc:docMk/>
            <pc:sldMk cId="3352995970" sldId="348"/>
            <ac:spMk id="38" creationId="{00000000-0000-0000-0000-000000000000}"/>
          </ac:spMkLst>
        </pc:spChg>
        <pc:picChg chg="add mod">
          <ac:chgData name="BALATSOUKAS Alexandros (FRA)" userId="0a34c69e-39e5-49d0-ac80-d818038a05c1" providerId="ADAL" clId="{67A27E68-C79D-4B41-AB87-A2C7A1784829}" dt="2022-05-01T12:48:19.504" v="4074" actId="14100"/>
          <ac:picMkLst>
            <pc:docMk/>
            <pc:sldMk cId="3352995970" sldId="348"/>
            <ac:picMk id="14" creationId="{60D8ED8C-D9FF-4837-883E-498323080D62}"/>
          </ac:picMkLst>
        </pc:picChg>
        <pc:picChg chg="del">
          <ac:chgData name="BALATSOUKAS Alexandros (FRA)" userId="0a34c69e-39e5-49d0-ac80-d818038a05c1" providerId="ADAL" clId="{67A27E68-C79D-4B41-AB87-A2C7A1784829}" dt="2022-05-01T12:48:11.094" v="4071" actId="478"/>
          <ac:picMkLst>
            <pc:docMk/>
            <pc:sldMk cId="3352995970" sldId="348"/>
            <ac:picMk id="15" creationId="{F9A1B828-5D2F-4624-81BA-F2B5F5912163}"/>
          </ac:picMkLst>
        </pc:picChg>
      </pc:sldChg>
      <pc:sldChg chg="addSp delSp modSp add mod">
        <pc:chgData name="BALATSOUKAS Alexandros (FRA)" userId="0a34c69e-39e5-49d0-ac80-d818038a05c1" providerId="ADAL" clId="{67A27E68-C79D-4B41-AB87-A2C7A1784829}" dt="2022-05-01T12:48:44.516" v="4082" actId="14100"/>
        <pc:sldMkLst>
          <pc:docMk/>
          <pc:sldMk cId="1537679275" sldId="349"/>
        </pc:sldMkLst>
        <pc:spChg chg="mod">
          <ac:chgData name="BALATSOUKAS Alexandros (FRA)" userId="0a34c69e-39e5-49d0-ac80-d818038a05c1" providerId="ADAL" clId="{67A27E68-C79D-4B41-AB87-A2C7A1784829}" dt="2022-05-01T12:45:51.639" v="4042"/>
          <ac:spMkLst>
            <pc:docMk/>
            <pc:sldMk cId="1537679275" sldId="349"/>
            <ac:spMk id="11" creationId="{00000000-0000-0000-0000-000000000000}"/>
          </ac:spMkLst>
        </pc:spChg>
        <pc:spChg chg="mod">
          <ac:chgData name="BALATSOUKAS Alexandros (FRA)" userId="0a34c69e-39e5-49d0-ac80-d818038a05c1" providerId="ADAL" clId="{67A27E68-C79D-4B41-AB87-A2C7A1784829}" dt="2022-05-01T12:48:31.530" v="4077" actId="20577"/>
          <ac:spMkLst>
            <pc:docMk/>
            <pc:sldMk cId="1537679275" sldId="349"/>
            <ac:spMk id="38" creationId="{00000000-0000-0000-0000-000000000000}"/>
          </ac:spMkLst>
        </pc:spChg>
        <pc:picChg chg="del">
          <ac:chgData name="BALATSOUKAS Alexandros (FRA)" userId="0a34c69e-39e5-49d0-ac80-d818038a05c1" providerId="ADAL" clId="{67A27E68-C79D-4B41-AB87-A2C7A1784829}" dt="2022-05-01T12:48:38.987" v="4078" actId="478"/>
          <ac:picMkLst>
            <pc:docMk/>
            <pc:sldMk cId="1537679275" sldId="349"/>
            <ac:picMk id="14" creationId="{69BDBF17-416C-46F5-873D-0C9D4EB3E324}"/>
          </ac:picMkLst>
        </pc:picChg>
        <pc:picChg chg="add mod">
          <ac:chgData name="BALATSOUKAS Alexandros (FRA)" userId="0a34c69e-39e5-49d0-ac80-d818038a05c1" providerId="ADAL" clId="{67A27E68-C79D-4B41-AB87-A2C7A1784829}" dt="2022-05-01T12:48:44.516" v="4082" actId="14100"/>
          <ac:picMkLst>
            <pc:docMk/>
            <pc:sldMk cId="1537679275" sldId="349"/>
            <ac:picMk id="15" creationId="{BDC8F003-C090-4073-A4B2-E033762D2479}"/>
          </ac:picMkLst>
        </pc:picChg>
      </pc:sldChg>
      <pc:sldChg chg="add del">
        <pc:chgData name="BALATSOUKAS Alexandros (FRA)" userId="0a34c69e-39e5-49d0-ac80-d818038a05c1" providerId="ADAL" clId="{67A27E68-C79D-4B41-AB87-A2C7A1784829}" dt="2022-05-01T12:20:08.727" v="1377"/>
        <pc:sldMkLst>
          <pc:docMk/>
          <pc:sldMk cId="2138432696" sldId="349"/>
        </pc:sldMkLst>
      </pc:sldChg>
      <pc:sldChg chg="addSp delSp modSp add mod">
        <pc:chgData name="BALATSOUKAS Alexandros (FRA)" userId="0a34c69e-39e5-49d0-ac80-d818038a05c1" providerId="ADAL" clId="{67A27E68-C79D-4B41-AB87-A2C7A1784829}" dt="2022-05-01T12:49:11.182" v="4089"/>
        <pc:sldMkLst>
          <pc:docMk/>
          <pc:sldMk cId="3320472165" sldId="350"/>
        </pc:sldMkLst>
        <pc:spChg chg="mod">
          <ac:chgData name="BALATSOUKAS Alexandros (FRA)" userId="0a34c69e-39e5-49d0-ac80-d818038a05c1" providerId="ADAL" clId="{67A27E68-C79D-4B41-AB87-A2C7A1784829}" dt="2022-05-01T12:45:53.668" v="4043"/>
          <ac:spMkLst>
            <pc:docMk/>
            <pc:sldMk cId="3320472165" sldId="350"/>
            <ac:spMk id="11" creationId="{00000000-0000-0000-0000-000000000000}"/>
          </ac:spMkLst>
        </pc:spChg>
        <pc:spChg chg="mod">
          <ac:chgData name="BALATSOUKAS Alexandros (FRA)" userId="0a34c69e-39e5-49d0-ac80-d818038a05c1" providerId="ADAL" clId="{67A27E68-C79D-4B41-AB87-A2C7A1784829}" dt="2022-05-01T12:49:11.182" v="4089"/>
          <ac:spMkLst>
            <pc:docMk/>
            <pc:sldMk cId="3320472165" sldId="350"/>
            <ac:spMk id="38" creationId="{00000000-0000-0000-0000-000000000000}"/>
          </ac:spMkLst>
        </pc:spChg>
        <pc:picChg chg="add mod">
          <ac:chgData name="BALATSOUKAS Alexandros (FRA)" userId="0a34c69e-39e5-49d0-ac80-d818038a05c1" providerId="ADAL" clId="{67A27E68-C79D-4B41-AB87-A2C7A1784829}" dt="2022-05-01T12:48:58.783" v="4084"/>
          <ac:picMkLst>
            <pc:docMk/>
            <pc:sldMk cId="3320472165" sldId="350"/>
            <ac:picMk id="14" creationId="{D4E1214A-0C49-47A6-84BD-41939B3AEB50}"/>
          </ac:picMkLst>
        </pc:picChg>
        <pc:picChg chg="del">
          <ac:chgData name="BALATSOUKAS Alexandros (FRA)" userId="0a34c69e-39e5-49d0-ac80-d818038a05c1" providerId="ADAL" clId="{67A27E68-C79D-4B41-AB87-A2C7A1784829}" dt="2022-05-01T12:49:01.425" v="4085" actId="478"/>
          <ac:picMkLst>
            <pc:docMk/>
            <pc:sldMk cId="3320472165" sldId="350"/>
            <ac:picMk id="15" creationId="{3E14961E-2BF7-4322-9512-D98A454CE58A}"/>
          </ac:picMkLst>
        </pc:picChg>
        <pc:picChg chg="add mod">
          <ac:chgData name="BALATSOUKAS Alexandros (FRA)" userId="0a34c69e-39e5-49d0-ac80-d818038a05c1" providerId="ADAL" clId="{67A27E68-C79D-4B41-AB87-A2C7A1784829}" dt="2022-05-01T12:49:06.304" v="4088" actId="14100"/>
          <ac:picMkLst>
            <pc:docMk/>
            <pc:sldMk cId="3320472165" sldId="350"/>
            <ac:picMk id="16" creationId="{1E7E89CA-1535-4013-9BD9-4157A4512D81}"/>
          </ac:picMkLst>
        </pc:picChg>
      </pc:sldChg>
      <pc:sldChg chg="addSp delSp modSp add mod">
        <pc:chgData name="BALATSOUKAS Alexandros (FRA)" userId="0a34c69e-39e5-49d0-ac80-d818038a05c1" providerId="ADAL" clId="{67A27E68-C79D-4B41-AB87-A2C7A1784829}" dt="2022-05-01T12:49:49.855" v="4099" actId="14100"/>
        <pc:sldMkLst>
          <pc:docMk/>
          <pc:sldMk cId="3302184249" sldId="351"/>
        </pc:sldMkLst>
        <pc:spChg chg="mod">
          <ac:chgData name="BALATSOUKAS Alexandros (FRA)" userId="0a34c69e-39e5-49d0-ac80-d818038a05c1" providerId="ADAL" clId="{67A27E68-C79D-4B41-AB87-A2C7A1784829}" dt="2022-05-01T12:45:55.123" v="4044"/>
          <ac:spMkLst>
            <pc:docMk/>
            <pc:sldMk cId="3302184249" sldId="351"/>
            <ac:spMk id="11" creationId="{00000000-0000-0000-0000-000000000000}"/>
          </ac:spMkLst>
        </pc:spChg>
        <pc:spChg chg="mod">
          <ac:chgData name="BALATSOUKAS Alexandros (FRA)" userId="0a34c69e-39e5-49d0-ac80-d818038a05c1" providerId="ADAL" clId="{67A27E68-C79D-4B41-AB87-A2C7A1784829}" dt="2022-05-01T12:49:24.188" v="4092" actId="6549"/>
          <ac:spMkLst>
            <pc:docMk/>
            <pc:sldMk cId="3302184249" sldId="351"/>
            <ac:spMk id="38" creationId="{00000000-0000-0000-0000-000000000000}"/>
          </ac:spMkLst>
        </pc:spChg>
        <pc:picChg chg="del">
          <ac:chgData name="BALATSOUKAS Alexandros (FRA)" userId="0a34c69e-39e5-49d0-ac80-d818038a05c1" providerId="ADAL" clId="{67A27E68-C79D-4B41-AB87-A2C7A1784829}" dt="2022-05-01T12:49:26.390" v="4093" actId="478"/>
          <ac:picMkLst>
            <pc:docMk/>
            <pc:sldMk cId="3302184249" sldId="351"/>
            <ac:picMk id="14" creationId="{D2351E9A-2678-4660-B07D-1996BD8A926E}"/>
          </ac:picMkLst>
        </pc:picChg>
        <pc:picChg chg="add mod">
          <ac:chgData name="BALATSOUKAS Alexandros (FRA)" userId="0a34c69e-39e5-49d0-ac80-d818038a05c1" providerId="ADAL" clId="{67A27E68-C79D-4B41-AB87-A2C7A1784829}" dt="2022-05-01T12:49:49.855" v="4099" actId="14100"/>
          <ac:picMkLst>
            <pc:docMk/>
            <pc:sldMk cId="3302184249" sldId="351"/>
            <ac:picMk id="15" creationId="{68CE25F4-8314-40D3-8F01-26379750E00C}"/>
          </ac:picMkLst>
        </pc:picChg>
      </pc:sldChg>
      <pc:sldChg chg="addSp delSp modSp add mod">
        <pc:chgData name="BALATSOUKAS Alexandros (FRA)" userId="0a34c69e-39e5-49d0-ac80-d818038a05c1" providerId="ADAL" clId="{67A27E68-C79D-4B41-AB87-A2C7A1784829}" dt="2022-05-01T12:50:17.880" v="4104" actId="14100"/>
        <pc:sldMkLst>
          <pc:docMk/>
          <pc:sldMk cId="722468578" sldId="352"/>
        </pc:sldMkLst>
        <pc:spChg chg="mod">
          <ac:chgData name="BALATSOUKAS Alexandros (FRA)" userId="0a34c69e-39e5-49d0-ac80-d818038a05c1" providerId="ADAL" clId="{67A27E68-C79D-4B41-AB87-A2C7A1784829}" dt="2022-05-01T12:45:57.030" v="4045"/>
          <ac:spMkLst>
            <pc:docMk/>
            <pc:sldMk cId="722468578" sldId="352"/>
            <ac:spMk id="11" creationId="{00000000-0000-0000-0000-000000000000}"/>
          </ac:spMkLst>
        </pc:spChg>
        <pc:spChg chg="mod">
          <ac:chgData name="BALATSOUKAS Alexandros (FRA)" userId="0a34c69e-39e5-49d0-ac80-d818038a05c1" providerId="ADAL" clId="{67A27E68-C79D-4B41-AB87-A2C7A1784829}" dt="2022-05-01T12:50:01.822" v="4100"/>
          <ac:spMkLst>
            <pc:docMk/>
            <pc:sldMk cId="722468578" sldId="352"/>
            <ac:spMk id="38" creationId="{00000000-0000-0000-0000-000000000000}"/>
          </ac:spMkLst>
        </pc:spChg>
        <pc:picChg chg="add mod">
          <ac:chgData name="BALATSOUKAS Alexandros (FRA)" userId="0a34c69e-39e5-49d0-ac80-d818038a05c1" providerId="ADAL" clId="{67A27E68-C79D-4B41-AB87-A2C7A1784829}" dt="2022-05-01T12:50:17.880" v="4104" actId="14100"/>
          <ac:picMkLst>
            <pc:docMk/>
            <pc:sldMk cId="722468578" sldId="352"/>
            <ac:picMk id="14" creationId="{DF127BB4-6E90-4035-9BC2-C714B0DF4845}"/>
          </ac:picMkLst>
        </pc:picChg>
        <pc:picChg chg="del">
          <ac:chgData name="BALATSOUKAS Alexandros (FRA)" userId="0a34c69e-39e5-49d0-ac80-d818038a05c1" providerId="ADAL" clId="{67A27E68-C79D-4B41-AB87-A2C7A1784829}" dt="2022-05-01T12:50:10.510" v="4101" actId="478"/>
          <ac:picMkLst>
            <pc:docMk/>
            <pc:sldMk cId="722468578" sldId="352"/>
            <ac:picMk id="15" creationId="{F9A1B828-5D2F-4624-81BA-F2B5F5912163}"/>
          </ac:picMkLst>
        </pc:picChg>
      </pc:sldChg>
      <pc:sldChg chg="addSp delSp modSp add mod">
        <pc:chgData name="BALATSOUKAS Alexandros (FRA)" userId="0a34c69e-39e5-49d0-ac80-d818038a05c1" providerId="ADAL" clId="{67A27E68-C79D-4B41-AB87-A2C7A1784829}" dt="2022-05-01T12:51:00.687" v="4118" actId="14100"/>
        <pc:sldMkLst>
          <pc:docMk/>
          <pc:sldMk cId="3489045249" sldId="353"/>
        </pc:sldMkLst>
        <pc:spChg chg="mod">
          <ac:chgData name="BALATSOUKAS Alexandros (FRA)" userId="0a34c69e-39e5-49d0-ac80-d818038a05c1" providerId="ADAL" clId="{67A27E68-C79D-4B41-AB87-A2C7A1784829}" dt="2022-05-01T12:45:58.980" v="4046"/>
          <ac:spMkLst>
            <pc:docMk/>
            <pc:sldMk cId="3489045249" sldId="353"/>
            <ac:spMk id="11" creationId="{00000000-0000-0000-0000-000000000000}"/>
          </ac:spMkLst>
        </pc:spChg>
        <pc:spChg chg="mod">
          <ac:chgData name="BALATSOUKAS Alexandros (FRA)" userId="0a34c69e-39e5-49d0-ac80-d818038a05c1" providerId="ADAL" clId="{67A27E68-C79D-4B41-AB87-A2C7A1784829}" dt="2022-05-01T12:50:47.847" v="4112" actId="6549"/>
          <ac:spMkLst>
            <pc:docMk/>
            <pc:sldMk cId="3489045249" sldId="353"/>
            <ac:spMk id="38" creationId="{00000000-0000-0000-0000-000000000000}"/>
          </ac:spMkLst>
        </pc:spChg>
        <pc:picChg chg="del">
          <ac:chgData name="BALATSOUKAS Alexandros (FRA)" userId="0a34c69e-39e5-49d0-ac80-d818038a05c1" providerId="ADAL" clId="{67A27E68-C79D-4B41-AB87-A2C7A1784829}" dt="2022-05-01T12:50:34.158" v="4107" actId="478"/>
          <ac:picMkLst>
            <pc:docMk/>
            <pc:sldMk cId="3489045249" sldId="353"/>
            <ac:picMk id="14" creationId="{69BDBF17-416C-46F5-873D-0C9D4EB3E324}"/>
          </ac:picMkLst>
        </pc:picChg>
        <pc:picChg chg="add del mod">
          <ac:chgData name="BALATSOUKAS Alexandros (FRA)" userId="0a34c69e-39e5-49d0-ac80-d818038a05c1" providerId="ADAL" clId="{67A27E68-C79D-4B41-AB87-A2C7A1784829}" dt="2022-05-01T12:50:49.680" v="4113" actId="478"/>
          <ac:picMkLst>
            <pc:docMk/>
            <pc:sldMk cId="3489045249" sldId="353"/>
            <ac:picMk id="15" creationId="{0BF67DB9-2D00-4158-A953-34C17DE4233D}"/>
          </ac:picMkLst>
        </pc:picChg>
        <pc:picChg chg="add mod">
          <ac:chgData name="BALATSOUKAS Alexandros (FRA)" userId="0a34c69e-39e5-49d0-ac80-d818038a05c1" providerId="ADAL" clId="{67A27E68-C79D-4B41-AB87-A2C7A1784829}" dt="2022-05-01T12:51:00.687" v="4118" actId="14100"/>
          <ac:picMkLst>
            <pc:docMk/>
            <pc:sldMk cId="3489045249" sldId="353"/>
            <ac:picMk id="16" creationId="{649E401D-858D-44F3-BDBC-C385149484C4}"/>
          </ac:picMkLst>
        </pc:picChg>
      </pc:sldChg>
      <pc:sldChg chg="addSp delSp modSp add mod">
        <pc:chgData name="BALATSOUKAS Alexandros (FRA)" userId="0a34c69e-39e5-49d0-ac80-d818038a05c1" providerId="ADAL" clId="{67A27E68-C79D-4B41-AB87-A2C7A1784829}" dt="2022-05-01T12:51:21.526" v="4123" actId="14100"/>
        <pc:sldMkLst>
          <pc:docMk/>
          <pc:sldMk cId="1049116769" sldId="354"/>
        </pc:sldMkLst>
        <pc:spChg chg="mod">
          <ac:chgData name="BALATSOUKAS Alexandros (FRA)" userId="0a34c69e-39e5-49d0-ac80-d818038a05c1" providerId="ADAL" clId="{67A27E68-C79D-4B41-AB87-A2C7A1784829}" dt="2022-05-01T12:46:01.021" v="4047"/>
          <ac:spMkLst>
            <pc:docMk/>
            <pc:sldMk cId="1049116769" sldId="354"/>
            <ac:spMk id="11" creationId="{00000000-0000-0000-0000-000000000000}"/>
          </ac:spMkLst>
        </pc:spChg>
        <pc:spChg chg="mod">
          <ac:chgData name="BALATSOUKAS Alexandros (FRA)" userId="0a34c69e-39e5-49d0-ac80-d818038a05c1" providerId="ADAL" clId="{67A27E68-C79D-4B41-AB87-A2C7A1784829}" dt="2022-05-01T12:51:10.820" v="4119"/>
          <ac:spMkLst>
            <pc:docMk/>
            <pc:sldMk cId="1049116769" sldId="354"/>
            <ac:spMk id="38" creationId="{00000000-0000-0000-0000-000000000000}"/>
          </ac:spMkLst>
        </pc:spChg>
        <pc:picChg chg="add mod">
          <ac:chgData name="BALATSOUKAS Alexandros (FRA)" userId="0a34c69e-39e5-49d0-ac80-d818038a05c1" providerId="ADAL" clId="{67A27E68-C79D-4B41-AB87-A2C7A1784829}" dt="2022-05-01T12:51:21.526" v="4123" actId="14100"/>
          <ac:picMkLst>
            <pc:docMk/>
            <pc:sldMk cId="1049116769" sldId="354"/>
            <ac:picMk id="14" creationId="{73648169-393C-4870-85F8-F324660DB476}"/>
          </ac:picMkLst>
        </pc:picChg>
        <pc:picChg chg="del">
          <ac:chgData name="BALATSOUKAS Alexandros (FRA)" userId="0a34c69e-39e5-49d0-ac80-d818038a05c1" providerId="ADAL" clId="{67A27E68-C79D-4B41-AB87-A2C7A1784829}" dt="2022-05-01T12:51:16.916" v="4120" actId="478"/>
          <ac:picMkLst>
            <pc:docMk/>
            <pc:sldMk cId="1049116769" sldId="354"/>
            <ac:picMk id="15" creationId="{3E14961E-2BF7-4322-9512-D98A454CE58A}"/>
          </ac:picMkLst>
        </pc:picChg>
      </pc:sldChg>
      <pc:sldChg chg="addSp delSp modSp add mod">
        <pc:chgData name="BALATSOUKAS Alexandros (FRA)" userId="0a34c69e-39e5-49d0-ac80-d818038a05c1" providerId="ADAL" clId="{67A27E68-C79D-4B41-AB87-A2C7A1784829}" dt="2022-05-01T12:52:15.099" v="4132" actId="20577"/>
        <pc:sldMkLst>
          <pc:docMk/>
          <pc:sldMk cId="766576496" sldId="355"/>
        </pc:sldMkLst>
        <pc:spChg chg="mod">
          <ac:chgData name="BALATSOUKAS Alexandros (FRA)" userId="0a34c69e-39e5-49d0-ac80-d818038a05c1" providerId="ADAL" clId="{67A27E68-C79D-4B41-AB87-A2C7A1784829}" dt="2022-05-01T12:46:02.994" v="4048"/>
          <ac:spMkLst>
            <pc:docMk/>
            <pc:sldMk cId="766576496" sldId="355"/>
            <ac:spMk id="11" creationId="{00000000-0000-0000-0000-000000000000}"/>
          </ac:spMkLst>
        </pc:spChg>
        <pc:spChg chg="mod">
          <ac:chgData name="BALATSOUKAS Alexandros (FRA)" userId="0a34c69e-39e5-49d0-ac80-d818038a05c1" providerId="ADAL" clId="{67A27E68-C79D-4B41-AB87-A2C7A1784829}" dt="2022-05-01T12:52:15.099" v="4132" actId="20577"/>
          <ac:spMkLst>
            <pc:docMk/>
            <pc:sldMk cId="766576496" sldId="355"/>
            <ac:spMk id="38" creationId="{00000000-0000-0000-0000-000000000000}"/>
          </ac:spMkLst>
        </pc:spChg>
        <pc:picChg chg="del">
          <ac:chgData name="BALATSOUKAS Alexandros (FRA)" userId="0a34c69e-39e5-49d0-ac80-d818038a05c1" providerId="ADAL" clId="{67A27E68-C79D-4B41-AB87-A2C7A1784829}" dt="2022-05-01T12:52:00.082" v="4126" actId="478"/>
          <ac:picMkLst>
            <pc:docMk/>
            <pc:sldMk cId="766576496" sldId="355"/>
            <ac:picMk id="14" creationId="{D2351E9A-2678-4660-B07D-1996BD8A926E}"/>
          </ac:picMkLst>
        </pc:picChg>
        <pc:picChg chg="add mod">
          <ac:chgData name="BALATSOUKAS Alexandros (FRA)" userId="0a34c69e-39e5-49d0-ac80-d818038a05c1" providerId="ADAL" clId="{67A27E68-C79D-4B41-AB87-A2C7A1784829}" dt="2022-05-01T12:51:58.272" v="4125"/>
          <ac:picMkLst>
            <pc:docMk/>
            <pc:sldMk cId="766576496" sldId="355"/>
            <ac:picMk id="15" creationId="{AE053032-D24F-4618-B9A5-F41B56C11D96}"/>
          </ac:picMkLst>
        </pc:picChg>
        <pc:picChg chg="add mod">
          <ac:chgData name="BALATSOUKAS Alexandros (FRA)" userId="0a34c69e-39e5-49d0-ac80-d818038a05c1" providerId="ADAL" clId="{67A27E68-C79D-4B41-AB87-A2C7A1784829}" dt="2022-05-01T12:52:04.134" v="4129" actId="14100"/>
          <ac:picMkLst>
            <pc:docMk/>
            <pc:sldMk cId="766576496" sldId="355"/>
            <ac:picMk id="16" creationId="{9A1D584C-9243-4959-B047-F6604CC61469}"/>
          </ac:picMkLst>
        </pc:pic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07E0E5-AB88-48AC-B357-7979D5BF7820}"/>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552EF935-4209-4F66-BB78-E5744ED24DF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626A7F4B-E3D2-4EB0-9A7F-28B1D03841EE}"/>
              </a:ext>
            </a:extLst>
          </p:cNvPr>
          <p:cNvSpPr>
            <a:spLocks noGrp="1"/>
          </p:cNvSpPr>
          <p:nvPr>
            <p:ph type="dt" sz="half" idx="10"/>
          </p:nvPr>
        </p:nvSpPr>
        <p:spPr/>
        <p:txBody>
          <a:bodyPr/>
          <a:lstStyle/>
          <a:p>
            <a:fld id="{852AAE45-C70A-45DE-B1B2-17260061C00D}" type="datetimeFigureOut">
              <a:rPr lang="en-GB" smtClean="0"/>
              <a:t>02/05/2022</a:t>
            </a:fld>
            <a:endParaRPr lang="en-GB"/>
          </a:p>
        </p:txBody>
      </p:sp>
      <p:sp>
        <p:nvSpPr>
          <p:cNvPr id="5" name="Footer Placeholder 4">
            <a:extLst>
              <a:ext uri="{FF2B5EF4-FFF2-40B4-BE49-F238E27FC236}">
                <a16:creationId xmlns:a16="http://schemas.microsoft.com/office/drawing/2014/main" id="{E1AA5A5F-F8C9-46A0-9156-F1D1EE6701CF}"/>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FC14FEC-3D9D-4B71-84B6-789E6AC1869A}"/>
              </a:ext>
            </a:extLst>
          </p:cNvPr>
          <p:cNvSpPr>
            <a:spLocks noGrp="1"/>
          </p:cNvSpPr>
          <p:nvPr>
            <p:ph type="sldNum" sz="quarter" idx="12"/>
          </p:nvPr>
        </p:nvSpPr>
        <p:spPr/>
        <p:txBody>
          <a:bodyPr/>
          <a:lstStyle/>
          <a:p>
            <a:fld id="{92B5563D-6CA3-4904-B8AC-34DD4E94D02D}" type="slidenum">
              <a:rPr lang="en-GB" smtClean="0"/>
              <a:t>‹#›</a:t>
            </a:fld>
            <a:endParaRPr lang="en-GB"/>
          </a:p>
        </p:txBody>
      </p:sp>
    </p:spTree>
    <p:extLst>
      <p:ext uri="{BB962C8B-B14F-4D97-AF65-F5344CB8AC3E}">
        <p14:creationId xmlns:p14="http://schemas.microsoft.com/office/powerpoint/2010/main" val="10079118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6231A1-B2B5-4BB2-9F0A-E845B7FE94F1}"/>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3F4D258B-7883-4263-9B22-FF816F25B44E}"/>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093C22A-BE4C-4F74-912C-87915FB1E614}"/>
              </a:ext>
            </a:extLst>
          </p:cNvPr>
          <p:cNvSpPr>
            <a:spLocks noGrp="1"/>
          </p:cNvSpPr>
          <p:nvPr>
            <p:ph type="dt" sz="half" idx="10"/>
          </p:nvPr>
        </p:nvSpPr>
        <p:spPr/>
        <p:txBody>
          <a:bodyPr/>
          <a:lstStyle/>
          <a:p>
            <a:fld id="{852AAE45-C70A-45DE-B1B2-17260061C00D}" type="datetimeFigureOut">
              <a:rPr lang="en-GB" smtClean="0"/>
              <a:t>02/05/2022</a:t>
            </a:fld>
            <a:endParaRPr lang="en-GB"/>
          </a:p>
        </p:txBody>
      </p:sp>
      <p:sp>
        <p:nvSpPr>
          <p:cNvPr id="5" name="Footer Placeholder 4">
            <a:extLst>
              <a:ext uri="{FF2B5EF4-FFF2-40B4-BE49-F238E27FC236}">
                <a16:creationId xmlns:a16="http://schemas.microsoft.com/office/drawing/2014/main" id="{46B404B8-93AC-4AEF-9E58-D10805CA8A9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88BF0330-4E94-4BF8-8592-5EE2F4EA1B10}"/>
              </a:ext>
            </a:extLst>
          </p:cNvPr>
          <p:cNvSpPr>
            <a:spLocks noGrp="1"/>
          </p:cNvSpPr>
          <p:nvPr>
            <p:ph type="sldNum" sz="quarter" idx="12"/>
          </p:nvPr>
        </p:nvSpPr>
        <p:spPr/>
        <p:txBody>
          <a:bodyPr/>
          <a:lstStyle/>
          <a:p>
            <a:fld id="{92B5563D-6CA3-4904-B8AC-34DD4E94D02D}" type="slidenum">
              <a:rPr lang="en-GB" smtClean="0"/>
              <a:t>‹#›</a:t>
            </a:fld>
            <a:endParaRPr lang="en-GB"/>
          </a:p>
        </p:txBody>
      </p:sp>
    </p:spTree>
    <p:extLst>
      <p:ext uri="{BB962C8B-B14F-4D97-AF65-F5344CB8AC3E}">
        <p14:creationId xmlns:p14="http://schemas.microsoft.com/office/powerpoint/2010/main" val="38224069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28CBE39-4D3D-493C-8159-34E11ABB326B}"/>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C5A830FB-C027-472A-B7D7-19B529E44637}"/>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4A462588-C2CF-4E27-9D10-0346AEDAD6C1}"/>
              </a:ext>
            </a:extLst>
          </p:cNvPr>
          <p:cNvSpPr>
            <a:spLocks noGrp="1"/>
          </p:cNvSpPr>
          <p:nvPr>
            <p:ph type="dt" sz="half" idx="10"/>
          </p:nvPr>
        </p:nvSpPr>
        <p:spPr/>
        <p:txBody>
          <a:bodyPr/>
          <a:lstStyle/>
          <a:p>
            <a:fld id="{852AAE45-C70A-45DE-B1B2-17260061C00D}" type="datetimeFigureOut">
              <a:rPr lang="en-GB" smtClean="0"/>
              <a:t>02/05/2022</a:t>
            </a:fld>
            <a:endParaRPr lang="en-GB"/>
          </a:p>
        </p:txBody>
      </p:sp>
      <p:sp>
        <p:nvSpPr>
          <p:cNvPr id="5" name="Footer Placeholder 4">
            <a:extLst>
              <a:ext uri="{FF2B5EF4-FFF2-40B4-BE49-F238E27FC236}">
                <a16:creationId xmlns:a16="http://schemas.microsoft.com/office/drawing/2014/main" id="{DAC0B8B9-B8E8-4016-8DE7-7BF0657283CD}"/>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0A4079C6-31BE-4458-80B9-3D4D810B8894}"/>
              </a:ext>
            </a:extLst>
          </p:cNvPr>
          <p:cNvSpPr>
            <a:spLocks noGrp="1"/>
          </p:cNvSpPr>
          <p:nvPr>
            <p:ph type="sldNum" sz="quarter" idx="12"/>
          </p:nvPr>
        </p:nvSpPr>
        <p:spPr/>
        <p:txBody>
          <a:bodyPr/>
          <a:lstStyle/>
          <a:p>
            <a:fld id="{92B5563D-6CA3-4904-B8AC-34DD4E94D02D}" type="slidenum">
              <a:rPr lang="en-GB" smtClean="0"/>
              <a:t>‹#›</a:t>
            </a:fld>
            <a:endParaRPr lang="en-GB"/>
          </a:p>
        </p:txBody>
      </p:sp>
    </p:spTree>
    <p:extLst>
      <p:ext uri="{BB962C8B-B14F-4D97-AF65-F5344CB8AC3E}">
        <p14:creationId xmlns:p14="http://schemas.microsoft.com/office/powerpoint/2010/main" val="235706104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userDrawn="1">
  <p:cSld name="Title- light background">
    <p:spTree>
      <p:nvGrpSpPr>
        <p:cNvPr id="1" name=""/>
        <p:cNvGrpSpPr/>
        <p:nvPr/>
      </p:nvGrpSpPr>
      <p:grpSpPr>
        <a:xfrm>
          <a:off x="0" y="0"/>
          <a:ext cx="0" cy="0"/>
          <a:chOff x="0" y="0"/>
          <a:chExt cx="0" cy="0"/>
        </a:xfrm>
      </p:grpSpPr>
      <p:sp>
        <p:nvSpPr>
          <p:cNvPr id="2" name="Tittel 1"/>
          <p:cNvSpPr>
            <a:spLocks noGrp="1"/>
          </p:cNvSpPr>
          <p:nvPr>
            <p:ph type="ctrTitle" hasCustomPrompt="1"/>
          </p:nvPr>
        </p:nvSpPr>
        <p:spPr>
          <a:xfrm>
            <a:off x="630161" y="3222282"/>
            <a:ext cx="9167449" cy="554126"/>
          </a:xfrm>
        </p:spPr>
        <p:txBody>
          <a:bodyPr wrap="square" lIns="0" tIns="0" rIns="0" bIns="0" anchor="ctr">
            <a:spAutoFit/>
          </a:bodyPr>
          <a:lstStyle>
            <a:lvl1pPr algn="l">
              <a:defRPr sz="4001"/>
            </a:lvl1pPr>
          </a:lstStyle>
          <a:p>
            <a:r>
              <a:rPr lang="nb-NO" dirty="0" err="1"/>
              <a:t>Click</a:t>
            </a:r>
            <a:r>
              <a:rPr lang="nb-NO" dirty="0"/>
              <a:t> to </a:t>
            </a:r>
            <a:r>
              <a:rPr lang="nb-NO" dirty="0" err="1"/>
              <a:t>add</a:t>
            </a:r>
            <a:r>
              <a:rPr lang="nb-NO" dirty="0"/>
              <a:t> </a:t>
            </a:r>
            <a:r>
              <a:rPr lang="nb-NO" dirty="0" err="1"/>
              <a:t>title</a:t>
            </a:r>
            <a:endParaRPr lang="nb-NO" dirty="0"/>
          </a:p>
        </p:txBody>
      </p:sp>
      <p:sp>
        <p:nvSpPr>
          <p:cNvPr id="4" name="Plassholder for dato 3"/>
          <p:cNvSpPr>
            <a:spLocks noGrp="1"/>
          </p:cNvSpPr>
          <p:nvPr>
            <p:ph type="dt" sz="half" idx="10"/>
          </p:nvPr>
        </p:nvSpPr>
        <p:spPr>
          <a:xfrm>
            <a:off x="9569442" y="6261424"/>
            <a:ext cx="1993109" cy="323165"/>
          </a:xfrm>
          <a:prstGeom prst="rect">
            <a:avLst/>
          </a:prstGeom>
        </p:spPr>
        <p:txBody>
          <a:bodyPr anchor="b">
            <a:spAutoFit/>
          </a:bodyPr>
          <a:lstStyle>
            <a:lvl1pPr>
              <a:defRPr sz="1500">
                <a:solidFill>
                  <a:schemeClr val="dk2"/>
                </a:solidFill>
              </a:defRPr>
            </a:lvl1pPr>
          </a:lstStyle>
          <a:p>
            <a:fld id="{D5906656-A9BE-4917-BFD7-16C60DDEE872}" type="datetime1">
              <a:rPr lang="nb-NO" smtClean="0"/>
              <a:t>02.05.2022</a:t>
            </a:fld>
            <a:endParaRPr lang="nb-NO" dirty="0"/>
          </a:p>
        </p:txBody>
      </p:sp>
      <p:sp>
        <p:nvSpPr>
          <p:cNvPr id="13" name="Plassholder for tekst 12"/>
          <p:cNvSpPr>
            <a:spLocks noGrp="1"/>
          </p:cNvSpPr>
          <p:nvPr>
            <p:ph type="body" sz="quarter" idx="13" hasCustomPrompt="1"/>
          </p:nvPr>
        </p:nvSpPr>
        <p:spPr>
          <a:xfrm>
            <a:off x="630161" y="5828126"/>
            <a:ext cx="2110306" cy="480131"/>
          </a:xfrm>
        </p:spPr>
        <p:txBody>
          <a:bodyPr anchor="b">
            <a:spAutoFit/>
          </a:bodyPr>
          <a:lstStyle>
            <a:lvl1pPr marL="0" indent="0">
              <a:buNone/>
              <a:defRPr b="1">
                <a:solidFill>
                  <a:schemeClr val="dk2"/>
                </a:solidFill>
              </a:defRPr>
            </a:lvl1pPr>
          </a:lstStyle>
          <a:p>
            <a:pPr lvl="0"/>
            <a:r>
              <a:rPr lang="nb-NO" dirty="0" err="1"/>
              <a:t>Name</a:t>
            </a:r>
            <a:endParaRPr lang="en-GB" dirty="0"/>
          </a:p>
        </p:txBody>
      </p:sp>
      <p:sp>
        <p:nvSpPr>
          <p:cNvPr id="14" name="Plassholder for tekst 12"/>
          <p:cNvSpPr>
            <a:spLocks noGrp="1"/>
          </p:cNvSpPr>
          <p:nvPr>
            <p:ph type="body" sz="quarter" idx="14" hasCustomPrompt="1"/>
          </p:nvPr>
        </p:nvSpPr>
        <p:spPr>
          <a:xfrm>
            <a:off x="630161" y="6105326"/>
            <a:ext cx="2110306" cy="480131"/>
          </a:xfrm>
        </p:spPr>
        <p:txBody>
          <a:bodyPr anchor="b">
            <a:spAutoFit/>
          </a:bodyPr>
          <a:lstStyle>
            <a:lvl1pPr marL="0" indent="0">
              <a:buNone/>
              <a:defRPr b="1">
                <a:solidFill>
                  <a:schemeClr val="dk2"/>
                </a:solidFill>
              </a:defRPr>
            </a:lvl1pPr>
          </a:lstStyle>
          <a:p>
            <a:pPr lvl="0"/>
            <a:r>
              <a:rPr lang="nb-NO" dirty="0" err="1"/>
              <a:t>Title</a:t>
            </a:r>
            <a:endParaRPr lang="en-GB" dirty="0"/>
          </a:p>
        </p:txBody>
      </p:sp>
      <p:sp>
        <p:nvSpPr>
          <p:cNvPr id="17" name="Plassholder for tekst 12"/>
          <p:cNvSpPr>
            <a:spLocks noGrp="1"/>
          </p:cNvSpPr>
          <p:nvPr>
            <p:ph type="body" sz="quarter" idx="15" hasCustomPrompt="1"/>
          </p:nvPr>
        </p:nvSpPr>
        <p:spPr>
          <a:xfrm>
            <a:off x="5100701" y="5824704"/>
            <a:ext cx="3384003" cy="480131"/>
          </a:xfrm>
        </p:spPr>
        <p:txBody>
          <a:bodyPr wrap="square" anchor="b">
            <a:spAutoFit/>
          </a:bodyPr>
          <a:lstStyle>
            <a:lvl1pPr marL="0" indent="0">
              <a:buNone/>
              <a:defRPr b="0">
                <a:solidFill>
                  <a:schemeClr val="dk2"/>
                </a:solidFill>
              </a:defRPr>
            </a:lvl1pPr>
          </a:lstStyle>
          <a:p>
            <a:pPr lvl="0"/>
            <a:r>
              <a:rPr lang="nb-NO" dirty="0"/>
              <a:t>Office</a:t>
            </a:r>
            <a:endParaRPr lang="en-GB" dirty="0"/>
          </a:p>
        </p:txBody>
      </p:sp>
      <p:sp>
        <p:nvSpPr>
          <p:cNvPr id="18" name="Plassholder for tekst 12"/>
          <p:cNvSpPr>
            <a:spLocks noGrp="1"/>
          </p:cNvSpPr>
          <p:nvPr>
            <p:ph type="body" sz="quarter" idx="16" hasCustomPrompt="1"/>
          </p:nvPr>
        </p:nvSpPr>
        <p:spPr>
          <a:xfrm>
            <a:off x="5100702" y="6104458"/>
            <a:ext cx="3384003" cy="480131"/>
          </a:xfrm>
        </p:spPr>
        <p:txBody>
          <a:bodyPr wrap="square" anchor="b">
            <a:spAutoFit/>
          </a:bodyPr>
          <a:lstStyle>
            <a:lvl1pPr marL="0" indent="0">
              <a:buNone/>
              <a:defRPr b="0">
                <a:solidFill>
                  <a:schemeClr val="dk2"/>
                </a:solidFill>
              </a:defRPr>
            </a:lvl1pPr>
          </a:lstStyle>
          <a:p>
            <a:pPr lvl="0"/>
            <a:r>
              <a:rPr lang="nb-NO" dirty="0"/>
              <a:t>Company</a:t>
            </a:r>
            <a:endParaRPr lang="en-GB" dirty="0"/>
          </a:p>
        </p:txBody>
      </p:sp>
      <p:pic>
        <p:nvPicPr>
          <p:cNvPr id="20" name="Bilde 19"/>
          <p:cNvPicPr>
            <a:picLocks noChangeAspect="1"/>
          </p:cNvPicPr>
          <p:nvPr userDrawn="1"/>
        </p:nvPicPr>
        <p:blipFill>
          <a:blip r:embed="rId2"/>
          <a:stretch>
            <a:fillRect/>
          </a:stretch>
        </p:blipFill>
        <p:spPr>
          <a:xfrm>
            <a:off x="1" y="0"/>
            <a:ext cx="12192000" cy="1206991"/>
          </a:xfrm>
          <a:prstGeom prst="rect">
            <a:avLst/>
          </a:prstGeom>
        </p:spPr>
      </p:pic>
    </p:spTree>
    <p:extLst>
      <p:ext uri="{BB962C8B-B14F-4D97-AF65-F5344CB8AC3E}">
        <p14:creationId xmlns:p14="http://schemas.microsoft.com/office/powerpoint/2010/main" val="10816241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Title and text">
    <p:spTree>
      <p:nvGrpSpPr>
        <p:cNvPr id="1" name=""/>
        <p:cNvGrpSpPr/>
        <p:nvPr/>
      </p:nvGrpSpPr>
      <p:grpSpPr>
        <a:xfrm>
          <a:off x="0" y="0"/>
          <a:ext cx="0" cy="0"/>
          <a:chOff x="0" y="0"/>
          <a:chExt cx="0" cy="0"/>
        </a:xfrm>
      </p:grpSpPr>
      <p:sp>
        <p:nvSpPr>
          <p:cNvPr id="2" name="Tittel 1"/>
          <p:cNvSpPr>
            <a:spLocks noGrp="1"/>
          </p:cNvSpPr>
          <p:nvPr>
            <p:ph type="title" hasCustomPrompt="1"/>
          </p:nvPr>
        </p:nvSpPr>
        <p:spPr/>
        <p:txBody>
          <a:bodyPr/>
          <a:lstStyle>
            <a:lvl1pPr>
              <a:defRPr/>
            </a:lvl1pPr>
          </a:lstStyle>
          <a:p>
            <a:r>
              <a:rPr lang="nb-NO" dirty="0" err="1"/>
              <a:t>Click</a:t>
            </a:r>
            <a:r>
              <a:rPr lang="nb-NO" dirty="0"/>
              <a:t> to </a:t>
            </a:r>
            <a:r>
              <a:rPr lang="nb-NO" dirty="0" err="1"/>
              <a:t>add</a:t>
            </a:r>
            <a:r>
              <a:rPr lang="nb-NO" dirty="0"/>
              <a:t> </a:t>
            </a:r>
            <a:r>
              <a:rPr lang="nb-NO" dirty="0" err="1"/>
              <a:t>title</a:t>
            </a:r>
            <a:endParaRPr lang="nb-NO" dirty="0"/>
          </a:p>
        </p:txBody>
      </p:sp>
      <p:sp>
        <p:nvSpPr>
          <p:cNvPr id="3" name="Plassholder for innhold 2"/>
          <p:cNvSpPr>
            <a:spLocks noGrp="1"/>
          </p:cNvSpPr>
          <p:nvPr>
            <p:ph idx="1" hasCustomPrompt="1"/>
          </p:nvPr>
        </p:nvSpPr>
        <p:spPr>
          <a:xfrm>
            <a:off x="630275" y="1545950"/>
            <a:ext cx="10932276" cy="4594525"/>
          </a:xfrm>
        </p:spPr>
        <p:txBody>
          <a:bodyPr/>
          <a:lstStyle>
            <a:lvl1pPr>
              <a:defRPr/>
            </a:lvl1pPr>
          </a:lstStyle>
          <a:p>
            <a:pPr lvl="0"/>
            <a:r>
              <a:rPr lang="nb-NO" dirty="0"/>
              <a:t>Click to add text</a:t>
            </a:r>
          </a:p>
          <a:p>
            <a:pPr lvl="1"/>
            <a:r>
              <a:rPr lang="nb-NO" dirty="0"/>
              <a:t>Second level</a:t>
            </a:r>
          </a:p>
          <a:p>
            <a:pPr lvl="2"/>
            <a:r>
              <a:rPr lang="nb-NO" dirty="0"/>
              <a:t>Third level</a:t>
            </a:r>
          </a:p>
          <a:p>
            <a:pPr lvl="3"/>
            <a:r>
              <a:rPr lang="nb-NO" dirty="0"/>
              <a:t>Fourth level</a:t>
            </a:r>
          </a:p>
          <a:p>
            <a:pPr lvl="4"/>
            <a:r>
              <a:rPr lang="nb-NO" dirty="0"/>
              <a:t>Fifth level</a:t>
            </a:r>
          </a:p>
        </p:txBody>
      </p:sp>
      <p:sp>
        <p:nvSpPr>
          <p:cNvPr id="9" name="Plassholder for tekst 8"/>
          <p:cNvSpPr>
            <a:spLocks noGrp="1"/>
          </p:cNvSpPr>
          <p:nvPr>
            <p:ph type="body" sz="quarter" idx="10" hasCustomPrompt="1"/>
          </p:nvPr>
        </p:nvSpPr>
        <p:spPr>
          <a:xfrm>
            <a:off x="629862" y="1315554"/>
            <a:ext cx="10932275" cy="480131"/>
          </a:xfrm>
        </p:spPr>
        <p:txBody>
          <a:bodyPr>
            <a:spAutoFit/>
          </a:bodyPr>
          <a:lstStyle>
            <a:lvl1pPr marL="0" indent="0">
              <a:buNone/>
              <a:defRPr b="1">
                <a:solidFill>
                  <a:schemeClr val="accent1"/>
                </a:solidFill>
              </a:defRPr>
            </a:lvl1pPr>
          </a:lstStyle>
          <a:p>
            <a:pPr lvl="0"/>
            <a:r>
              <a:rPr lang="nb-NO" dirty="0" err="1"/>
              <a:t>Click</a:t>
            </a:r>
            <a:r>
              <a:rPr lang="nb-NO" dirty="0"/>
              <a:t> to </a:t>
            </a:r>
            <a:r>
              <a:rPr lang="nb-NO" dirty="0" err="1"/>
              <a:t>add</a:t>
            </a:r>
            <a:r>
              <a:rPr lang="nb-NO" dirty="0"/>
              <a:t> </a:t>
            </a:r>
            <a:r>
              <a:rPr lang="nb-NO" dirty="0" err="1"/>
              <a:t>subtitle</a:t>
            </a:r>
            <a:endParaRPr lang="en-GB" dirty="0"/>
          </a:p>
        </p:txBody>
      </p:sp>
    </p:spTree>
    <p:extLst>
      <p:ext uri="{BB962C8B-B14F-4D97-AF65-F5344CB8AC3E}">
        <p14:creationId xmlns:p14="http://schemas.microsoft.com/office/powerpoint/2010/main" val="39644421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5537D2-DBDA-44C7-9372-5DB64E71A661}"/>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04D70776-C234-4009-A582-56635CB605B8}"/>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99B61B8E-112E-4582-BE9C-5C1C9DF442D9}"/>
              </a:ext>
            </a:extLst>
          </p:cNvPr>
          <p:cNvSpPr>
            <a:spLocks noGrp="1"/>
          </p:cNvSpPr>
          <p:nvPr>
            <p:ph type="dt" sz="half" idx="10"/>
          </p:nvPr>
        </p:nvSpPr>
        <p:spPr/>
        <p:txBody>
          <a:bodyPr/>
          <a:lstStyle/>
          <a:p>
            <a:fld id="{852AAE45-C70A-45DE-B1B2-17260061C00D}" type="datetimeFigureOut">
              <a:rPr lang="en-GB" smtClean="0"/>
              <a:t>02/05/2022</a:t>
            </a:fld>
            <a:endParaRPr lang="en-GB"/>
          </a:p>
        </p:txBody>
      </p:sp>
      <p:sp>
        <p:nvSpPr>
          <p:cNvPr id="5" name="Footer Placeholder 4">
            <a:extLst>
              <a:ext uri="{FF2B5EF4-FFF2-40B4-BE49-F238E27FC236}">
                <a16:creationId xmlns:a16="http://schemas.microsoft.com/office/drawing/2014/main" id="{535590F3-7028-4EA5-B8C5-ED0CA57BAA60}"/>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5D30390-425B-4037-91CF-B76114D27AB9}"/>
              </a:ext>
            </a:extLst>
          </p:cNvPr>
          <p:cNvSpPr>
            <a:spLocks noGrp="1"/>
          </p:cNvSpPr>
          <p:nvPr>
            <p:ph type="sldNum" sz="quarter" idx="12"/>
          </p:nvPr>
        </p:nvSpPr>
        <p:spPr/>
        <p:txBody>
          <a:bodyPr/>
          <a:lstStyle/>
          <a:p>
            <a:fld id="{92B5563D-6CA3-4904-B8AC-34DD4E94D02D}" type="slidenum">
              <a:rPr lang="en-GB" smtClean="0"/>
              <a:t>‹#›</a:t>
            </a:fld>
            <a:endParaRPr lang="en-GB"/>
          </a:p>
        </p:txBody>
      </p:sp>
    </p:spTree>
    <p:extLst>
      <p:ext uri="{BB962C8B-B14F-4D97-AF65-F5344CB8AC3E}">
        <p14:creationId xmlns:p14="http://schemas.microsoft.com/office/powerpoint/2010/main" val="26232602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CF5FC5-F940-439A-A1B1-ABA3F30E55AC}"/>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39322FD6-B36E-4468-8AB8-D8A2433E3083}"/>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DB23DE4F-2CE3-4D1A-8B24-F2383C9BB4C8}"/>
              </a:ext>
            </a:extLst>
          </p:cNvPr>
          <p:cNvSpPr>
            <a:spLocks noGrp="1"/>
          </p:cNvSpPr>
          <p:nvPr>
            <p:ph type="dt" sz="half" idx="10"/>
          </p:nvPr>
        </p:nvSpPr>
        <p:spPr/>
        <p:txBody>
          <a:bodyPr/>
          <a:lstStyle/>
          <a:p>
            <a:fld id="{852AAE45-C70A-45DE-B1B2-17260061C00D}" type="datetimeFigureOut">
              <a:rPr lang="en-GB" smtClean="0"/>
              <a:t>02/05/2022</a:t>
            </a:fld>
            <a:endParaRPr lang="en-GB"/>
          </a:p>
        </p:txBody>
      </p:sp>
      <p:sp>
        <p:nvSpPr>
          <p:cNvPr id="5" name="Footer Placeholder 4">
            <a:extLst>
              <a:ext uri="{FF2B5EF4-FFF2-40B4-BE49-F238E27FC236}">
                <a16:creationId xmlns:a16="http://schemas.microsoft.com/office/drawing/2014/main" id="{AB2989F3-4615-414C-BBD8-F8C6270DD740}"/>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9B008BF-B6A8-4C8F-9A01-52B5DC41F994}"/>
              </a:ext>
            </a:extLst>
          </p:cNvPr>
          <p:cNvSpPr>
            <a:spLocks noGrp="1"/>
          </p:cNvSpPr>
          <p:nvPr>
            <p:ph type="sldNum" sz="quarter" idx="12"/>
          </p:nvPr>
        </p:nvSpPr>
        <p:spPr/>
        <p:txBody>
          <a:bodyPr/>
          <a:lstStyle/>
          <a:p>
            <a:fld id="{92B5563D-6CA3-4904-B8AC-34DD4E94D02D}" type="slidenum">
              <a:rPr lang="en-GB" smtClean="0"/>
              <a:t>‹#›</a:t>
            </a:fld>
            <a:endParaRPr lang="en-GB"/>
          </a:p>
        </p:txBody>
      </p:sp>
    </p:spTree>
    <p:extLst>
      <p:ext uri="{BB962C8B-B14F-4D97-AF65-F5344CB8AC3E}">
        <p14:creationId xmlns:p14="http://schemas.microsoft.com/office/powerpoint/2010/main" val="28206341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E75E44-C472-4D21-9570-6DFB08F27B55}"/>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49D008F6-BF76-4F2D-9C0B-DA6427CC8955}"/>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B02541D6-0FD5-4D64-B5AC-D2C2F8C26557}"/>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89C9191E-27B4-48DF-9643-D52FD14F540A}"/>
              </a:ext>
            </a:extLst>
          </p:cNvPr>
          <p:cNvSpPr>
            <a:spLocks noGrp="1"/>
          </p:cNvSpPr>
          <p:nvPr>
            <p:ph type="dt" sz="half" idx="10"/>
          </p:nvPr>
        </p:nvSpPr>
        <p:spPr/>
        <p:txBody>
          <a:bodyPr/>
          <a:lstStyle/>
          <a:p>
            <a:fld id="{852AAE45-C70A-45DE-B1B2-17260061C00D}" type="datetimeFigureOut">
              <a:rPr lang="en-GB" smtClean="0"/>
              <a:t>02/05/2022</a:t>
            </a:fld>
            <a:endParaRPr lang="en-GB"/>
          </a:p>
        </p:txBody>
      </p:sp>
      <p:sp>
        <p:nvSpPr>
          <p:cNvPr id="6" name="Footer Placeholder 5">
            <a:extLst>
              <a:ext uri="{FF2B5EF4-FFF2-40B4-BE49-F238E27FC236}">
                <a16:creationId xmlns:a16="http://schemas.microsoft.com/office/drawing/2014/main" id="{B135CEEE-BC5F-45A3-8F1F-E507560E8219}"/>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F51ECB58-A84B-420F-81FF-EC8551BC359A}"/>
              </a:ext>
            </a:extLst>
          </p:cNvPr>
          <p:cNvSpPr>
            <a:spLocks noGrp="1"/>
          </p:cNvSpPr>
          <p:nvPr>
            <p:ph type="sldNum" sz="quarter" idx="12"/>
          </p:nvPr>
        </p:nvSpPr>
        <p:spPr/>
        <p:txBody>
          <a:bodyPr/>
          <a:lstStyle/>
          <a:p>
            <a:fld id="{92B5563D-6CA3-4904-B8AC-34DD4E94D02D}" type="slidenum">
              <a:rPr lang="en-GB" smtClean="0"/>
              <a:t>‹#›</a:t>
            </a:fld>
            <a:endParaRPr lang="en-GB"/>
          </a:p>
        </p:txBody>
      </p:sp>
    </p:spTree>
    <p:extLst>
      <p:ext uri="{BB962C8B-B14F-4D97-AF65-F5344CB8AC3E}">
        <p14:creationId xmlns:p14="http://schemas.microsoft.com/office/powerpoint/2010/main" val="199877475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5B3C49-8A05-480A-8671-EBDF72FDD782}"/>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6A62D9A6-6083-44D9-B443-9B43C995DA3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48CDA693-F81F-41C7-BDF1-AC680EB64A80}"/>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E366A61B-D49F-4DFB-9801-74CABEA6A5F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C3A626F0-0C93-4849-9202-3CFF5F164B92}"/>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9E8EDFC7-F429-48E2-849D-D42B751AFBAE}"/>
              </a:ext>
            </a:extLst>
          </p:cNvPr>
          <p:cNvSpPr>
            <a:spLocks noGrp="1"/>
          </p:cNvSpPr>
          <p:nvPr>
            <p:ph type="dt" sz="half" idx="10"/>
          </p:nvPr>
        </p:nvSpPr>
        <p:spPr/>
        <p:txBody>
          <a:bodyPr/>
          <a:lstStyle/>
          <a:p>
            <a:fld id="{852AAE45-C70A-45DE-B1B2-17260061C00D}" type="datetimeFigureOut">
              <a:rPr lang="en-GB" smtClean="0"/>
              <a:t>02/05/2022</a:t>
            </a:fld>
            <a:endParaRPr lang="en-GB"/>
          </a:p>
        </p:txBody>
      </p:sp>
      <p:sp>
        <p:nvSpPr>
          <p:cNvPr id="8" name="Footer Placeholder 7">
            <a:extLst>
              <a:ext uri="{FF2B5EF4-FFF2-40B4-BE49-F238E27FC236}">
                <a16:creationId xmlns:a16="http://schemas.microsoft.com/office/drawing/2014/main" id="{89ED6A7D-11FB-433D-BA84-E4FAF5625525}"/>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B5B7D13A-7A75-41BE-8D19-059914DA8C7B}"/>
              </a:ext>
            </a:extLst>
          </p:cNvPr>
          <p:cNvSpPr>
            <a:spLocks noGrp="1"/>
          </p:cNvSpPr>
          <p:nvPr>
            <p:ph type="sldNum" sz="quarter" idx="12"/>
          </p:nvPr>
        </p:nvSpPr>
        <p:spPr/>
        <p:txBody>
          <a:bodyPr/>
          <a:lstStyle/>
          <a:p>
            <a:fld id="{92B5563D-6CA3-4904-B8AC-34DD4E94D02D}" type="slidenum">
              <a:rPr lang="en-GB" smtClean="0"/>
              <a:t>‹#›</a:t>
            </a:fld>
            <a:endParaRPr lang="en-GB"/>
          </a:p>
        </p:txBody>
      </p:sp>
    </p:spTree>
    <p:extLst>
      <p:ext uri="{BB962C8B-B14F-4D97-AF65-F5344CB8AC3E}">
        <p14:creationId xmlns:p14="http://schemas.microsoft.com/office/powerpoint/2010/main" val="27392081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93B6B0-905B-4BF7-A74C-59D2A4DCFCC7}"/>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C5A2346F-6A3F-4DC1-98B8-0E125C0A6716}"/>
              </a:ext>
            </a:extLst>
          </p:cNvPr>
          <p:cNvSpPr>
            <a:spLocks noGrp="1"/>
          </p:cNvSpPr>
          <p:nvPr>
            <p:ph type="dt" sz="half" idx="10"/>
          </p:nvPr>
        </p:nvSpPr>
        <p:spPr/>
        <p:txBody>
          <a:bodyPr/>
          <a:lstStyle/>
          <a:p>
            <a:fld id="{852AAE45-C70A-45DE-B1B2-17260061C00D}" type="datetimeFigureOut">
              <a:rPr lang="en-GB" smtClean="0"/>
              <a:t>02/05/2022</a:t>
            </a:fld>
            <a:endParaRPr lang="en-GB"/>
          </a:p>
        </p:txBody>
      </p:sp>
      <p:sp>
        <p:nvSpPr>
          <p:cNvPr id="4" name="Footer Placeholder 3">
            <a:extLst>
              <a:ext uri="{FF2B5EF4-FFF2-40B4-BE49-F238E27FC236}">
                <a16:creationId xmlns:a16="http://schemas.microsoft.com/office/drawing/2014/main" id="{C3F502C5-FD02-4674-9DB7-40EFD9E0A8BA}"/>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2855C408-2590-4232-98CB-11DEF155CE42}"/>
              </a:ext>
            </a:extLst>
          </p:cNvPr>
          <p:cNvSpPr>
            <a:spLocks noGrp="1"/>
          </p:cNvSpPr>
          <p:nvPr>
            <p:ph type="sldNum" sz="quarter" idx="12"/>
          </p:nvPr>
        </p:nvSpPr>
        <p:spPr/>
        <p:txBody>
          <a:bodyPr/>
          <a:lstStyle/>
          <a:p>
            <a:fld id="{92B5563D-6CA3-4904-B8AC-34DD4E94D02D}" type="slidenum">
              <a:rPr lang="en-GB" smtClean="0"/>
              <a:t>‹#›</a:t>
            </a:fld>
            <a:endParaRPr lang="en-GB"/>
          </a:p>
        </p:txBody>
      </p:sp>
    </p:spTree>
    <p:extLst>
      <p:ext uri="{BB962C8B-B14F-4D97-AF65-F5344CB8AC3E}">
        <p14:creationId xmlns:p14="http://schemas.microsoft.com/office/powerpoint/2010/main" val="40955033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E89356C-0026-4714-9241-EF67C127D5E5}"/>
              </a:ext>
            </a:extLst>
          </p:cNvPr>
          <p:cNvSpPr>
            <a:spLocks noGrp="1"/>
          </p:cNvSpPr>
          <p:nvPr>
            <p:ph type="dt" sz="half" idx="10"/>
          </p:nvPr>
        </p:nvSpPr>
        <p:spPr/>
        <p:txBody>
          <a:bodyPr/>
          <a:lstStyle/>
          <a:p>
            <a:fld id="{852AAE45-C70A-45DE-B1B2-17260061C00D}" type="datetimeFigureOut">
              <a:rPr lang="en-GB" smtClean="0"/>
              <a:t>02/05/2022</a:t>
            </a:fld>
            <a:endParaRPr lang="en-GB"/>
          </a:p>
        </p:txBody>
      </p:sp>
      <p:sp>
        <p:nvSpPr>
          <p:cNvPr id="3" name="Footer Placeholder 2">
            <a:extLst>
              <a:ext uri="{FF2B5EF4-FFF2-40B4-BE49-F238E27FC236}">
                <a16:creationId xmlns:a16="http://schemas.microsoft.com/office/drawing/2014/main" id="{6E76968B-42D0-44AF-973C-59040B918B49}"/>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EAE71CF8-C2C0-4C1A-8A0D-07C2AC7B9D89}"/>
              </a:ext>
            </a:extLst>
          </p:cNvPr>
          <p:cNvSpPr>
            <a:spLocks noGrp="1"/>
          </p:cNvSpPr>
          <p:nvPr>
            <p:ph type="sldNum" sz="quarter" idx="12"/>
          </p:nvPr>
        </p:nvSpPr>
        <p:spPr/>
        <p:txBody>
          <a:bodyPr/>
          <a:lstStyle/>
          <a:p>
            <a:fld id="{92B5563D-6CA3-4904-B8AC-34DD4E94D02D}" type="slidenum">
              <a:rPr lang="en-GB" smtClean="0"/>
              <a:t>‹#›</a:t>
            </a:fld>
            <a:endParaRPr lang="en-GB"/>
          </a:p>
        </p:txBody>
      </p:sp>
    </p:spTree>
    <p:extLst>
      <p:ext uri="{BB962C8B-B14F-4D97-AF65-F5344CB8AC3E}">
        <p14:creationId xmlns:p14="http://schemas.microsoft.com/office/powerpoint/2010/main" val="194788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1BC8C8-AC94-45DA-A99F-489AF6E8A97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A5274291-7F7A-42FC-B035-9C322CD6B70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BED833CE-F70C-4474-89F3-CCA6B251367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6835EFE-E4B5-416D-9498-74B3DB403041}"/>
              </a:ext>
            </a:extLst>
          </p:cNvPr>
          <p:cNvSpPr>
            <a:spLocks noGrp="1"/>
          </p:cNvSpPr>
          <p:nvPr>
            <p:ph type="dt" sz="half" idx="10"/>
          </p:nvPr>
        </p:nvSpPr>
        <p:spPr/>
        <p:txBody>
          <a:bodyPr/>
          <a:lstStyle/>
          <a:p>
            <a:fld id="{852AAE45-C70A-45DE-B1B2-17260061C00D}" type="datetimeFigureOut">
              <a:rPr lang="en-GB" smtClean="0"/>
              <a:t>02/05/2022</a:t>
            </a:fld>
            <a:endParaRPr lang="en-GB"/>
          </a:p>
        </p:txBody>
      </p:sp>
      <p:sp>
        <p:nvSpPr>
          <p:cNvPr id="6" name="Footer Placeholder 5">
            <a:extLst>
              <a:ext uri="{FF2B5EF4-FFF2-40B4-BE49-F238E27FC236}">
                <a16:creationId xmlns:a16="http://schemas.microsoft.com/office/drawing/2014/main" id="{CCB6DB30-1453-49EA-BD93-3378FD1DC0AC}"/>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CD68B8CF-90B7-4C73-855C-E2BF852D7402}"/>
              </a:ext>
            </a:extLst>
          </p:cNvPr>
          <p:cNvSpPr>
            <a:spLocks noGrp="1"/>
          </p:cNvSpPr>
          <p:nvPr>
            <p:ph type="sldNum" sz="quarter" idx="12"/>
          </p:nvPr>
        </p:nvSpPr>
        <p:spPr/>
        <p:txBody>
          <a:bodyPr/>
          <a:lstStyle/>
          <a:p>
            <a:fld id="{92B5563D-6CA3-4904-B8AC-34DD4E94D02D}" type="slidenum">
              <a:rPr lang="en-GB" smtClean="0"/>
              <a:t>‹#›</a:t>
            </a:fld>
            <a:endParaRPr lang="en-GB"/>
          </a:p>
        </p:txBody>
      </p:sp>
    </p:spTree>
    <p:extLst>
      <p:ext uri="{BB962C8B-B14F-4D97-AF65-F5344CB8AC3E}">
        <p14:creationId xmlns:p14="http://schemas.microsoft.com/office/powerpoint/2010/main" val="26050122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A87795-F222-407F-8E31-907FF1D3E59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EBB06290-7240-4A90-A147-3EA4CD303AE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1436B493-3110-4ED3-86AC-E61894AE855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1A285D7-0CA9-4D4C-BAAD-5CBCFF866C58}"/>
              </a:ext>
            </a:extLst>
          </p:cNvPr>
          <p:cNvSpPr>
            <a:spLocks noGrp="1"/>
          </p:cNvSpPr>
          <p:nvPr>
            <p:ph type="dt" sz="half" idx="10"/>
          </p:nvPr>
        </p:nvSpPr>
        <p:spPr/>
        <p:txBody>
          <a:bodyPr/>
          <a:lstStyle/>
          <a:p>
            <a:fld id="{852AAE45-C70A-45DE-B1B2-17260061C00D}" type="datetimeFigureOut">
              <a:rPr lang="en-GB" smtClean="0"/>
              <a:t>02/05/2022</a:t>
            </a:fld>
            <a:endParaRPr lang="en-GB"/>
          </a:p>
        </p:txBody>
      </p:sp>
      <p:sp>
        <p:nvSpPr>
          <p:cNvPr id="6" name="Footer Placeholder 5">
            <a:extLst>
              <a:ext uri="{FF2B5EF4-FFF2-40B4-BE49-F238E27FC236}">
                <a16:creationId xmlns:a16="http://schemas.microsoft.com/office/drawing/2014/main" id="{79E728CF-C6B0-4C26-A01A-A1F6D02B9922}"/>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BA224465-BA00-4A6C-A1E2-E78AD606DA56}"/>
              </a:ext>
            </a:extLst>
          </p:cNvPr>
          <p:cNvSpPr>
            <a:spLocks noGrp="1"/>
          </p:cNvSpPr>
          <p:nvPr>
            <p:ph type="sldNum" sz="quarter" idx="12"/>
          </p:nvPr>
        </p:nvSpPr>
        <p:spPr/>
        <p:txBody>
          <a:bodyPr/>
          <a:lstStyle/>
          <a:p>
            <a:fld id="{92B5563D-6CA3-4904-B8AC-34DD4E94D02D}" type="slidenum">
              <a:rPr lang="en-GB" smtClean="0"/>
              <a:t>‹#›</a:t>
            </a:fld>
            <a:endParaRPr lang="en-GB"/>
          </a:p>
        </p:txBody>
      </p:sp>
    </p:spTree>
    <p:extLst>
      <p:ext uri="{BB962C8B-B14F-4D97-AF65-F5344CB8AC3E}">
        <p14:creationId xmlns:p14="http://schemas.microsoft.com/office/powerpoint/2010/main" val="212024582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E477F74-96FF-4E07-B2BE-B615AB629D0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7FF4BBF1-DF8F-49DC-8E77-08D3D96DDA4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67F2FDF-11D3-4BB1-A5FA-3C9C77444AB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52AAE45-C70A-45DE-B1B2-17260061C00D}" type="datetimeFigureOut">
              <a:rPr lang="en-GB" smtClean="0"/>
              <a:t>02/05/2022</a:t>
            </a:fld>
            <a:endParaRPr lang="en-GB"/>
          </a:p>
        </p:txBody>
      </p:sp>
      <p:sp>
        <p:nvSpPr>
          <p:cNvPr id="5" name="Footer Placeholder 4">
            <a:extLst>
              <a:ext uri="{FF2B5EF4-FFF2-40B4-BE49-F238E27FC236}">
                <a16:creationId xmlns:a16="http://schemas.microsoft.com/office/drawing/2014/main" id="{F8BE9FAB-B3EB-4382-B19E-6C0B9C2A276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8DC4BD63-95F0-49D5-AB77-3787FDE7E7B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2B5563D-6CA3-4904-B8AC-34DD4E94D02D}" type="slidenum">
              <a:rPr lang="en-GB" smtClean="0"/>
              <a:t>‹#›</a:t>
            </a:fld>
            <a:endParaRPr lang="en-GB"/>
          </a:p>
        </p:txBody>
      </p:sp>
    </p:spTree>
    <p:extLst>
      <p:ext uri="{BB962C8B-B14F-4D97-AF65-F5344CB8AC3E}">
        <p14:creationId xmlns:p14="http://schemas.microsoft.com/office/powerpoint/2010/main" val="227933067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2.xml"/><Relationship Id="rId4" Type="http://schemas.openxmlformats.org/officeDocument/2006/relationships/image" Target="../media/image4.jpg"/></Relationships>
</file>

<file path=ppt/slides/_rels/slide10.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png"/><Relationship Id="rId1" Type="http://schemas.openxmlformats.org/officeDocument/2006/relationships/slideLayout" Target="../slideLayouts/slideLayout13.xml"/><Relationship Id="rId5" Type="http://schemas.openxmlformats.org/officeDocument/2006/relationships/image" Target="../media/image12.png"/><Relationship Id="rId4" Type="http://schemas.openxmlformats.org/officeDocument/2006/relationships/image" Target="../media/image5.png"/></Relationships>
</file>

<file path=ppt/slides/_rels/slide11.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png"/><Relationship Id="rId1" Type="http://schemas.openxmlformats.org/officeDocument/2006/relationships/slideLayout" Target="../slideLayouts/slideLayout13.xml"/><Relationship Id="rId5" Type="http://schemas.openxmlformats.org/officeDocument/2006/relationships/image" Target="../media/image13.png"/><Relationship Id="rId4" Type="http://schemas.openxmlformats.org/officeDocument/2006/relationships/image" Target="../media/image5.png"/></Relationships>
</file>

<file path=ppt/slides/_rels/slide12.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png"/><Relationship Id="rId1" Type="http://schemas.openxmlformats.org/officeDocument/2006/relationships/slideLayout" Target="../slideLayouts/slideLayout13.xml"/><Relationship Id="rId5" Type="http://schemas.openxmlformats.org/officeDocument/2006/relationships/image" Target="../media/image14.png"/><Relationship Id="rId4" Type="http://schemas.openxmlformats.org/officeDocument/2006/relationships/image" Target="../media/image5.png"/></Relationships>
</file>

<file path=ppt/slides/_rels/slide1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png"/><Relationship Id="rId1" Type="http://schemas.openxmlformats.org/officeDocument/2006/relationships/slideLayout" Target="../slideLayouts/slideLayout13.xml"/><Relationship Id="rId5" Type="http://schemas.openxmlformats.org/officeDocument/2006/relationships/image" Target="../media/image15.png"/><Relationship Id="rId4" Type="http://schemas.openxmlformats.org/officeDocument/2006/relationships/image" Target="../media/image5.png"/></Relationships>
</file>

<file path=ppt/slides/_rels/slide14.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png"/><Relationship Id="rId1" Type="http://schemas.openxmlformats.org/officeDocument/2006/relationships/slideLayout" Target="../slideLayouts/slideLayout13.xml"/><Relationship Id="rId5" Type="http://schemas.openxmlformats.org/officeDocument/2006/relationships/image" Target="../media/image16.png"/><Relationship Id="rId4" Type="http://schemas.openxmlformats.org/officeDocument/2006/relationships/image" Target="../media/image5.png"/></Relationships>
</file>

<file path=ppt/slides/_rels/slide15.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png"/><Relationship Id="rId1" Type="http://schemas.openxmlformats.org/officeDocument/2006/relationships/slideLayout" Target="../slideLayouts/slideLayout13.xml"/><Relationship Id="rId4" Type="http://schemas.openxmlformats.org/officeDocument/2006/relationships/image" Target="../media/image5.png"/></Relationships>
</file>

<file path=ppt/slides/_rels/slide16.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png"/><Relationship Id="rId1" Type="http://schemas.openxmlformats.org/officeDocument/2006/relationships/slideLayout" Target="../slideLayouts/slideLayout13.xml"/><Relationship Id="rId4" Type="http://schemas.openxmlformats.org/officeDocument/2006/relationships/image" Target="../media/image5.png"/></Relationships>
</file>

<file path=ppt/slides/_rels/slide17.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png"/><Relationship Id="rId1" Type="http://schemas.openxmlformats.org/officeDocument/2006/relationships/slideLayout" Target="../slideLayouts/slideLayout13.xml"/><Relationship Id="rId5" Type="http://schemas.openxmlformats.org/officeDocument/2006/relationships/image" Target="../media/image17.png"/><Relationship Id="rId4" Type="http://schemas.openxmlformats.org/officeDocument/2006/relationships/image" Target="../media/image5.png"/></Relationships>
</file>

<file path=ppt/slides/_rels/slide18.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png"/><Relationship Id="rId1" Type="http://schemas.openxmlformats.org/officeDocument/2006/relationships/slideLayout" Target="../slideLayouts/slideLayout13.xml"/><Relationship Id="rId5" Type="http://schemas.openxmlformats.org/officeDocument/2006/relationships/image" Target="../media/image18.png"/><Relationship Id="rId4" Type="http://schemas.openxmlformats.org/officeDocument/2006/relationships/image" Target="../media/image5.png"/></Relationships>
</file>

<file path=ppt/slides/_rels/slide19.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png"/><Relationship Id="rId1" Type="http://schemas.openxmlformats.org/officeDocument/2006/relationships/slideLayout" Target="../slideLayouts/slideLayout13.xml"/><Relationship Id="rId5" Type="http://schemas.openxmlformats.org/officeDocument/2006/relationships/image" Target="../media/image8.png"/><Relationship Id="rId4" Type="http://schemas.openxmlformats.org/officeDocument/2006/relationships/image" Target="../media/image5.png"/></Relationships>
</file>

<file path=ppt/slides/_rels/slide2.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png"/><Relationship Id="rId1" Type="http://schemas.openxmlformats.org/officeDocument/2006/relationships/slideLayout" Target="../slideLayouts/slideLayout13.xml"/><Relationship Id="rId4" Type="http://schemas.openxmlformats.org/officeDocument/2006/relationships/image" Target="../media/image5.png"/></Relationships>
</file>

<file path=ppt/slides/_rels/slide20.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png"/><Relationship Id="rId1" Type="http://schemas.openxmlformats.org/officeDocument/2006/relationships/slideLayout" Target="../slideLayouts/slideLayout13.xml"/><Relationship Id="rId5" Type="http://schemas.openxmlformats.org/officeDocument/2006/relationships/image" Target="../media/image19.emf"/><Relationship Id="rId4" Type="http://schemas.openxmlformats.org/officeDocument/2006/relationships/image" Target="../media/image5.png"/></Relationships>
</file>

<file path=ppt/slides/_rels/slide21.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png"/><Relationship Id="rId1" Type="http://schemas.openxmlformats.org/officeDocument/2006/relationships/slideLayout" Target="../slideLayouts/slideLayout13.xml"/><Relationship Id="rId5" Type="http://schemas.openxmlformats.org/officeDocument/2006/relationships/image" Target="../media/image20.png"/><Relationship Id="rId4" Type="http://schemas.openxmlformats.org/officeDocument/2006/relationships/image" Target="../media/image5.png"/></Relationships>
</file>

<file path=ppt/slides/_rels/slide22.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png"/><Relationship Id="rId1" Type="http://schemas.openxmlformats.org/officeDocument/2006/relationships/slideLayout" Target="../slideLayouts/slideLayout13.xml"/><Relationship Id="rId5" Type="http://schemas.openxmlformats.org/officeDocument/2006/relationships/image" Target="../media/image21.png"/><Relationship Id="rId4" Type="http://schemas.openxmlformats.org/officeDocument/2006/relationships/image" Target="../media/image5.png"/></Relationships>
</file>

<file path=ppt/slides/_rels/slide2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png"/><Relationship Id="rId1" Type="http://schemas.openxmlformats.org/officeDocument/2006/relationships/slideLayout" Target="../slideLayouts/slideLayout13.xml"/><Relationship Id="rId5" Type="http://schemas.openxmlformats.org/officeDocument/2006/relationships/image" Target="../media/image22.png"/><Relationship Id="rId4" Type="http://schemas.openxmlformats.org/officeDocument/2006/relationships/image" Target="../media/image5.png"/></Relationships>
</file>

<file path=ppt/slides/_rels/slide24.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png"/><Relationship Id="rId1" Type="http://schemas.openxmlformats.org/officeDocument/2006/relationships/slideLayout" Target="../slideLayouts/slideLayout13.xml"/><Relationship Id="rId5" Type="http://schemas.openxmlformats.org/officeDocument/2006/relationships/image" Target="../media/image23.png"/><Relationship Id="rId4" Type="http://schemas.openxmlformats.org/officeDocument/2006/relationships/image" Target="../media/image5.png"/></Relationships>
</file>

<file path=ppt/slides/_rels/slide25.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png"/><Relationship Id="rId1" Type="http://schemas.openxmlformats.org/officeDocument/2006/relationships/slideLayout" Target="../slideLayouts/slideLayout13.xml"/><Relationship Id="rId5" Type="http://schemas.openxmlformats.org/officeDocument/2006/relationships/image" Target="../media/image15.png"/><Relationship Id="rId4" Type="http://schemas.openxmlformats.org/officeDocument/2006/relationships/image" Target="../media/image5.png"/></Relationships>
</file>

<file path=ppt/slides/_rels/slide26.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png"/><Relationship Id="rId1" Type="http://schemas.openxmlformats.org/officeDocument/2006/relationships/slideLayout" Target="../slideLayouts/slideLayout13.xml"/><Relationship Id="rId4" Type="http://schemas.openxmlformats.org/officeDocument/2006/relationships/image" Target="../media/image5.png"/></Relationships>
</file>

<file path=ppt/slides/_rels/slide27.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png"/><Relationship Id="rId1" Type="http://schemas.openxmlformats.org/officeDocument/2006/relationships/slideLayout" Target="../slideLayouts/slideLayout13.xml"/><Relationship Id="rId5" Type="http://schemas.openxmlformats.org/officeDocument/2006/relationships/image" Target="../media/image24.png"/><Relationship Id="rId4" Type="http://schemas.openxmlformats.org/officeDocument/2006/relationships/image" Target="../media/image5.png"/></Relationships>
</file>

<file path=ppt/slides/_rels/slide28.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png"/><Relationship Id="rId1" Type="http://schemas.openxmlformats.org/officeDocument/2006/relationships/slideLayout" Target="../slideLayouts/slideLayout13.xml"/><Relationship Id="rId5" Type="http://schemas.openxmlformats.org/officeDocument/2006/relationships/image" Target="../media/image25.png"/><Relationship Id="rId4" Type="http://schemas.openxmlformats.org/officeDocument/2006/relationships/image" Target="../media/image5.png"/></Relationships>
</file>

<file path=ppt/slides/_rels/slide29.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png"/><Relationship Id="rId1" Type="http://schemas.openxmlformats.org/officeDocument/2006/relationships/slideLayout" Target="../slideLayouts/slideLayout13.xml"/><Relationship Id="rId5" Type="http://schemas.openxmlformats.org/officeDocument/2006/relationships/image" Target="../media/image26.png"/><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png"/><Relationship Id="rId1" Type="http://schemas.openxmlformats.org/officeDocument/2006/relationships/slideLayout" Target="../slideLayouts/slideLayout13.xml"/><Relationship Id="rId4" Type="http://schemas.openxmlformats.org/officeDocument/2006/relationships/image" Target="../media/image5.png"/></Relationships>
</file>

<file path=ppt/slides/_rels/slide30.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png"/><Relationship Id="rId1" Type="http://schemas.openxmlformats.org/officeDocument/2006/relationships/slideLayout" Target="../slideLayouts/slideLayout13.xml"/><Relationship Id="rId5" Type="http://schemas.openxmlformats.org/officeDocument/2006/relationships/image" Target="../media/image27.png"/><Relationship Id="rId4" Type="http://schemas.openxmlformats.org/officeDocument/2006/relationships/image" Target="../media/image5.png"/></Relationships>
</file>

<file path=ppt/slides/_rels/slide31.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png"/><Relationship Id="rId1" Type="http://schemas.openxmlformats.org/officeDocument/2006/relationships/slideLayout" Target="../slideLayouts/slideLayout13.xml"/><Relationship Id="rId4" Type="http://schemas.openxmlformats.org/officeDocument/2006/relationships/image" Target="../media/image5.png"/></Relationships>
</file>

<file path=ppt/slides/_rels/slide32.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png"/><Relationship Id="rId1" Type="http://schemas.openxmlformats.org/officeDocument/2006/relationships/slideLayout" Target="../slideLayouts/slideLayout13.xml"/><Relationship Id="rId4" Type="http://schemas.openxmlformats.org/officeDocument/2006/relationships/image" Target="../media/image5.png"/></Relationships>
</file>

<file path=ppt/slides/_rels/slide3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png"/><Relationship Id="rId1" Type="http://schemas.openxmlformats.org/officeDocument/2006/relationships/slideLayout" Target="../slideLayouts/slideLayout13.xml"/><Relationship Id="rId4" Type="http://schemas.openxmlformats.org/officeDocument/2006/relationships/image" Target="../media/image5.png"/></Relationships>
</file>

<file path=ppt/slides/_rels/slide34.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png"/><Relationship Id="rId1" Type="http://schemas.openxmlformats.org/officeDocument/2006/relationships/slideLayout" Target="../slideLayouts/slideLayout13.xml"/><Relationship Id="rId4" Type="http://schemas.openxmlformats.org/officeDocument/2006/relationships/image" Target="../media/image5.png"/></Relationships>
</file>

<file path=ppt/slides/_rels/slide35.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png"/><Relationship Id="rId1" Type="http://schemas.openxmlformats.org/officeDocument/2006/relationships/slideLayout" Target="../slideLayouts/slideLayout13.xml"/><Relationship Id="rId5" Type="http://schemas.openxmlformats.org/officeDocument/2006/relationships/image" Target="../media/image28.png"/><Relationship Id="rId4" Type="http://schemas.openxmlformats.org/officeDocument/2006/relationships/image" Target="../media/image5.png"/></Relationships>
</file>

<file path=ppt/slides/_rels/slide36.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png"/><Relationship Id="rId1" Type="http://schemas.openxmlformats.org/officeDocument/2006/relationships/slideLayout" Target="../slideLayouts/slideLayout13.xml"/><Relationship Id="rId5" Type="http://schemas.openxmlformats.org/officeDocument/2006/relationships/image" Target="../media/image29.png"/><Relationship Id="rId4" Type="http://schemas.openxmlformats.org/officeDocument/2006/relationships/image" Target="../media/image5.png"/></Relationships>
</file>

<file path=ppt/slides/_rels/slide37.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png"/><Relationship Id="rId1" Type="http://schemas.openxmlformats.org/officeDocument/2006/relationships/slideLayout" Target="../slideLayouts/slideLayout13.xml"/><Relationship Id="rId5" Type="http://schemas.openxmlformats.org/officeDocument/2006/relationships/image" Target="../media/image30.png"/><Relationship Id="rId4" Type="http://schemas.openxmlformats.org/officeDocument/2006/relationships/image" Target="../media/image5.png"/></Relationships>
</file>

<file path=ppt/slides/_rels/slide38.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png"/><Relationship Id="rId1" Type="http://schemas.openxmlformats.org/officeDocument/2006/relationships/slideLayout" Target="../slideLayouts/slideLayout13.xml"/><Relationship Id="rId5" Type="http://schemas.openxmlformats.org/officeDocument/2006/relationships/image" Target="../media/image31.png"/><Relationship Id="rId4" Type="http://schemas.openxmlformats.org/officeDocument/2006/relationships/image" Target="../media/image5.png"/></Relationships>
</file>

<file path=ppt/slides/_rels/slide39.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png"/><Relationship Id="rId1" Type="http://schemas.openxmlformats.org/officeDocument/2006/relationships/slideLayout" Target="../slideLayouts/slideLayout13.xml"/><Relationship Id="rId5" Type="http://schemas.openxmlformats.org/officeDocument/2006/relationships/image" Target="../media/image32.png"/><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png"/><Relationship Id="rId1" Type="http://schemas.openxmlformats.org/officeDocument/2006/relationships/slideLayout" Target="../slideLayouts/slideLayout13.xml"/><Relationship Id="rId5" Type="http://schemas.openxmlformats.org/officeDocument/2006/relationships/image" Target="../media/image6.png"/><Relationship Id="rId4" Type="http://schemas.openxmlformats.org/officeDocument/2006/relationships/image" Target="../media/image5.png"/></Relationships>
</file>

<file path=ppt/slides/_rels/slide40.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png"/><Relationship Id="rId1" Type="http://schemas.openxmlformats.org/officeDocument/2006/relationships/slideLayout" Target="../slideLayouts/slideLayout13.xml"/><Relationship Id="rId5" Type="http://schemas.openxmlformats.org/officeDocument/2006/relationships/image" Target="../media/image33.png"/><Relationship Id="rId4" Type="http://schemas.openxmlformats.org/officeDocument/2006/relationships/image" Target="../media/image5.png"/></Relationships>
</file>

<file path=ppt/slides/_rels/slide41.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png"/><Relationship Id="rId1" Type="http://schemas.openxmlformats.org/officeDocument/2006/relationships/slideLayout" Target="../slideLayouts/slideLayout13.xml"/><Relationship Id="rId5" Type="http://schemas.openxmlformats.org/officeDocument/2006/relationships/image" Target="../media/image34.png"/><Relationship Id="rId4" Type="http://schemas.openxmlformats.org/officeDocument/2006/relationships/image" Target="../media/image5.png"/></Relationships>
</file>

<file path=ppt/slides/_rels/slide42.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png"/><Relationship Id="rId1" Type="http://schemas.openxmlformats.org/officeDocument/2006/relationships/slideLayout" Target="../slideLayouts/slideLayout13.xml"/><Relationship Id="rId5" Type="http://schemas.openxmlformats.org/officeDocument/2006/relationships/image" Target="../media/image35.png"/><Relationship Id="rId4" Type="http://schemas.openxmlformats.org/officeDocument/2006/relationships/image" Target="../media/image5.png"/></Relationships>
</file>

<file path=ppt/slides/_rels/slide4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png"/><Relationship Id="rId1" Type="http://schemas.openxmlformats.org/officeDocument/2006/relationships/slideLayout" Target="../slideLayouts/slideLayout13.xml"/><Relationship Id="rId5" Type="http://schemas.openxmlformats.org/officeDocument/2006/relationships/image" Target="../media/image36.png"/><Relationship Id="rId4" Type="http://schemas.openxmlformats.org/officeDocument/2006/relationships/image" Target="../media/image5.png"/></Relationships>
</file>

<file path=ppt/slides/_rels/slide44.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png"/><Relationship Id="rId1" Type="http://schemas.openxmlformats.org/officeDocument/2006/relationships/slideLayout" Target="../slideLayouts/slideLayout13.xml"/><Relationship Id="rId5" Type="http://schemas.openxmlformats.org/officeDocument/2006/relationships/image" Target="../media/image37.png"/><Relationship Id="rId4" Type="http://schemas.openxmlformats.org/officeDocument/2006/relationships/image" Target="../media/image5.png"/></Relationships>
</file>

<file path=ppt/slides/_rels/slide45.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png"/><Relationship Id="rId1" Type="http://schemas.openxmlformats.org/officeDocument/2006/relationships/slideLayout" Target="../slideLayouts/slideLayout13.xml"/><Relationship Id="rId5" Type="http://schemas.openxmlformats.org/officeDocument/2006/relationships/image" Target="../media/image38.png"/><Relationship Id="rId4" Type="http://schemas.openxmlformats.org/officeDocument/2006/relationships/image" Target="../media/image5.png"/></Relationships>
</file>

<file path=ppt/slides/_rels/slide46.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png"/><Relationship Id="rId1" Type="http://schemas.openxmlformats.org/officeDocument/2006/relationships/slideLayout" Target="../slideLayouts/slideLayout13.xml"/><Relationship Id="rId5" Type="http://schemas.openxmlformats.org/officeDocument/2006/relationships/image" Target="../media/image39.emf"/><Relationship Id="rId4" Type="http://schemas.openxmlformats.org/officeDocument/2006/relationships/image" Target="../media/image5.png"/></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png"/><Relationship Id="rId1" Type="http://schemas.openxmlformats.org/officeDocument/2006/relationships/slideLayout" Target="../slideLayouts/slideLayout13.xml"/><Relationship Id="rId5" Type="http://schemas.openxmlformats.org/officeDocument/2006/relationships/image" Target="../media/image7.emf"/><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png"/><Relationship Id="rId1" Type="http://schemas.openxmlformats.org/officeDocument/2006/relationships/slideLayout" Target="../slideLayouts/slideLayout13.xml"/><Relationship Id="rId5" Type="http://schemas.openxmlformats.org/officeDocument/2006/relationships/image" Target="../media/image8.png"/><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png"/><Relationship Id="rId1" Type="http://schemas.openxmlformats.org/officeDocument/2006/relationships/slideLayout" Target="../slideLayouts/slideLayout13.xml"/><Relationship Id="rId5" Type="http://schemas.openxmlformats.org/officeDocument/2006/relationships/image" Target="../media/image9.emf"/><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png"/><Relationship Id="rId1" Type="http://schemas.openxmlformats.org/officeDocument/2006/relationships/slideLayout" Target="../slideLayouts/slideLayout13.xml"/><Relationship Id="rId5" Type="http://schemas.openxmlformats.org/officeDocument/2006/relationships/image" Target="../media/image10.png"/><Relationship Id="rId4" Type="http://schemas.openxmlformats.org/officeDocument/2006/relationships/image" Target="../media/image5.png"/></Relationships>
</file>

<file path=ppt/slides/_rels/slide9.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png"/><Relationship Id="rId1" Type="http://schemas.openxmlformats.org/officeDocument/2006/relationships/slideLayout" Target="../slideLayouts/slideLayout13.xml"/><Relationship Id="rId5" Type="http://schemas.openxmlformats.org/officeDocument/2006/relationships/image" Target="../media/image11.png"/><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tel 3"/>
          <p:cNvSpPr>
            <a:spLocks noGrp="1"/>
          </p:cNvSpPr>
          <p:nvPr>
            <p:ph type="ctrTitle"/>
          </p:nvPr>
        </p:nvSpPr>
        <p:spPr>
          <a:xfrm>
            <a:off x="625312" y="2250022"/>
            <a:ext cx="8371900" cy="2493760"/>
          </a:xfrm>
        </p:spPr>
        <p:txBody>
          <a:bodyPr/>
          <a:lstStyle/>
          <a:p>
            <a:pPr algn="ctr"/>
            <a:r>
              <a:rPr lang="en-GB" sz="3001" dirty="0">
                <a:latin typeface="Times New Roman" panose="02020603050405020304" pitchFamily="18" charset="0"/>
                <a:cs typeface="Times New Roman" panose="02020603050405020304" pitchFamily="18" charset="0"/>
              </a:rPr>
              <a:t>Project</a:t>
            </a:r>
            <a:r>
              <a:rPr lang="bg-BG" sz="3001" dirty="0">
                <a:latin typeface="Times New Roman" panose="02020603050405020304" pitchFamily="18" charset="0"/>
                <a:cs typeface="Times New Roman" panose="02020603050405020304" pitchFamily="18" charset="0"/>
              </a:rPr>
              <a:t> </a:t>
            </a:r>
            <a:r>
              <a:rPr lang="ru-RU" sz="3001" dirty="0">
                <a:latin typeface="Times New Roman" panose="02020603050405020304" pitchFamily="18" charset="0"/>
                <a:cs typeface="Times New Roman" panose="02020603050405020304" pitchFamily="18" charset="0"/>
              </a:rPr>
              <a:t>BGLD-3.001 </a:t>
            </a:r>
            <a:br>
              <a:rPr lang="en-US" sz="3001" dirty="0">
                <a:latin typeface="Times New Roman" panose="02020603050405020304" pitchFamily="18" charset="0"/>
                <a:cs typeface="Times New Roman" panose="02020603050405020304" pitchFamily="18" charset="0"/>
              </a:rPr>
            </a:br>
            <a:r>
              <a:rPr lang="en-GB" sz="3001" i="1" dirty="0">
                <a:latin typeface="Times New Roman" panose="02020603050405020304" pitchFamily="18" charset="0"/>
                <a:cs typeface="Times New Roman" panose="02020603050405020304" pitchFamily="18" charset="0"/>
              </a:rPr>
              <a:t>Novel Approaches to Generating Data on hard-to-reach populations at risk of violation of their rights</a:t>
            </a:r>
            <a:br>
              <a:rPr lang="ru-RU" sz="3001" i="1" dirty="0">
                <a:latin typeface="Times New Roman" panose="02020603050405020304" pitchFamily="18" charset="0"/>
                <a:cs typeface="Times New Roman" panose="02020603050405020304" pitchFamily="18" charset="0"/>
              </a:rPr>
            </a:br>
            <a:br>
              <a:rPr lang="ru-RU" sz="3001" dirty="0">
                <a:latin typeface="Times New Roman" panose="02020603050405020304" pitchFamily="18" charset="0"/>
                <a:cs typeface="Times New Roman" panose="02020603050405020304" pitchFamily="18" charset="0"/>
              </a:rPr>
            </a:br>
            <a:r>
              <a:rPr lang="en-GB" sz="3001" dirty="0">
                <a:latin typeface="Times New Roman" panose="02020603050405020304" pitchFamily="18" charset="0"/>
                <a:cs typeface="Times New Roman" panose="02020603050405020304" pitchFamily="18" charset="0"/>
              </a:rPr>
              <a:t>Thematic report on the situation of Old People</a:t>
            </a:r>
            <a:br>
              <a:rPr lang="ru-RU" sz="3001" dirty="0">
                <a:latin typeface="Times New Roman" panose="02020603050405020304" pitchFamily="18" charset="0"/>
                <a:cs typeface="Times New Roman" panose="02020603050405020304" pitchFamily="18" charset="0"/>
              </a:rPr>
            </a:br>
            <a:r>
              <a:rPr lang="en-GB" sz="3001" dirty="0">
                <a:latin typeface="Times New Roman" panose="02020603050405020304" pitchFamily="18" charset="0"/>
                <a:cs typeface="Times New Roman" panose="02020603050405020304" pitchFamily="18" charset="0"/>
              </a:rPr>
              <a:t>Sofia</a:t>
            </a:r>
            <a:r>
              <a:rPr lang="ru-RU" sz="3001" dirty="0">
                <a:latin typeface="Times New Roman" panose="02020603050405020304" pitchFamily="18" charset="0"/>
                <a:cs typeface="Times New Roman" panose="02020603050405020304" pitchFamily="18" charset="0"/>
              </a:rPr>
              <a:t>, 4 </a:t>
            </a:r>
            <a:r>
              <a:rPr lang="en-GB" sz="3001" dirty="0">
                <a:latin typeface="Times New Roman" panose="02020603050405020304" pitchFamily="18" charset="0"/>
                <a:cs typeface="Times New Roman" panose="02020603050405020304" pitchFamily="18" charset="0"/>
              </a:rPr>
              <a:t>May </a:t>
            </a:r>
            <a:r>
              <a:rPr lang="ru-RU" sz="3001" dirty="0">
                <a:latin typeface="Times New Roman" panose="02020603050405020304" pitchFamily="18" charset="0"/>
                <a:cs typeface="Times New Roman" panose="02020603050405020304" pitchFamily="18" charset="0"/>
              </a:rPr>
              <a:t>2022</a:t>
            </a:r>
            <a:endParaRPr lang="en-GB" sz="3001" dirty="0">
              <a:latin typeface="Times New Roman" panose="02020603050405020304" pitchFamily="18" charset="0"/>
              <a:cs typeface="Times New Roman" panose="02020603050405020304" pitchFamily="18" charset="0"/>
            </a:endParaRPr>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095671" y="2005129"/>
            <a:ext cx="2599182" cy="2599182"/>
          </a:xfrm>
          <a:prstGeom prst="rect">
            <a:avLst/>
          </a:prstGeom>
        </p:spPr>
      </p:pic>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9440" y="5216557"/>
            <a:ext cx="1641443" cy="1641443"/>
          </a:xfrm>
          <a:prstGeom prst="rect">
            <a:avLst/>
          </a:prstGeom>
        </p:spPr>
      </p:pic>
      <p:pic>
        <p:nvPicPr>
          <p:cNvPr id="10" name="Picture 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465850" y="5852173"/>
            <a:ext cx="1387642" cy="789918"/>
          </a:xfrm>
          <a:prstGeom prst="rect">
            <a:avLst/>
          </a:prstGeom>
        </p:spPr>
      </p:pic>
      <p:sp>
        <p:nvSpPr>
          <p:cNvPr id="13" name="Rectangle 10"/>
          <p:cNvSpPr>
            <a:spLocks noChangeArrowheads="1"/>
          </p:cNvSpPr>
          <p:nvPr/>
        </p:nvSpPr>
        <p:spPr bwMode="auto">
          <a:xfrm>
            <a:off x="7053110" y="274752"/>
            <a:ext cx="8128875" cy="1846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5725" tIns="22863" rIns="45725" bIns="22863" numCol="1" anchor="ctr" anchorCtr="0" compatLnSpc="1">
            <a:prstTxWarp prst="textNoShape">
              <a:avLst/>
            </a:prstTxWarp>
            <a:spAutoFit/>
          </a:bodyPr>
          <a:lstStyle/>
          <a:p>
            <a:endParaRPr lang="bg-BG" sz="900"/>
          </a:p>
        </p:txBody>
      </p:sp>
      <p:sp>
        <p:nvSpPr>
          <p:cNvPr id="22" name="Rectangle 21"/>
          <p:cNvSpPr/>
          <p:nvPr/>
        </p:nvSpPr>
        <p:spPr>
          <a:xfrm>
            <a:off x="8014369" y="713661"/>
            <a:ext cx="3680484" cy="608885"/>
          </a:xfrm>
          <a:prstGeom prst="rect">
            <a:avLst/>
          </a:prstGeom>
          <a:solidFill>
            <a:schemeClr val="bg1"/>
          </a:solidFill>
        </p:spPr>
        <p:txBody>
          <a:bodyPr wrap="square">
            <a:spAutoFit/>
          </a:bodyPr>
          <a:lstStyle/>
          <a:p>
            <a:pPr marL="600195" indent="28581" algn="r">
              <a:lnSpc>
                <a:spcPct val="115000"/>
              </a:lnSpc>
              <a:tabLst>
                <a:tab pos="2858072" algn="l"/>
              </a:tabLst>
            </a:pPr>
            <a:r>
              <a:rPr lang="bg-BG" sz="1000" b="1" dirty="0">
                <a:latin typeface="Arial" panose="020B0604020202020204" pitchFamily="34" charset="0"/>
                <a:ea typeface="Calibri" panose="020F0502020204030204" pitchFamily="34" charset="0"/>
              </a:rPr>
              <a:t>‘</a:t>
            </a:r>
            <a:r>
              <a:rPr lang="bg-BG" sz="1000" b="1" dirty="0" err="1">
                <a:latin typeface="Arial" panose="020B0604020202020204" pitchFamily="34" charset="0"/>
                <a:ea typeface="Calibri" panose="020F0502020204030204" pitchFamily="34" charset="0"/>
              </a:rPr>
              <a:t>Local</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Development</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Poverty</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Reduction</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and</a:t>
            </a:r>
            <a:endParaRPr lang="bg-BG" sz="1000" dirty="0">
              <a:latin typeface="Times New Roman" panose="02020603050405020304" pitchFamily="18" charset="0"/>
              <a:ea typeface="Calibri" panose="020F0502020204030204" pitchFamily="34" charset="0"/>
            </a:endParaRPr>
          </a:p>
          <a:p>
            <a:pPr marL="600195" indent="28581" algn="r">
              <a:lnSpc>
                <a:spcPct val="115000"/>
              </a:lnSpc>
            </a:pPr>
            <a:r>
              <a:rPr lang="bg-BG" sz="1000" b="1" dirty="0" err="1">
                <a:latin typeface="Arial" panose="020B0604020202020204" pitchFamily="34" charset="0"/>
                <a:ea typeface="Calibri" panose="020F0502020204030204" pitchFamily="34" charset="0"/>
              </a:rPr>
              <a:t>Enhanced</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Inclusion</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of</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Vulnerable</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Groups</a:t>
            </a:r>
            <a:r>
              <a:rPr lang="bg-BG" sz="1000" b="1" dirty="0">
                <a:latin typeface="Arial" panose="020B0604020202020204" pitchFamily="34" charset="0"/>
                <a:ea typeface="Calibri" panose="020F0502020204030204" pitchFamily="34" charset="0"/>
              </a:rPr>
              <a:t>’</a:t>
            </a:r>
            <a:endParaRPr lang="bg-BG" sz="1000" dirty="0">
              <a:latin typeface="Times New Roman" panose="02020603050405020304" pitchFamily="18" charset="0"/>
              <a:ea typeface="Calibri" panose="020F0502020204030204" pitchFamily="34" charset="0"/>
            </a:endParaRPr>
          </a:p>
          <a:p>
            <a:pPr marL="600195" indent="28581" algn="r">
              <a:lnSpc>
                <a:spcPct val="115000"/>
              </a:lnSpc>
            </a:pPr>
            <a:r>
              <a:rPr lang="bg-BG" sz="1000" b="1" dirty="0" err="1">
                <a:latin typeface="Arial" panose="020B0604020202020204" pitchFamily="34" charset="0"/>
                <a:ea typeface="Calibri" panose="020F0502020204030204" pitchFamily="34" charset="0"/>
              </a:rPr>
              <a:t>Programme</a:t>
            </a:r>
            <a:endParaRPr lang="bg-BG" sz="1000" dirty="0">
              <a:latin typeface="Times New Roman" panose="02020603050405020304" pitchFamily="18" charset="0"/>
              <a:ea typeface="Calibri" panose="020F0502020204030204" pitchFamily="34" charset="0"/>
            </a:endParaRPr>
          </a:p>
        </p:txBody>
      </p:sp>
      <p:cxnSp>
        <p:nvCxnSpPr>
          <p:cNvPr id="27" name="Straight Connector 26"/>
          <p:cNvCxnSpPr/>
          <p:nvPr/>
        </p:nvCxnSpPr>
        <p:spPr>
          <a:xfrm>
            <a:off x="625312" y="1308534"/>
            <a:ext cx="10974070" cy="226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9492230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1963" y="5184869"/>
            <a:ext cx="1641443" cy="1641443"/>
          </a:xfrm>
          <a:prstGeom prst="rect">
            <a:avLst/>
          </a:prstGeom>
        </p:spPr>
      </p:pic>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65850" y="5672542"/>
            <a:ext cx="1387642" cy="789918"/>
          </a:xfrm>
          <a:prstGeom prst="rect">
            <a:avLst/>
          </a:prstGeom>
        </p:spPr>
      </p:pic>
      <p:sp>
        <p:nvSpPr>
          <p:cNvPr id="13" name="Rectangle 10"/>
          <p:cNvSpPr>
            <a:spLocks noChangeArrowheads="1"/>
          </p:cNvSpPr>
          <p:nvPr/>
        </p:nvSpPr>
        <p:spPr bwMode="auto">
          <a:xfrm>
            <a:off x="7053110" y="274752"/>
            <a:ext cx="8128875" cy="1846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5725" tIns="22863" rIns="45725" bIns="22863" numCol="1" anchor="ctr" anchorCtr="0" compatLnSpc="1">
            <a:prstTxWarp prst="textNoShape">
              <a:avLst/>
            </a:prstTxWarp>
            <a:spAutoFit/>
          </a:bodyPr>
          <a:lstStyle/>
          <a:p>
            <a:endParaRPr lang="bg-BG" sz="900"/>
          </a:p>
        </p:txBody>
      </p:sp>
      <p:pic>
        <p:nvPicPr>
          <p:cNvPr id="2057" name="Picture 18" descr="eeatest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96698" y="438041"/>
            <a:ext cx="8189811" cy="655165"/>
          </a:xfrm>
          <a:prstGeom prst="rect">
            <a:avLst/>
          </a:prstGeom>
          <a:noFill/>
          <a:extLst>
            <a:ext uri="{909E8E84-426E-40DD-AFC4-6F175D3DCCD1}">
              <a14:hiddenFill xmlns:a14="http://schemas.microsoft.com/office/drawing/2010/main">
                <a:solidFill>
                  <a:srgbClr val="FFFFFF"/>
                </a:solidFill>
              </a14:hiddenFill>
            </a:ext>
          </a:extLst>
        </p:spPr>
      </p:pic>
      <p:sp>
        <p:nvSpPr>
          <p:cNvPr id="22" name="Rectangle 21"/>
          <p:cNvSpPr/>
          <p:nvPr/>
        </p:nvSpPr>
        <p:spPr>
          <a:xfrm>
            <a:off x="8173007" y="654339"/>
            <a:ext cx="3680484" cy="608885"/>
          </a:xfrm>
          <a:prstGeom prst="rect">
            <a:avLst/>
          </a:prstGeom>
        </p:spPr>
        <p:txBody>
          <a:bodyPr wrap="square">
            <a:spAutoFit/>
          </a:bodyPr>
          <a:lstStyle/>
          <a:p>
            <a:pPr marL="600195" indent="28581" algn="r">
              <a:lnSpc>
                <a:spcPct val="115000"/>
              </a:lnSpc>
              <a:tabLst>
                <a:tab pos="2858072" algn="l"/>
              </a:tabLst>
            </a:pPr>
            <a:r>
              <a:rPr lang="bg-BG" sz="1000" b="1" dirty="0">
                <a:latin typeface="Arial" panose="020B0604020202020204" pitchFamily="34" charset="0"/>
                <a:ea typeface="Calibri" panose="020F0502020204030204" pitchFamily="34" charset="0"/>
              </a:rPr>
              <a:t>‘</a:t>
            </a:r>
            <a:r>
              <a:rPr lang="bg-BG" sz="1000" b="1" dirty="0" err="1">
                <a:latin typeface="Arial" panose="020B0604020202020204" pitchFamily="34" charset="0"/>
                <a:ea typeface="Calibri" panose="020F0502020204030204" pitchFamily="34" charset="0"/>
              </a:rPr>
              <a:t>Local</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Development</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Poverty</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Reduction</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and</a:t>
            </a:r>
            <a:endParaRPr lang="bg-BG" sz="1000" dirty="0">
              <a:latin typeface="Times New Roman" panose="02020603050405020304" pitchFamily="18" charset="0"/>
              <a:ea typeface="Calibri" panose="020F0502020204030204" pitchFamily="34" charset="0"/>
            </a:endParaRPr>
          </a:p>
          <a:p>
            <a:pPr marL="600195" indent="28581" algn="r">
              <a:lnSpc>
                <a:spcPct val="115000"/>
              </a:lnSpc>
            </a:pPr>
            <a:r>
              <a:rPr lang="bg-BG" sz="1000" b="1" dirty="0" err="1">
                <a:latin typeface="Arial" panose="020B0604020202020204" pitchFamily="34" charset="0"/>
                <a:ea typeface="Calibri" panose="020F0502020204030204" pitchFamily="34" charset="0"/>
              </a:rPr>
              <a:t>Enhanced</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Inclusion</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of</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Vulnerable</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Groups</a:t>
            </a:r>
            <a:r>
              <a:rPr lang="bg-BG" sz="1000" b="1" dirty="0">
                <a:latin typeface="Arial" panose="020B0604020202020204" pitchFamily="34" charset="0"/>
                <a:ea typeface="Calibri" panose="020F0502020204030204" pitchFamily="34" charset="0"/>
              </a:rPr>
              <a:t>’</a:t>
            </a:r>
            <a:endParaRPr lang="bg-BG" sz="1000" dirty="0">
              <a:latin typeface="Times New Roman" panose="02020603050405020304" pitchFamily="18" charset="0"/>
              <a:ea typeface="Calibri" panose="020F0502020204030204" pitchFamily="34" charset="0"/>
            </a:endParaRPr>
          </a:p>
          <a:p>
            <a:pPr marL="600195" indent="28581" algn="r">
              <a:lnSpc>
                <a:spcPct val="115000"/>
              </a:lnSpc>
            </a:pPr>
            <a:r>
              <a:rPr lang="bg-BG" sz="1000" b="1" dirty="0" err="1">
                <a:latin typeface="Arial" panose="020B0604020202020204" pitchFamily="34" charset="0"/>
                <a:ea typeface="Calibri" panose="020F0502020204030204" pitchFamily="34" charset="0"/>
              </a:rPr>
              <a:t>Programme</a:t>
            </a:r>
            <a:endParaRPr lang="bg-BG" sz="1000" dirty="0">
              <a:latin typeface="Times New Roman" panose="02020603050405020304" pitchFamily="18" charset="0"/>
              <a:ea typeface="Calibri" panose="020F0502020204030204" pitchFamily="34" charset="0"/>
            </a:endParaRPr>
          </a:p>
        </p:txBody>
      </p:sp>
      <p:cxnSp>
        <p:nvCxnSpPr>
          <p:cNvPr id="24" name="Straight Connector 23"/>
          <p:cNvCxnSpPr/>
          <p:nvPr/>
        </p:nvCxnSpPr>
        <p:spPr>
          <a:xfrm flipV="1">
            <a:off x="8799875" y="633733"/>
            <a:ext cx="3053617" cy="1015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625312" y="1308535"/>
            <a:ext cx="11228180" cy="1656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8" name="Content Placeholder 37"/>
          <p:cNvSpPr>
            <a:spLocks noGrp="1"/>
          </p:cNvSpPr>
          <p:nvPr>
            <p:ph idx="1"/>
          </p:nvPr>
        </p:nvSpPr>
        <p:spPr>
          <a:xfrm>
            <a:off x="796698" y="2673769"/>
            <a:ext cx="3044315" cy="2913353"/>
          </a:xfrm>
        </p:spPr>
        <p:txBody>
          <a:bodyPr>
            <a:noAutofit/>
          </a:bodyPr>
          <a:lstStyle/>
          <a:p>
            <a:pPr marL="0" indent="0">
              <a:buNone/>
            </a:pPr>
            <a:r>
              <a:rPr lang="en-GB" sz="1800" dirty="0">
                <a:effectLst/>
                <a:latin typeface="Calibri" panose="020F0502020204030204" pitchFamily="34" charset="0"/>
                <a:ea typeface="Calibri" panose="020F0502020204030204" pitchFamily="34" charset="0"/>
                <a:cs typeface="Times New Roman" panose="02020603050405020304" pitchFamily="18" charset="0"/>
              </a:rPr>
              <a:t>Share of people aged 65 and over with long-term (chronic) illness or health problem, by age, sex, self-declared ethnicity, household size, at-risk-of-poverty rate and residence type </a:t>
            </a:r>
            <a:endParaRPr lang="en-US" sz="2000" dirty="0">
              <a:solidFill>
                <a:schemeClr val="bg2"/>
              </a:solidFill>
            </a:endParaRPr>
          </a:p>
        </p:txBody>
      </p:sp>
      <p:sp>
        <p:nvSpPr>
          <p:cNvPr id="11" name="Content Placeholder 37"/>
          <p:cNvSpPr txBox="1">
            <a:spLocks/>
          </p:cNvSpPr>
          <p:nvPr/>
        </p:nvSpPr>
        <p:spPr>
          <a:xfrm>
            <a:off x="796697" y="1540429"/>
            <a:ext cx="3421549" cy="918012"/>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None/>
            </a:pPr>
            <a:r>
              <a:rPr lang="en-GB" sz="2200" b="1" dirty="0">
                <a:solidFill>
                  <a:schemeClr val="tx1"/>
                </a:solidFill>
                <a:latin typeface="+mj-lt"/>
                <a:ea typeface="+mj-ea"/>
                <a:cs typeface="+mj-cs"/>
              </a:rPr>
              <a:t>Health</a:t>
            </a:r>
            <a:endParaRPr lang="ru-RU" sz="2200" b="1" dirty="0">
              <a:solidFill>
                <a:schemeClr val="tx1"/>
              </a:solidFill>
              <a:latin typeface="+mj-lt"/>
              <a:ea typeface="+mj-ea"/>
              <a:cs typeface="+mj-cs"/>
            </a:endParaRPr>
          </a:p>
        </p:txBody>
      </p:sp>
      <p:sp>
        <p:nvSpPr>
          <p:cNvPr id="12" name="Content Placeholder 37">
            <a:extLst>
              <a:ext uri="{FF2B5EF4-FFF2-40B4-BE49-F238E27FC236}">
                <a16:creationId xmlns:a16="http://schemas.microsoft.com/office/drawing/2014/main" id="{4D338F7F-A60A-40AE-889D-C2E8E6328005}"/>
              </a:ext>
            </a:extLst>
          </p:cNvPr>
          <p:cNvSpPr txBox="1">
            <a:spLocks/>
          </p:cNvSpPr>
          <p:nvPr/>
        </p:nvSpPr>
        <p:spPr>
          <a:xfrm>
            <a:off x="4406197" y="5802450"/>
            <a:ext cx="7253841" cy="421818"/>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None/>
            </a:pPr>
            <a:r>
              <a:rPr lang="en-GB" sz="1400" dirty="0">
                <a:latin typeface="Calibri" panose="020F0502020204030204" pitchFamily="34" charset="0"/>
                <a:ea typeface="Times New Roman" panose="02020603050405020304" pitchFamily="18" charset="0"/>
              </a:rPr>
              <a:t>Source: BNSI/FRA 2020 survey</a:t>
            </a:r>
            <a:endParaRPr lang="en-US" sz="1400" dirty="0">
              <a:solidFill>
                <a:schemeClr val="bg2"/>
              </a:solidFill>
            </a:endParaRPr>
          </a:p>
        </p:txBody>
      </p:sp>
      <p:pic>
        <p:nvPicPr>
          <p:cNvPr id="15" name="Picture 14">
            <a:extLst>
              <a:ext uri="{FF2B5EF4-FFF2-40B4-BE49-F238E27FC236}">
                <a16:creationId xmlns:a16="http://schemas.microsoft.com/office/drawing/2014/main" id="{FF430E58-8367-48F4-98F4-FAB79E35955B}"/>
              </a:ext>
            </a:extLst>
          </p:cNvPr>
          <p:cNvPicPr/>
          <p:nvPr/>
        </p:nvPicPr>
        <p:blipFill>
          <a:blip r:embed="rId5">
            <a:extLst>
              <a:ext uri="{28A0092B-C50C-407E-A947-70E740481C1C}">
                <a14:useLocalDpi xmlns:a14="http://schemas.microsoft.com/office/drawing/2010/main" val="0"/>
              </a:ext>
            </a:extLst>
          </a:blip>
          <a:srcRect/>
          <a:stretch>
            <a:fillRect/>
          </a:stretch>
        </p:blipFill>
        <p:spPr bwMode="auto">
          <a:xfrm>
            <a:off x="5533356" y="1540429"/>
            <a:ext cx="5671264" cy="4046693"/>
          </a:xfrm>
          <a:prstGeom prst="rect">
            <a:avLst/>
          </a:prstGeom>
          <a:noFill/>
        </p:spPr>
      </p:pic>
    </p:spTree>
    <p:extLst>
      <p:ext uri="{BB962C8B-B14F-4D97-AF65-F5344CB8AC3E}">
        <p14:creationId xmlns:p14="http://schemas.microsoft.com/office/powerpoint/2010/main" val="303332033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1963" y="5184869"/>
            <a:ext cx="1641443" cy="1641443"/>
          </a:xfrm>
          <a:prstGeom prst="rect">
            <a:avLst/>
          </a:prstGeom>
        </p:spPr>
      </p:pic>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65850" y="5672542"/>
            <a:ext cx="1387642" cy="789918"/>
          </a:xfrm>
          <a:prstGeom prst="rect">
            <a:avLst/>
          </a:prstGeom>
        </p:spPr>
      </p:pic>
      <p:sp>
        <p:nvSpPr>
          <p:cNvPr id="13" name="Rectangle 10"/>
          <p:cNvSpPr>
            <a:spLocks noChangeArrowheads="1"/>
          </p:cNvSpPr>
          <p:nvPr/>
        </p:nvSpPr>
        <p:spPr bwMode="auto">
          <a:xfrm>
            <a:off x="7053110" y="274752"/>
            <a:ext cx="8128875" cy="1846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5725" tIns="22863" rIns="45725" bIns="22863" numCol="1" anchor="ctr" anchorCtr="0" compatLnSpc="1">
            <a:prstTxWarp prst="textNoShape">
              <a:avLst/>
            </a:prstTxWarp>
            <a:spAutoFit/>
          </a:bodyPr>
          <a:lstStyle/>
          <a:p>
            <a:endParaRPr lang="bg-BG" sz="900"/>
          </a:p>
        </p:txBody>
      </p:sp>
      <p:pic>
        <p:nvPicPr>
          <p:cNvPr id="2057" name="Picture 18" descr="eeatest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96698" y="438041"/>
            <a:ext cx="8189811" cy="655165"/>
          </a:xfrm>
          <a:prstGeom prst="rect">
            <a:avLst/>
          </a:prstGeom>
          <a:noFill/>
          <a:extLst>
            <a:ext uri="{909E8E84-426E-40DD-AFC4-6F175D3DCCD1}">
              <a14:hiddenFill xmlns:a14="http://schemas.microsoft.com/office/drawing/2010/main">
                <a:solidFill>
                  <a:srgbClr val="FFFFFF"/>
                </a:solidFill>
              </a14:hiddenFill>
            </a:ext>
          </a:extLst>
        </p:spPr>
      </p:pic>
      <p:sp>
        <p:nvSpPr>
          <p:cNvPr id="22" name="Rectangle 21"/>
          <p:cNvSpPr/>
          <p:nvPr/>
        </p:nvSpPr>
        <p:spPr>
          <a:xfrm>
            <a:off x="8173007" y="654339"/>
            <a:ext cx="3680484" cy="608885"/>
          </a:xfrm>
          <a:prstGeom prst="rect">
            <a:avLst/>
          </a:prstGeom>
        </p:spPr>
        <p:txBody>
          <a:bodyPr wrap="square">
            <a:spAutoFit/>
          </a:bodyPr>
          <a:lstStyle/>
          <a:p>
            <a:pPr marL="600195" indent="28581" algn="r">
              <a:lnSpc>
                <a:spcPct val="115000"/>
              </a:lnSpc>
              <a:tabLst>
                <a:tab pos="2858072" algn="l"/>
              </a:tabLst>
            </a:pPr>
            <a:r>
              <a:rPr lang="bg-BG" sz="1000" b="1" dirty="0">
                <a:latin typeface="Arial" panose="020B0604020202020204" pitchFamily="34" charset="0"/>
                <a:ea typeface="Calibri" panose="020F0502020204030204" pitchFamily="34" charset="0"/>
              </a:rPr>
              <a:t>‘</a:t>
            </a:r>
            <a:r>
              <a:rPr lang="bg-BG" sz="1000" b="1" dirty="0" err="1">
                <a:latin typeface="Arial" panose="020B0604020202020204" pitchFamily="34" charset="0"/>
                <a:ea typeface="Calibri" panose="020F0502020204030204" pitchFamily="34" charset="0"/>
              </a:rPr>
              <a:t>Local</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Development</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Poverty</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Reduction</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and</a:t>
            </a:r>
            <a:endParaRPr lang="bg-BG" sz="1000" dirty="0">
              <a:latin typeface="Times New Roman" panose="02020603050405020304" pitchFamily="18" charset="0"/>
              <a:ea typeface="Calibri" panose="020F0502020204030204" pitchFamily="34" charset="0"/>
            </a:endParaRPr>
          </a:p>
          <a:p>
            <a:pPr marL="600195" indent="28581" algn="r">
              <a:lnSpc>
                <a:spcPct val="115000"/>
              </a:lnSpc>
            </a:pPr>
            <a:r>
              <a:rPr lang="bg-BG" sz="1000" b="1" dirty="0" err="1">
                <a:latin typeface="Arial" panose="020B0604020202020204" pitchFamily="34" charset="0"/>
                <a:ea typeface="Calibri" panose="020F0502020204030204" pitchFamily="34" charset="0"/>
              </a:rPr>
              <a:t>Enhanced</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Inclusion</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of</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Vulnerable</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Groups</a:t>
            </a:r>
            <a:r>
              <a:rPr lang="bg-BG" sz="1000" b="1" dirty="0">
                <a:latin typeface="Arial" panose="020B0604020202020204" pitchFamily="34" charset="0"/>
                <a:ea typeface="Calibri" panose="020F0502020204030204" pitchFamily="34" charset="0"/>
              </a:rPr>
              <a:t>’</a:t>
            </a:r>
            <a:endParaRPr lang="bg-BG" sz="1000" dirty="0">
              <a:latin typeface="Times New Roman" panose="02020603050405020304" pitchFamily="18" charset="0"/>
              <a:ea typeface="Calibri" panose="020F0502020204030204" pitchFamily="34" charset="0"/>
            </a:endParaRPr>
          </a:p>
          <a:p>
            <a:pPr marL="600195" indent="28581" algn="r">
              <a:lnSpc>
                <a:spcPct val="115000"/>
              </a:lnSpc>
            </a:pPr>
            <a:r>
              <a:rPr lang="bg-BG" sz="1000" b="1" dirty="0" err="1">
                <a:latin typeface="Arial" panose="020B0604020202020204" pitchFamily="34" charset="0"/>
                <a:ea typeface="Calibri" panose="020F0502020204030204" pitchFamily="34" charset="0"/>
              </a:rPr>
              <a:t>Programme</a:t>
            </a:r>
            <a:endParaRPr lang="bg-BG" sz="1000" dirty="0">
              <a:latin typeface="Times New Roman" panose="02020603050405020304" pitchFamily="18" charset="0"/>
              <a:ea typeface="Calibri" panose="020F0502020204030204" pitchFamily="34" charset="0"/>
            </a:endParaRPr>
          </a:p>
        </p:txBody>
      </p:sp>
      <p:cxnSp>
        <p:nvCxnSpPr>
          <p:cNvPr id="24" name="Straight Connector 23"/>
          <p:cNvCxnSpPr/>
          <p:nvPr/>
        </p:nvCxnSpPr>
        <p:spPr>
          <a:xfrm flipV="1">
            <a:off x="8799875" y="633733"/>
            <a:ext cx="3053617" cy="1015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625312" y="1308535"/>
            <a:ext cx="11228180" cy="1656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8" name="Content Placeholder 37"/>
          <p:cNvSpPr>
            <a:spLocks noGrp="1"/>
          </p:cNvSpPr>
          <p:nvPr>
            <p:ph idx="1"/>
          </p:nvPr>
        </p:nvSpPr>
        <p:spPr>
          <a:xfrm>
            <a:off x="796698" y="2673769"/>
            <a:ext cx="3044315" cy="2913353"/>
          </a:xfrm>
        </p:spPr>
        <p:txBody>
          <a:bodyPr>
            <a:noAutofit/>
          </a:bodyPr>
          <a:lstStyle/>
          <a:p>
            <a:pPr marL="0" indent="0">
              <a:buNone/>
            </a:pPr>
            <a:r>
              <a:rPr lang="en-GB" sz="1800" dirty="0">
                <a:effectLst/>
                <a:latin typeface="Calibri" panose="020F0502020204030204" pitchFamily="34" charset="0"/>
                <a:ea typeface="Calibri" panose="020F0502020204030204" pitchFamily="34" charset="0"/>
                <a:cs typeface="Times New Roman" panose="02020603050405020304" pitchFamily="18" charset="0"/>
              </a:rPr>
              <a:t>Time elapsed since last visit to a general practitioner: last consultation with </a:t>
            </a:r>
            <a:r>
              <a:rPr lang="en-US" sz="1800" dirty="0">
                <a:effectLst/>
                <a:latin typeface="Calibri" panose="020F0502020204030204" pitchFamily="34" charset="0"/>
                <a:ea typeface="Calibri" panose="020F0502020204030204" pitchFamily="34" charset="0"/>
                <a:cs typeface="Times New Roman" panose="02020603050405020304" pitchFamily="18" charset="0"/>
              </a:rPr>
              <a:t>a general practitioner </a:t>
            </a:r>
            <a:r>
              <a:rPr lang="en-GB" sz="1800" dirty="0">
                <a:effectLst/>
                <a:latin typeface="Calibri" panose="020F0502020204030204" pitchFamily="34" charset="0"/>
                <a:ea typeface="Calibri" panose="020F0502020204030204" pitchFamily="34" charset="0"/>
                <a:cs typeface="Times New Roman" panose="02020603050405020304" pitchFamily="18" charset="0"/>
              </a:rPr>
              <a:t>for people aged 16 years and over, by age </a:t>
            </a:r>
            <a:endParaRPr lang="en-US" sz="2000" dirty="0">
              <a:solidFill>
                <a:schemeClr val="bg2"/>
              </a:solidFill>
            </a:endParaRPr>
          </a:p>
        </p:txBody>
      </p:sp>
      <p:sp>
        <p:nvSpPr>
          <p:cNvPr id="11" name="Content Placeholder 37"/>
          <p:cNvSpPr txBox="1">
            <a:spLocks/>
          </p:cNvSpPr>
          <p:nvPr/>
        </p:nvSpPr>
        <p:spPr>
          <a:xfrm>
            <a:off x="796697" y="1540429"/>
            <a:ext cx="3421549" cy="918012"/>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None/>
            </a:pPr>
            <a:r>
              <a:rPr lang="en-GB" sz="2200" b="1" dirty="0">
                <a:solidFill>
                  <a:schemeClr val="tx1"/>
                </a:solidFill>
                <a:latin typeface="+mj-lt"/>
                <a:ea typeface="+mj-ea"/>
                <a:cs typeface="+mj-cs"/>
              </a:rPr>
              <a:t>Health</a:t>
            </a:r>
            <a:endParaRPr lang="ru-RU" sz="2200" b="1" dirty="0">
              <a:solidFill>
                <a:schemeClr val="tx1"/>
              </a:solidFill>
              <a:latin typeface="+mj-lt"/>
              <a:ea typeface="+mj-ea"/>
              <a:cs typeface="+mj-cs"/>
            </a:endParaRPr>
          </a:p>
        </p:txBody>
      </p:sp>
      <p:sp>
        <p:nvSpPr>
          <p:cNvPr id="12" name="Content Placeholder 37">
            <a:extLst>
              <a:ext uri="{FF2B5EF4-FFF2-40B4-BE49-F238E27FC236}">
                <a16:creationId xmlns:a16="http://schemas.microsoft.com/office/drawing/2014/main" id="{4D338F7F-A60A-40AE-889D-C2E8E6328005}"/>
              </a:ext>
            </a:extLst>
          </p:cNvPr>
          <p:cNvSpPr txBox="1">
            <a:spLocks/>
          </p:cNvSpPr>
          <p:nvPr/>
        </p:nvSpPr>
        <p:spPr>
          <a:xfrm>
            <a:off x="4406197" y="5802450"/>
            <a:ext cx="7253841" cy="421818"/>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None/>
            </a:pPr>
            <a:r>
              <a:rPr lang="en-GB" sz="1400" dirty="0">
                <a:latin typeface="Calibri" panose="020F0502020204030204" pitchFamily="34" charset="0"/>
                <a:ea typeface="Times New Roman" panose="02020603050405020304" pitchFamily="18" charset="0"/>
              </a:rPr>
              <a:t>Source: BNSI/FRA 2020 survey</a:t>
            </a:r>
            <a:endParaRPr lang="en-US" sz="1400" dirty="0">
              <a:solidFill>
                <a:schemeClr val="bg2"/>
              </a:solidFill>
            </a:endParaRPr>
          </a:p>
        </p:txBody>
      </p:sp>
      <p:pic>
        <p:nvPicPr>
          <p:cNvPr id="14" name="Picture 13">
            <a:extLst>
              <a:ext uri="{FF2B5EF4-FFF2-40B4-BE49-F238E27FC236}">
                <a16:creationId xmlns:a16="http://schemas.microsoft.com/office/drawing/2014/main" id="{E7E835B4-E2EA-4F16-8E6C-7A406B2C1458}"/>
              </a:ext>
            </a:extLst>
          </p:cNvPr>
          <p:cNvPicPr/>
          <p:nvPr/>
        </p:nvPicPr>
        <p:blipFill>
          <a:blip r:embed="rId5">
            <a:extLst>
              <a:ext uri="{28A0092B-C50C-407E-A947-70E740481C1C}">
                <a14:useLocalDpi xmlns:a14="http://schemas.microsoft.com/office/drawing/2010/main" val="0"/>
              </a:ext>
            </a:extLst>
          </a:blip>
          <a:srcRect/>
          <a:stretch>
            <a:fillRect/>
          </a:stretch>
        </p:blipFill>
        <p:spPr bwMode="auto">
          <a:xfrm>
            <a:off x="4891603" y="1708768"/>
            <a:ext cx="6248622" cy="3282560"/>
          </a:xfrm>
          <a:prstGeom prst="rect">
            <a:avLst/>
          </a:prstGeom>
          <a:noFill/>
        </p:spPr>
      </p:pic>
    </p:spTree>
    <p:extLst>
      <p:ext uri="{BB962C8B-B14F-4D97-AF65-F5344CB8AC3E}">
        <p14:creationId xmlns:p14="http://schemas.microsoft.com/office/powerpoint/2010/main" val="91766940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1963" y="5184869"/>
            <a:ext cx="1641443" cy="1641443"/>
          </a:xfrm>
          <a:prstGeom prst="rect">
            <a:avLst/>
          </a:prstGeom>
        </p:spPr>
      </p:pic>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65850" y="5672542"/>
            <a:ext cx="1387642" cy="789918"/>
          </a:xfrm>
          <a:prstGeom prst="rect">
            <a:avLst/>
          </a:prstGeom>
        </p:spPr>
      </p:pic>
      <p:sp>
        <p:nvSpPr>
          <p:cNvPr id="13" name="Rectangle 10"/>
          <p:cNvSpPr>
            <a:spLocks noChangeArrowheads="1"/>
          </p:cNvSpPr>
          <p:nvPr/>
        </p:nvSpPr>
        <p:spPr bwMode="auto">
          <a:xfrm>
            <a:off x="7053110" y="274752"/>
            <a:ext cx="8128875" cy="1846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5725" tIns="22863" rIns="45725" bIns="22863" numCol="1" anchor="ctr" anchorCtr="0" compatLnSpc="1">
            <a:prstTxWarp prst="textNoShape">
              <a:avLst/>
            </a:prstTxWarp>
            <a:spAutoFit/>
          </a:bodyPr>
          <a:lstStyle/>
          <a:p>
            <a:endParaRPr lang="bg-BG" sz="900"/>
          </a:p>
        </p:txBody>
      </p:sp>
      <p:pic>
        <p:nvPicPr>
          <p:cNvPr id="2057" name="Picture 18" descr="eeatest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96698" y="438041"/>
            <a:ext cx="8189811" cy="655165"/>
          </a:xfrm>
          <a:prstGeom prst="rect">
            <a:avLst/>
          </a:prstGeom>
          <a:noFill/>
          <a:extLst>
            <a:ext uri="{909E8E84-426E-40DD-AFC4-6F175D3DCCD1}">
              <a14:hiddenFill xmlns:a14="http://schemas.microsoft.com/office/drawing/2010/main">
                <a:solidFill>
                  <a:srgbClr val="FFFFFF"/>
                </a:solidFill>
              </a14:hiddenFill>
            </a:ext>
          </a:extLst>
        </p:spPr>
      </p:pic>
      <p:sp>
        <p:nvSpPr>
          <p:cNvPr id="22" name="Rectangle 21"/>
          <p:cNvSpPr/>
          <p:nvPr/>
        </p:nvSpPr>
        <p:spPr>
          <a:xfrm>
            <a:off x="8173007" y="654339"/>
            <a:ext cx="3680484" cy="608885"/>
          </a:xfrm>
          <a:prstGeom prst="rect">
            <a:avLst/>
          </a:prstGeom>
        </p:spPr>
        <p:txBody>
          <a:bodyPr wrap="square">
            <a:spAutoFit/>
          </a:bodyPr>
          <a:lstStyle/>
          <a:p>
            <a:pPr marL="600195" indent="28581" algn="r">
              <a:lnSpc>
                <a:spcPct val="115000"/>
              </a:lnSpc>
              <a:tabLst>
                <a:tab pos="2858072" algn="l"/>
              </a:tabLst>
            </a:pPr>
            <a:r>
              <a:rPr lang="bg-BG" sz="1000" b="1" dirty="0">
                <a:latin typeface="Arial" panose="020B0604020202020204" pitchFamily="34" charset="0"/>
                <a:ea typeface="Calibri" panose="020F0502020204030204" pitchFamily="34" charset="0"/>
              </a:rPr>
              <a:t>‘</a:t>
            </a:r>
            <a:r>
              <a:rPr lang="bg-BG" sz="1000" b="1" dirty="0" err="1">
                <a:latin typeface="Arial" panose="020B0604020202020204" pitchFamily="34" charset="0"/>
                <a:ea typeface="Calibri" panose="020F0502020204030204" pitchFamily="34" charset="0"/>
              </a:rPr>
              <a:t>Local</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Development</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Poverty</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Reduction</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and</a:t>
            </a:r>
            <a:endParaRPr lang="bg-BG" sz="1000" dirty="0">
              <a:latin typeface="Times New Roman" panose="02020603050405020304" pitchFamily="18" charset="0"/>
              <a:ea typeface="Calibri" panose="020F0502020204030204" pitchFamily="34" charset="0"/>
            </a:endParaRPr>
          </a:p>
          <a:p>
            <a:pPr marL="600195" indent="28581" algn="r">
              <a:lnSpc>
                <a:spcPct val="115000"/>
              </a:lnSpc>
            </a:pPr>
            <a:r>
              <a:rPr lang="bg-BG" sz="1000" b="1" dirty="0" err="1">
                <a:latin typeface="Arial" panose="020B0604020202020204" pitchFamily="34" charset="0"/>
                <a:ea typeface="Calibri" panose="020F0502020204030204" pitchFamily="34" charset="0"/>
              </a:rPr>
              <a:t>Enhanced</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Inclusion</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of</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Vulnerable</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Groups</a:t>
            </a:r>
            <a:r>
              <a:rPr lang="bg-BG" sz="1000" b="1" dirty="0">
                <a:latin typeface="Arial" panose="020B0604020202020204" pitchFamily="34" charset="0"/>
                <a:ea typeface="Calibri" panose="020F0502020204030204" pitchFamily="34" charset="0"/>
              </a:rPr>
              <a:t>’</a:t>
            </a:r>
            <a:endParaRPr lang="bg-BG" sz="1000" dirty="0">
              <a:latin typeface="Times New Roman" panose="02020603050405020304" pitchFamily="18" charset="0"/>
              <a:ea typeface="Calibri" panose="020F0502020204030204" pitchFamily="34" charset="0"/>
            </a:endParaRPr>
          </a:p>
          <a:p>
            <a:pPr marL="600195" indent="28581" algn="r">
              <a:lnSpc>
                <a:spcPct val="115000"/>
              </a:lnSpc>
            </a:pPr>
            <a:r>
              <a:rPr lang="bg-BG" sz="1000" b="1" dirty="0" err="1">
                <a:latin typeface="Arial" panose="020B0604020202020204" pitchFamily="34" charset="0"/>
                <a:ea typeface="Calibri" panose="020F0502020204030204" pitchFamily="34" charset="0"/>
              </a:rPr>
              <a:t>Programme</a:t>
            </a:r>
            <a:endParaRPr lang="bg-BG" sz="1000" dirty="0">
              <a:latin typeface="Times New Roman" panose="02020603050405020304" pitchFamily="18" charset="0"/>
              <a:ea typeface="Calibri" panose="020F0502020204030204" pitchFamily="34" charset="0"/>
            </a:endParaRPr>
          </a:p>
        </p:txBody>
      </p:sp>
      <p:cxnSp>
        <p:nvCxnSpPr>
          <p:cNvPr id="24" name="Straight Connector 23"/>
          <p:cNvCxnSpPr/>
          <p:nvPr/>
        </p:nvCxnSpPr>
        <p:spPr>
          <a:xfrm flipV="1">
            <a:off x="8799875" y="633733"/>
            <a:ext cx="3053617" cy="1015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625312" y="1308535"/>
            <a:ext cx="11228180" cy="1656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8" name="Content Placeholder 37"/>
          <p:cNvSpPr>
            <a:spLocks noGrp="1"/>
          </p:cNvSpPr>
          <p:nvPr>
            <p:ph idx="1"/>
          </p:nvPr>
        </p:nvSpPr>
        <p:spPr>
          <a:xfrm>
            <a:off x="796698" y="2673769"/>
            <a:ext cx="3044315" cy="2913353"/>
          </a:xfrm>
        </p:spPr>
        <p:txBody>
          <a:bodyPr>
            <a:noAutofit/>
          </a:bodyPr>
          <a:lstStyle/>
          <a:p>
            <a:pPr marL="0" indent="0">
              <a:buNone/>
            </a:pPr>
            <a:r>
              <a:rPr lang="en-GB" sz="1800" dirty="0">
                <a:effectLst/>
                <a:latin typeface="Calibri" panose="020F0502020204030204" pitchFamily="34" charset="0"/>
                <a:ea typeface="Calibri" panose="020F0502020204030204" pitchFamily="34" charset="0"/>
                <a:cs typeface="Times New Roman" panose="02020603050405020304" pitchFamily="18" charset="0"/>
              </a:rPr>
              <a:t>Time elapsed since last visit to a general practitioner: last consultation with </a:t>
            </a:r>
            <a:r>
              <a:rPr lang="en-US" sz="1800" dirty="0">
                <a:effectLst/>
                <a:latin typeface="Calibri" panose="020F0502020204030204" pitchFamily="34" charset="0"/>
                <a:ea typeface="Calibri" panose="020F0502020204030204" pitchFamily="34" charset="0"/>
                <a:cs typeface="Times New Roman" panose="02020603050405020304" pitchFamily="18" charset="0"/>
              </a:rPr>
              <a:t>a general practitioner </a:t>
            </a:r>
            <a:r>
              <a:rPr lang="en-GB" sz="1800" dirty="0">
                <a:effectLst/>
                <a:latin typeface="Calibri" panose="020F0502020204030204" pitchFamily="34" charset="0"/>
                <a:ea typeface="Calibri" panose="020F0502020204030204" pitchFamily="34" charset="0"/>
                <a:cs typeface="Times New Roman" panose="02020603050405020304" pitchFamily="18" charset="0"/>
              </a:rPr>
              <a:t>for people aged 65 years and over, by age, sex, self-declared ethnicity, household size, at-risk-of-poverty rate and residence type</a:t>
            </a:r>
            <a:endParaRPr lang="en-US" sz="2000" dirty="0">
              <a:solidFill>
                <a:schemeClr val="bg2"/>
              </a:solidFill>
            </a:endParaRPr>
          </a:p>
        </p:txBody>
      </p:sp>
      <p:sp>
        <p:nvSpPr>
          <p:cNvPr id="11" name="Content Placeholder 37"/>
          <p:cNvSpPr txBox="1">
            <a:spLocks/>
          </p:cNvSpPr>
          <p:nvPr/>
        </p:nvSpPr>
        <p:spPr>
          <a:xfrm>
            <a:off x="796697" y="1540429"/>
            <a:ext cx="3421549" cy="918012"/>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None/>
            </a:pPr>
            <a:r>
              <a:rPr lang="en-GB" sz="2200" b="1" dirty="0">
                <a:solidFill>
                  <a:schemeClr val="tx1"/>
                </a:solidFill>
                <a:latin typeface="+mj-lt"/>
                <a:ea typeface="+mj-ea"/>
                <a:cs typeface="+mj-cs"/>
              </a:rPr>
              <a:t>Health</a:t>
            </a:r>
            <a:endParaRPr lang="ru-RU" sz="2200" b="1" dirty="0">
              <a:solidFill>
                <a:schemeClr val="tx1"/>
              </a:solidFill>
              <a:latin typeface="+mj-lt"/>
              <a:ea typeface="+mj-ea"/>
              <a:cs typeface="+mj-cs"/>
            </a:endParaRPr>
          </a:p>
        </p:txBody>
      </p:sp>
      <p:sp>
        <p:nvSpPr>
          <p:cNvPr id="12" name="Content Placeholder 37">
            <a:extLst>
              <a:ext uri="{FF2B5EF4-FFF2-40B4-BE49-F238E27FC236}">
                <a16:creationId xmlns:a16="http://schemas.microsoft.com/office/drawing/2014/main" id="{4D338F7F-A60A-40AE-889D-C2E8E6328005}"/>
              </a:ext>
            </a:extLst>
          </p:cNvPr>
          <p:cNvSpPr txBox="1">
            <a:spLocks/>
          </p:cNvSpPr>
          <p:nvPr/>
        </p:nvSpPr>
        <p:spPr>
          <a:xfrm>
            <a:off x="4406197" y="5802450"/>
            <a:ext cx="7253841" cy="421818"/>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None/>
            </a:pPr>
            <a:r>
              <a:rPr lang="en-GB" sz="1400" dirty="0">
                <a:latin typeface="Calibri" panose="020F0502020204030204" pitchFamily="34" charset="0"/>
                <a:ea typeface="Times New Roman" panose="02020603050405020304" pitchFamily="18" charset="0"/>
              </a:rPr>
              <a:t>Source: BNSI/FRA 2020 survey</a:t>
            </a:r>
            <a:endParaRPr lang="en-US" sz="1400" dirty="0">
              <a:solidFill>
                <a:schemeClr val="bg2"/>
              </a:solidFill>
            </a:endParaRPr>
          </a:p>
        </p:txBody>
      </p:sp>
      <p:pic>
        <p:nvPicPr>
          <p:cNvPr id="14" name="Picture 13">
            <a:extLst>
              <a:ext uri="{FF2B5EF4-FFF2-40B4-BE49-F238E27FC236}">
                <a16:creationId xmlns:a16="http://schemas.microsoft.com/office/drawing/2014/main" id="{35CE867E-D62D-4BE4-9E14-6BC3D152143F}"/>
              </a:ext>
            </a:extLst>
          </p:cNvPr>
          <p:cNvPicPr/>
          <p:nvPr/>
        </p:nvPicPr>
        <p:blipFill>
          <a:blip r:embed="rId5">
            <a:extLst>
              <a:ext uri="{28A0092B-C50C-407E-A947-70E740481C1C}">
                <a14:useLocalDpi xmlns:a14="http://schemas.microsoft.com/office/drawing/2010/main" val="0"/>
              </a:ext>
            </a:extLst>
          </a:blip>
          <a:srcRect/>
          <a:stretch>
            <a:fillRect/>
          </a:stretch>
        </p:blipFill>
        <p:spPr bwMode="auto">
          <a:xfrm>
            <a:off x="5274054" y="1346990"/>
            <a:ext cx="5389654" cy="4070794"/>
          </a:xfrm>
          <a:prstGeom prst="rect">
            <a:avLst/>
          </a:prstGeom>
          <a:noFill/>
        </p:spPr>
      </p:pic>
    </p:spTree>
    <p:extLst>
      <p:ext uri="{BB962C8B-B14F-4D97-AF65-F5344CB8AC3E}">
        <p14:creationId xmlns:p14="http://schemas.microsoft.com/office/powerpoint/2010/main" val="151733160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1963" y="5184869"/>
            <a:ext cx="1641443" cy="1641443"/>
          </a:xfrm>
          <a:prstGeom prst="rect">
            <a:avLst/>
          </a:prstGeom>
        </p:spPr>
      </p:pic>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65850" y="5672542"/>
            <a:ext cx="1387642" cy="789918"/>
          </a:xfrm>
          <a:prstGeom prst="rect">
            <a:avLst/>
          </a:prstGeom>
        </p:spPr>
      </p:pic>
      <p:sp>
        <p:nvSpPr>
          <p:cNvPr id="13" name="Rectangle 10"/>
          <p:cNvSpPr>
            <a:spLocks noChangeArrowheads="1"/>
          </p:cNvSpPr>
          <p:nvPr/>
        </p:nvSpPr>
        <p:spPr bwMode="auto">
          <a:xfrm>
            <a:off x="7053110" y="274752"/>
            <a:ext cx="8128875" cy="1846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5725" tIns="22863" rIns="45725" bIns="22863" numCol="1" anchor="ctr" anchorCtr="0" compatLnSpc="1">
            <a:prstTxWarp prst="textNoShape">
              <a:avLst/>
            </a:prstTxWarp>
            <a:spAutoFit/>
          </a:bodyPr>
          <a:lstStyle/>
          <a:p>
            <a:endParaRPr lang="bg-BG" sz="900"/>
          </a:p>
        </p:txBody>
      </p:sp>
      <p:pic>
        <p:nvPicPr>
          <p:cNvPr id="2057" name="Picture 18" descr="eeatest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96698" y="438041"/>
            <a:ext cx="8189811" cy="655165"/>
          </a:xfrm>
          <a:prstGeom prst="rect">
            <a:avLst/>
          </a:prstGeom>
          <a:noFill/>
          <a:extLst>
            <a:ext uri="{909E8E84-426E-40DD-AFC4-6F175D3DCCD1}">
              <a14:hiddenFill xmlns:a14="http://schemas.microsoft.com/office/drawing/2010/main">
                <a:solidFill>
                  <a:srgbClr val="FFFFFF"/>
                </a:solidFill>
              </a14:hiddenFill>
            </a:ext>
          </a:extLst>
        </p:spPr>
      </p:pic>
      <p:sp>
        <p:nvSpPr>
          <p:cNvPr id="22" name="Rectangle 21"/>
          <p:cNvSpPr/>
          <p:nvPr/>
        </p:nvSpPr>
        <p:spPr>
          <a:xfrm>
            <a:off x="8173007" y="654339"/>
            <a:ext cx="3680484" cy="608885"/>
          </a:xfrm>
          <a:prstGeom prst="rect">
            <a:avLst/>
          </a:prstGeom>
        </p:spPr>
        <p:txBody>
          <a:bodyPr wrap="square">
            <a:spAutoFit/>
          </a:bodyPr>
          <a:lstStyle/>
          <a:p>
            <a:pPr marL="600195" indent="28581" algn="r">
              <a:lnSpc>
                <a:spcPct val="115000"/>
              </a:lnSpc>
              <a:tabLst>
                <a:tab pos="2858072" algn="l"/>
              </a:tabLst>
            </a:pPr>
            <a:r>
              <a:rPr lang="bg-BG" sz="1000" b="1" dirty="0">
                <a:latin typeface="Arial" panose="020B0604020202020204" pitchFamily="34" charset="0"/>
                <a:ea typeface="Calibri" panose="020F0502020204030204" pitchFamily="34" charset="0"/>
              </a:rPr>
              <a:t>‘</a:t>
            </a:r>
            <a:r>
              <a:rPr lang="bg-BG" sz="1000" b="1" dirty="0" err="1">
                <a:latin typeface="Arial" panose="020B0604020202020204" pitchFamily="34" charset="0"/>
                <a:ea typeface="Calibri" panose="020F0502020204030204" pitchFamily="34" charset="0"/>
              </a:rPr>
              <a:t>Local</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Development</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Poverty</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Reduction</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and</a:t>
            </a:r>
            <a:endParaRPr lang="bg-BG" sz="1000" dirty="0">
              <a:latin typeface="Times New Roman" panose="02020603050405020304" pitchFamily="18" charset="0"/>
              <a:ea typeface="Calibri" panose="020F0502020204030204" pitchFamily="34" charset="0"/>
            </a:endParaRPr>
          </a:p>
          <a:p>
            <a:pPr marL="600195" indent="28581" algn="r">
              <a:lnSpc>
                <a:spcPct val="115000"/>
              </a:lnSpc>
            </a:pPr>
            <a:r>
              <a:rPr lang="bg-BG" sz="1000" b="1" dirty="0" err="1">
                <a:latin typeface="Arial" panose="020B0604020202020204" pitchFamily="34" charset="0"/>
                <a:ea typeface="Calibri" panose="020F0502020204030204" pitchFamily="34" charset="0"/>
              </a:rPr>
              <a:t>Enhanced</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Inclusion</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of</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Vulnerable</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Groups</a:t>
            </a:r>
            <a:r>
              <a:rPr lang="bg-BG" sz="1000" b="1" dirty="0">
                <a:latin typeface="Arial" panose="020B0604020202020204" pitchFamily="34" charset="0"/>
                <a:ea typeface="Calibri" panose="020F0502020204030204" pitchFamily="34" charset="0"/>
              </a:rPr>
              <a:t>’</a:t>
            </a:r>
            <a:endParaRPr lang="bg-BG" sz="1000" dirty="0">
              <a:latin typeface="Times New Roman" panose="02020603050405020304" pitchFamily="18" charset="0"/>
              <a:ea typeface="Calibri" panose="020F0502020204030204" pitchFamily="34" charset="0"/>
            </a:endParaRPr>
          </a:p>
          <a:p>
            <a:pPr marL="600195" indent="28581" algn="r">
              <a:lnSpc>
                <a:spcPct val="115000"/>
              </a:lnSpc>
            </a:pPr>
            <a:r>
              <a:rPr lang="bg-BG" sz="1000" b="1" dirty="0" err="1">
                <a:latin typeface="Arial" panose="020B0604020202020204" pitchFamily="34" charset="0"/>
                <a:ea typeface="Calibri" panose="020F0502020204030204" pitchFamily="34" charset="0"/>
              </a:rPr>
              <a:t>Programme</a:t>
            </a:r>
            <a:endParaRPr lang="bg-BG" sz="1000" dirty="0">
              <a:latin typeface="Times New Roman" panose="02020603050405020304" pitchFamily="18" charset="0"/>
              <a:ea typeface="Calibri" panose="020F0502020204030204" pitchFamily="34" charset="0"/>
            </a:endParaRPr>
          </a:p>
        </p:txBody>
      </p:sp>
      <p:cxnSp>
        <p:nvCxnSpPr>
          <p:cNvPr id="24" name="Straight Connector 23"/>
          <p:cNvCxnSpPr/>
          <p:nvPr/>
        </p:nvCxnSpPr>
        <p:spPr>
          <a:xfrm flipV="1">
            <a:off x="8799875" y="633733"/>
            <a:ext cx="3053617" cy="1015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625312" y="1308535"/>
            <a:ext cx="11228180" cy="1656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8" name="Content Placeholder 37"/>
          <p:cNvSpPr>
            <a:spLocks noGrp="1"/>
          </p:cNvSpPr>
          <p:nvPr>
            <p:ph idx="1"/>
          </p:nvPr>
        </p:nvSpPr>
        <p:spPr>
          <a:xfrm>
            <a:off x="796698" y="2673769"/>
            <a:ext cx="3044315" cy="2913353"/>
          </a:xfrm>
        </p:spPr>
        <p:txBody>
          <a:bodyPr>
            <a:noAutofit/>
          </a:bodyPr>
          <a:lstStyle/>
          <a:p>
            <a:pPr marL="0" indent="0">
              <a:buNone/>
            </a:pPr>
            <a:r>
              <a:rPr lang="en-GB" sz="1800" dirty="0">
                <a:effectLst/>
                <a:latin typeface="Calibri" panose="020F0502020204030204" pitchFamily="34" charset="0"/>
                <a:ea typeface="Calibri" panose="020F0502020204030204" pitchFamily="34" charset="0"/>
                <a:cs typeface="Times New Roman" panose="02020603050405020304" pitchFamily="18" charset="0"/>
              </a:rPr>
              <a:t>Time elapsed since last visit to a dentist: last visit to a dentist or orthodontist for people aged 16 years and over, by age </a:t>
            </a:r>
            <a:endParaRPr lang="en-US" sz="2000" dirty="0">
              <a:solidFill>
                <a:schemeClr val="bg2"/>
              </a:solidFill>
            </a:endParaRPr>
          </a:p>
        </p:txBody>
      </p:sp>
      <p:sp>
        <p:nvSpPr>
          <p:cNvPr id="11" name="Content Placeholder 37"/>
          <p:cNvSpPr txBox="1">
            <a:spLocks/>
          </p:cNvSpPr>
          <p:nvPr/>
        </p:nvSpPr>
        <p:spPr>
          <a:xfrm>
            <a:off x="796697" y="1540429"/>
            <a:ext cx="3421549" cy="918012"/>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None/>
            </a:pPr>
            <a:r>
              <a:rPr lang="en-GB" sz="2200" b="1" dirty="0">
                <a:solidFill>
                  <a:schemeClr val="tx1"/>
                </a:solidFill>
                <a:latin typeface="+mj-lt"/>
                <a:ea typeface="+mj-ea"/>
                <a:cs typeface="+mj-cs"/>
              </a:rPr>
              <a:t>Health</a:t>
            </a:r>
            <a:endParaRPr lang="ru-RU" sz="2200" b="1" dirty="0">
              <a:solidFill>
                <a:schemeClr val="tx1"/>
              </a:solidFill>
              <a:latin typeface="+mj-lt"/>
              <a:ea typeface="+mj-ea"/>
              <a:cs typeface="+mj-cs"/>
            </a:endParaRPr>
          </a:p>
        </p:txBody>
      </p:sp>
      <p:sp>
        <p:nvSpPr>
          <p:cNvPr id="12" name="Content Placeholder 37">
            <a:extLst>
              <a:ext uri="{FF2B5EF4-FFF2-40B4-BE49-F238E27FC236}">
                <a16:creationId xmlns:a16="http://schemas.microsoft.com/office/drawing/2014/main" id="{4D338F7F-A60A-40AE-889D-C2E8E6328005}"/>
              </a:ext>
            </a:extLst>
          </p:cNvPr>
          <p:cNvSpPr txBox="1">
            <a:spLocks/>
          </p:cNvSpPr>
          <p:nvPr/>
        </p:nvSpPr>
        <p:spPr>
          <a:xfrm>
            <a:off x="4406197" y="5802450"/>
            <a:ext cx="7253841" cy="421818"/>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None/>
            </a:pPr>
            <a:r>
              <a:rPr lang="en-GB" sz="1400" dirty="0">
                <a:latin typeface="Calibri" panose="020F0502020204030204" pitchFamily="34" charset="0"/>
                <a:ea typeface="Times New Roman" panose="02020603050405020304" pitchFamily="18" charset="0"/>
              </a:rPr>
              <a:t>Source: BNSI/FRA 2020 survey</a:t>
            </a:r>
            <a:endParaRPr lang="en-US" sz="1400" dirty="0">
              <a:solidFill>
                <a:schemeClr val="bg2"/>
              </a:solidFill>
            </a:endParaRPr>
          </a:p>
        </p:txBody>
      </p:sp>
      <p:pic>
        <p:nvPicPr>
          <p:cNvPr id="14" name="Picture 13">
            <a:extLst>
              <a:ext uri="{FF2B5EF4-FFF2-40B4-BE49-F238E27FC236}">
                <a16:creationId xmlns:a16="http://schemas.microsoft.com/office/drawing/2014/main" id="{95B02685-7B77-4E71-8DA8-82AC1F513E0B}"/>
              </a:ext>
            </a:extLst>
          </p:cNvPr>
          <p:cNvPicPr/>
          <p:nvPr/>
        </p:nvPicPr>
        <p:blipFill>
          <a:blip r:embed="rId5">
            <a:extLst>
              <a:ext uri="{28A0092B-C50C-407E-A947-70E740481C1C}">
                <a14:useLocalDpi xmlns:a14="http://schemas.microsoft.com/office/drawing/2010/main" val="0"/>
              </a:ext>
            </a:extLst>
          </a:blip>
          <a:srcRect/>
          <a:stretch>
            <a:fillRect/>
          </a:stretch>
        </p:blipFill>
        <p:spPr bwMode="auto">
          <a:xfrm>
            <a:off x="4722821" y="1879881"/>
            <a:ext cx="6198464" cy="2926984"/>
          </a:xfrm>
          <a:prstGeom prst="rect">
            <a:avLst/>
          </a:prstGeom>
          <a:noFill/>
        </p:spPr>
      </p:pic>
    </p:spTree>
    <p:extLst>
      <p:ext uri="{BB962C8B-B14F-4D97-AF65-F5344CB8AC3E}">
        <p14:creationId xmlns:p14="http://schemas.microsoft.com/office/powerpoint/2010/main" val="395020759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1963" y="5184869"/>
            <a:ext cx="1641443" cy="1641443"/>
          </a:xfrm>
          <a:prstGeom prst="rect">
            <a:avLst/>
          </a:prstGeom>
        </p:spPr>
      </p:pic>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65850" y="5672542"/>
            <a:ext cx="1387642" cy="789918"/>
          </a:xfrm>
          <a:prstGeom prst="rect">
            <a:avLst/>
          </a:prstGeom>
        </p:spPr>
      </p:pic>
      <p:sp>
        <p:nvSpPr>
          <p:cNvPr id="13" name="Rectangle 10"/>
          <p:cNvSpPr>
            <a:spLocks noChangeArrowheads="1"/>
          </p:cNvSpPr>
          <p:nvPr/>
        </p:nvSpPr>
        <p:spPr bwMode="auto">
          <a:xfrm>
            <a:off x="7053110" y="274752"/>
            <a:ext cx="8128875" cy="1846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5725" tIns="22863" rIns="45725" bIns="22863" numCol="1" anchor="ctr" anchorCtr="0" compatLnSpc="1">
            <a:prstTxWarp prst="textNoShape">
              <a:avLst/>
            </a:prstTxWarp>
            <a:spAutoFit/>
          </a:bodyPr>
          <a:lstStyle/>
          <a:p>
            <a:endParaRPr lang="bg-BG" sz="900"/>
          </a:p>
        </p:txBody>
      </p:sp>
      <p:pic>
        <p:nvPicPr>
          <p:cNvPr id="2057" name="Picture 18" descr="eeatest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96698" y="438041"/>
            <a:ext cx="8189811" cy="655165"/>
          </a:xfrm>
          <a:prstGeom prst="rect">
            <a:avLst/>
          </a:prstGeom>
          <a:noFill/>
          <a:extLst>
            <a:ext uri="{909E8E84-426E-40DD-AFC4-6F175D3DCCD1}">
              <a14:hiddenFill xmlns:a14="http://schemas.microsoft.com/office/drawing/2010/main">
                <a:solidFill>
                  <a:srgbClr val="FFFFFF"/>
                </a:solidFill>
              </a14:hiddenFill>
            </a:ext>
          </a:extLst>
        </p:spPr>
      </p:pic>
      <p:sp>
        <p:nvSpPr>
          <p:cNvPr id="22" name="Rectangle 21"/>
          <p:cNvSpPr/>
          <p:nvPr/>
        </p:nvSpPr>
        <p:spPr>
          <a:xfrm>
            <a:off x="8173007" y="654339"/>
            <a:ext cx="3680484" cy="608885"/>
          </a:xfrm>
          <a:prstGeom prst="rect">
            <a:avLst/>
          </a:prstGeom>
        </p:spPr>
        <p:txBody>
          <a:bodyPr wrap="square">
            <a:spAutoFit/>
          </a:bodyPr>
          <a:lstStyle/>
          <a:p>
            <a:pPr marL="600195" indent="28581" algn="r">
              <a:lnSpc>
                <a:spcPct val="115000"/>
              </a:lnSpc>
              <a:tabLst>
                <a:tab pos="2858072" algn="l"/>
              </a:tabLst>
            </a:pPr>
            <a:r>
              <a:rPr lang="bg-BG" sz="1000" b="1" dirty="0">
                <a:latin typeface="Arial" panose="020B0604020202020204" pitchFamily="34" charset="0"/>
                <a:ea typeface="Calibri" panose="020F0502020204030204" pitchFamily="34" charset="0"/>
              </a:rPr>
              <a:t>‘</a:t>
            </a:r>
            <a:r>
              <a:rPr lang="bg-BG" sz="1000" b="1" dirty="0" err="1">
                <a:latin typeface="Arial" panose="020B0604020202020204" pitchFamily="34" charset="0"/>
                <a:ea typeface="Calibri" panose="020F0502020204030204" pitchFamily="34" charset="0"/>
              </a:rPr>
              <a:t>Local</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Development</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Poverty</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Reduction</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and</a:t>
            </a:r>
            <a:endParaRPr lang="bg-BG" sz="1000" dirty="0">
              <a:latin typeface="Times New Roman" panose="02020603050405020304" pitchFamily="18" charset="0"/>
              <a:ea typeface="Calibri" panose="020F0502020204030204" pitchFamily="34" charset="0"/>
            </a:endParaRPr>
          </a:p>
          <a:p>
            <a:pPr marL="600195" indent="28581" algn="r">
              <a:lnSpc>
                <a:spcPct val="115000"/>
              </a:lnSpc>
            </a:pPr>
            <a:r>
              <a:rPr lang="bg-BG" sz="1000" b="1" dirty="0" err="1">
                <a:latin typeface="Arial" panose="020B0604020202020204" pitchFamily="34" charset="0"/>
                <a:ea typeface="Calibri" panose="020F0502020204030204" pitchFamily="34" charset="0"/>
              </a:rPr>
              <a:t>Enhanced</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Inclusion</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of</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Vulnerable</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Groups</a:t>
            </a:r>
            <a:r>
              <a:rPr lang="bg-BG" sz="1000" b="1" dirty="0">
                <a:latin typeface="Arial" panose="020B0604020202020204" pitchFamily="34" charset="0"/>
                <a:ea typeface="Calibri" panose="020F0502020204030204" pitchFamily="34" charset="0"/>
              </a:rPr>
              <a:t>’</a:t>
            </a:r>
            <a:endParaRPr lang="bg-BG" sz="1000" dirty="0">
              <a:latin typeface="Times New Roman" panose="02020603050405020304" pitchFamily="18" charset="0"/>
              <a:ea typeface="Calibri" panose="020F0502020204030204" pitchFamily="34" charset="0"/>
            </a:endParaRPr>
          </a:p>
          <a:p>
            <a:pPr marL="600195" indent="28581" algn="r">
              <a:lnSpc>
                <a:spcPct val="115000"/>
              </a:lnSpc>
            </a:pPr>
            <a:r>
              <a:rPr lang="bg-BG" sz="1000" b="1" dirty="0" err="1">
                <a:latin typeface="Arial" panose="020B0604020202020204" pitchFamily="34" charset="0"/>
                <a:ea typeface="Calibri" panose="020F0502020204030204" pitchFamily="34" charset="0"/>
              </a:rPr>
              <a:t>Programme</a:t>
            </a:r>
            <a:endParaRPr lang="bg-BG" sz="1000" dirty="0">
              <a:latin typeface="Times New Roman" panose="02020603050405020304" pitchFamily="18" charset="0"/>
              <a:ea typeface="Calibri" panose="020F0502020204030204" pitchFamily="34" charset="0"/>
            </a:endParaRPr>
          </a:p>
        </p:txBody>
      </p:sp>
      <p:cxnSp>
        <p:nvCxnSpPr>
          <p:cNvPr id="24" name="Straight Connector 23"/>
          <p:cNvCxnSpPr/>
          <p:nvPr/>
        </p:nvCxnSpPr>
        <p:spPr>
          <a:xfrm flipV="1">
            <a:off x="8799875" y="633733"/>
            <a:ext cx="3053617" cy="1015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625312" y="1308535"/>
            <a:ext cx="11228180" cy="1656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8" name="Content Placeholder 37"/>
          <p:cNvSpPr>
            <a:spLocks noGrp="1"/>
          </p:cNvSpPr>
          <p:nvPr>
            <p:ph idx="1"/>
          </p:nvPr>
        </p:nvSpPr>
        <p:spPr>
          <a:xfrm>
            <a:off x="796698" y="2673769"/>
            <a:ext cx="3044315" cy="2913353"/>
          </a:xfrm>
        </p:spPr>
        <p:txBody>
          <a:bodyPr>
            <a:noAutofit/>
          </a:bodyPr>
          <a:lstStyle/>
          <a:p>
            <a:pPr marL="0" indent="0">
              <a:buNone/>
            </a:pPr>
            <a:r>
              <a:rPr lang="en-GB" sz="1800" dirty="0">
                <a:effectLst/>
                <a:latin typeface="Calibri" panose="020F0502020204030204" pitchFamily="34" charset="0"/>
                <a:ea typeface="Calibri" panose="020F0502020204030204" pitchFamily="34" charset="0"/>
                <a:cs typeface="Times New Roman" panose="02020603050405020304" pitchFamily="18" charset="0"/>
              </a:rPr>
              <a:t>Time elapsed since last visit to a medical or surgical specialist: last visit to a medical or surgical specialist for people aged 16 years and over, by age </a:t>
            </a:r>
            <a:endParaRPr lang="en-US" sz="2000" dirty="0">
              <a:solidFill>
                <a:schemeClr val="bg2"/>
              </a:solidFill>
            </a:endParaRPr>
          </a:p>
        </p:txBody>
      </p:sp>
      <p:sp>
        <p:nvSpPr>
          <p:cNvPr id="11" name="Content Placeholder 37"/>
          <p:cNvSpPr txBox="1">
            <a:spLocks/>
          </p:cNvSpPr>
          <p:nvPr/>
        </p:nvSpPr>
        <p:spPr>
          <a:xfrm>
            <a:off x="796697" y="1540429"/>
            <a:ext cx="3421549" cy="918012"/>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None/>
            </a:pPr>
            <a:r>
              <a:rPr lang="en-GB" sz="2200" b="1" dirty="0">
                <a:solidFill>
                  <a:schemeClr val="tx1"/>
                </a:solidFill>
                <a:latin typeface="+mj-lt"/>
                <a:ea typeface="+mj-ea"/>
                <a:cs typeface="+mj-cs"/>
              </a:rPr>
              <a:t>Health</a:t>
            </a:r>
            <a:endParaRPr lang="ru-RU" sz="2200" b="1" dirty="0">
              <a:solidFill>
                <a:schemeClr val="tx1"/>
              </a:solidFill>
              <a:latin typeface="+mj-lt"/>
              <a:ea typeface="+mj-ea"/>
              <a:cs typeface="+mj-cs"/>
            </a:endParaRPr>
          </a:p>
        </p:txBody>
      </p:sp>
      <p:sp>
        <p:nvSpPr>
          <p:cNvPr id="12" name="Content Placeholder 37">
            <a:extLst>
              <a:ext uri="{FF2B5EF4-FFF2-40B4-BE49-F238E27FC236}">
                <a16:creationId xmlns:a16="http://schemas.microsoft.com/office/drawing/2014/main" id="{4D338F7F-A60A-40AE-889D-C2E8E6328005}"/>
              </a:ext>
            </a:extLst>
          </p:cNvPr>
          <p:cNvSpPr txBox="1">
            <a:spLocks/>
          </p:cNvSpPr>
          <p:nvPr/>
        </p:nvSpPr>
        <p:spPr>
          <a:xfrm>
            <a:off x="4406197" y="5802450"/>
            <a:ext cx="7253841" cy="421818"/>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None/>
            </a:pPr>
            <a:r>
              <a:rPr lang="en-GB" sz="1400" dirty="0">
                <a:latin typeface="Calibri" panose="020F0502020204030204" pitchFamily="34" charset="0"/>
                <a:ea typeface="Times New Roman" panose="02020603050405020304" pitchFamily="18" charset="0"/>
              </a:rPr>
              <a:t>Source: BNSI/FRA 2020 survey</a:t>
            </a:r>
            <a:endParaRPr lang="en-US" sz="1400" dirty="0">
              <a:solidFill>
                <a:schemeClr val="bg2"/>
              </a:solidFill>
            </a:endParaRPr>
          </a:p>
        </p:txBody>
      </p:sp>
      <p:pic>
        <p:nvPicPr>
          <p:cNvPr id="16" name="Picture 15">
            <a:extLst>
              <a:ext uri="{FF2B5EF4-FFF2-40B4-BE49-F238E27FC236}">
                <a16:creationId xmlns:a16="http://schemas.microsoft.com/office/drawing/2014/main" id="{54E4D60F-880C-464B-87DF-DE5E3D7C06DA}"/>
              </a:ext>
            </a:extLst>
          </p:cNvPr>
          <p:cNvPicPr/>
          <p:nvPr/>
        </p:nvPicPr>
        <p:blipFill>
          <a:blip r:embed="rId5">
            <a:extLst>
              <a:ext uri="{28A0092B-C50C-407E-A947-70E740481C1C}">
                <a14:useLocalDpi xmlns:a14="http://schemas.microsoft.com/office/drawing/2010/main" val="0"/>
              </a:ext>
            </a:extLst>
          </a:blip>
          <a:srcRect/>
          <a:stretch>
            <a:fillRect/>
          </a:stretch>
        </p:blipFill>
        <p:spPr bwMode="auto">
          <a:xfrm>
            <a:off x="4482981" y="2034712"/>
            <a:ext cx="6773154" cy="2956616"/>
          </a:xfrm>
          <a:prstGeom prst="rect">
            <a:avLst/>
          </a:prstGeom>
          <a:noFill/>
        </p:spPr>
      </p:pic>
    </p:spTree>
    <p:extLst>
      <p:ext uri="{BB962C8B-B14F-4D97-AF65-F5344CB8AC3E}">
        <p14:creationId xmlns:p14="http://schemas.microsoft.com/office/powerpoint/2010/main" val="227294765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1963" y="5184869"/>
            <a:ext cx="1641443" cy="1641443"/>
          </a:xfrm>
          <a:prstGeom prst="rect">
            <a:avLst/>
          </a:prstGeom>
        </p:spPr>
      </p:pic>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65850" y="5672542"/>
            <a:ext cx="1387642" cy="789918"/>
          </a:xfrm>
          <a:prstGeom prst="rect">
            <a:avLst/>
          </a:prstGeom>
        </p:spPr>
      </p:pic>
      <p:sp>
        <p:nvSpPr>
          <p:cNvPr id="13" name="Rectangle 10"/>
          <p:cNvSpPr>
            <a:spLocks noChangeArrowheads="1"/>
          </p:cNvSpPr>
          <p:nvPr/>
        </p:nvSpPr>
        <p:spPr bwMode="auto">
          <a:xfrm>
            <a:off x="7053110" y="274752"/>
            <a:ext cx="8128875" cy="1846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5725" tIns="22863" rIns="45725" bIns="22863" numCol="1" anchor="ctr" anchorCtr="0" compatLnSpc="1">
            <a:prstTxWarp prst="textNoShape">
              <a:avLst/>
            </a:prstTxWarp>
            <a:spAutoFit/>
          </a:bodyPr>
          <a:lstStyle/>
          <a:p>
            <a:endParaRPr lang="bg-BG" sz="900"/>
          </a:p>
        </p:txBody>
      </p:sp>
      <p:pic>
        <p:nvPicPr>
          <p:cNvPr id="2057" name="Picture 18" descr="eeatest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96698" y="438041"/>
            <a:ext cx="8189811" cy="655165"/>
          </a:xfrm>
          <a:prstGeom prst="rect">
            <a:avLst/>
          </a:prstGeom>
          <a:noFill/>
          <a:extLst>
            <a:ext uri="{909E8E84-426E-40DD-AFC4-6F175D3DCCD1}">
              <a14:hiddenFill xmlns:a14="http://schemas.microsoft.com/office/drawing/2010/main">
                <a:solidFill>
                  <a:srgbClr val="FFFFFF"/>
                </a:solidFill>
              </a14:hiddenFill>
            </a:ext>
          </a:extLst>
        </p:spPr>
      </p:pic>
      <p:sp>
        <p:nvSpPr>
          <p:cNvPr id="22" name="Rectangle 21"/>
          <p:cNvSpPr/>
          <p:nvPr/>
        </p:nvSpPr>
        <p:spPr>
          <a:xfrm>
            <a:off x="8173007" y="654339"/>
            <a:ext cx="3680484" cy="608885"/>
          </a:xfrm>
          <a:prstGeom prst="rect">
            <a:avLst/>
          </a:prstGeom>
        </p:spPr>
        <p:txBody>
          <a:bodyPr wrap="square">
            <a:spAutoFit/>
          </a:bodyPr>
          <a:lstStyle/>
          <a:p>
            <a:pPr marL="600195" indent="28581" algn="r">
              <a:lnSpc>
                <a:spcPct val="115000"/>
              </a:lnSpc>
              <a:tabLst>
                <a:tab pos="2858072" algn="l"/>
              </a:tabLst>
            </a:pPr>
            <a:r>
              <a:rPr lang="bg-BG" sz="1000" b="1" dirty="0">
                <a:latin typeface="Arial" panose="020B0604020202020204" pitchFamily="34" charset="0"/>
                <a:ea typeface="Calibri" panose="020F0502020204030204" pitchFamily="34" charset="0"/>
              </a:rPr>
              <a:t>‘</a:t>
            </a:r>
            <a:r>
              <a:rPr lang="bg-BG" sz="1000" b="1" dirty="0" err="1">
                <a:latin typeface="Arial" panose="020B0604020202020204" pitchFamily="34" charset="0"/>
                <a:ea typeface="Calibri" panose="020F0502020204030204" pitchFamily="34" charset="0"/>
              </a:rPr>
              <a:t>Local</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Development</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Poverty</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Reduction</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and</a:t>
            </a:r>
            <a:endParaRPr lang="bg-BG" sz="1000" dirty="0">
              <a:latin typeface="Times New Roman" panose="02020603050405020304" pitchFamily="18" charset="0"/>
              <a:ea typeface="Calibri" panose="020F0502020204030204" pitchFamily="34" charset="0"/>
            </a:endParaRPr>
          </a:p>
          <a:p>
            <a:pPr marL="600195" indent="28581" algn="r">
              <a:lnSpc>
                <a:spcPct val="115000"/>
              </a:lnSpc>
            </a:pPr>
            <a:r>
              <a:rPr lang="bg-BG" sz="1000" b="1" dirty="0" err="1">
                <a:latin typeface="Arial" panose="020B0604020202020204" pitchFamily="34" charset="0"/>
                <a:ea typeface="Calibri" panose="020F0502020204030204" pitchFamily="34" charset="0"/>
              </a:rPr>
              <a:t>Enhanced</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Inclusion</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of</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Vulnerable</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Groups</a:t>
            </a:r>
            <a:r>
              <a:rPr lang="bg-BG" sz="1000" b="1" dirty="0">
                <a:latin typeface="Arial" panose="020B0604020202020204" pitchFamily="34" charset="0"/>
                <a:ea typeface="Calibri" panose="020F0502020204030204" pitchFamily="34" charset="0"/>
              </a:rPr>
              <a:t>’</a:t>
            </a:r>
            <a:endParaRPr lang="bg-BG" sz="1000" dirty="0">
              <a:latin typeface="Times New Roman" panose="02020603050405020304" pitchFamily="18" charset="0"/>
              <a:ea typeface="Calibri" panose="020F0502020204030204" pitchFamily="34" charset="0"/>
            </a:endParaRPr>
          </a:p>
          <a:p>
            <a:pPr marL="600195" indent="28581" algn="r">
              <a:lnSpc>
                <a:spcPct val="115000"/>
              </a:lnSpc>
            </a:pPr>
            <a:r>
              <a:rPr lang="bg-BG" sz="1000" b="1" dirty="0" err="1">
                <a:latin typeface="Arial" panose="020B0604020202020204" pitchFamily="34" charset="0"/>
                <a:ea typeface="Calibri" panose="020F0502020204030204" pitchFamily="34" charset="0"/>
              </a:rPr>
              <a:t>Programme</a:t>
            </a:r>
            <a:endParaRPr lang="bg-BG" sz="1000" dirty="0">
              <a:latin typeface="Times New Roman" panose="02020603050405020304" pitchFamily="18" charset="0"/>
              <a:ea typeface="Calibri" panose="020F0502020204030204" pitchFamily="34" charset="0"/>
            </a:endParaRPr>
          </a:p>
        </p:txBody>
      </p:sp>
      <p:cxnSp>
        <p:nvCxnSpPr>
          <p:cNvPr id="24" name="Straight Connector 23"/>
          <p:cNvCxnSpPr/>
          <p:nvPr/>
        </p:nvCxnSpPr>
        <p:spPr>
          <a:xfrm flipV="1">
            <a:off x="8799875" y="633733"/>
            <a:ext cx="3053617" cy="1015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625312" y="1308535"/>
            <a:ext cx="11228180" cy="1656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1" name="Content Placeholder 37"/>
          <p:cNvSpPr txBox="1">
            <a:spLocks/>
          </p:cNvSpPr>
          <p:nvPr/>
        </p:nvSpPr>
        <p:spPr>
          <a:xfrm>
            <a:off x="1745993" y="1757854"/>
            <a:ext cx="8161965" cy="4149389"/>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None/>
            </a:pPr>
            <a:r>
              <a:rPr lang="en-GB" sz="2200" b="1" dirty="0">
                <a:solidFill>
                  <a:schemeClr val="tx1"/>
                </a:solidFill>
                <a:latin typeface="+mj-lt"/>
                <a:ea typeface="+mj-ea"/>
                <a:cs typeface="+mj-cs"/>
              </a:rPr>
              <a:t>Poverty and financial situation</a:t>
            </a:r>
          </a:p>
          <a:p>
            <a:r>
              <a:rPr lang="en-GB" sz="2000" b="1" dirty="0">
                <a:solidFill>
                  <a:schemeClr val="tx1"/>
                </a:solidFill>
                <a:latin typeface="+mj-lt"/>
                <a:ea typeface="+mj-ea"/>
                <a:cs typeface="+mj-cs"/>
              </a:rPr>
              <a:t>The share of at risk of poverty people aged 65+ in Bulgaria in 2020 was 36.2%. Roma’s percentage is the highest(76.5%) followed by the Turkish (59.7%) and Bulgarian (33.2%). </a:t>
            </a:r>
          </a:p>
          <a:p>
            <a:r>
              <a:rPr lang="en-GB" sz="2000" b="1" dirty="0">
                <a:solidFill>
                  <a:schemeClr val="tx1"/>
                </a:solidFill>
                <a:latin typeface="+mj-lt"/>
                <a:ea typeface="+mj-ea"/>
                <a:cs typeface="+mj-cs"/>
              </a:rPr>
              <a:t>People that live alone (72.2%) have more than 3 times more chances to be in </a:t>
            </a:r>
            <a:r>
              <a:rPr lang="en-GB" sz="2000" b="1" dirty="0" err="1">
                <a:solidFill>
                  <a:schemeClr val="tx1"/>
                </a:solidFill>
                <a:latin typeface="+mj-lt"/>
                <a:ea typeface="+mj-ea"/>
                <a:cs typeface="+mj-cs"/>
              </a:rPr>
              <a:t>ths</a:t>
            </a:r>
            <a:r>
              <a:rPr lang="en-GB" sz="2000" b="1" dirty="0">
                <a:solidFill>
                  <a:schemeClr val="tx1"/>
                </a:solidFill>
                <a:latin typeface="+mj-lt"/>
                <a:ea typeface="+mj-ea"/>
                <a:cs typeface="+mj-cs"/>
              </a:rPr>
              <a:t> situation compared with those that live with 2-4 or 5+ people (21.3% and 25.1% respectively) The difference is over 20 percentage points between people who live in rural and urban areas.</a:t>
            </a:r>
          </a:p>
          <a:p>
            <a:r>
              <a:rPr lang="en-GB" sz="2000" b="1" dirty="0">
                <a:solidFill>
                  <a:schemeClr val="tx1"/>
                </a:solidFill>
                <a:latin typeface="+mj-lt"/>
                <a:ea typeface="+mj-ea"/>
                <a:cs typeface="+mj-cs"/>
              </a:rPr>
              <a:t>Regarding the  affordability of household durables the difference amongst the age groups is low.</a:t>
            </a:r>
          </a:p>
        </p:txBody>
      </p:sp>
    </p:spTree>
    <p:extLst>
      <p:ext uri="{BB962C8B-B14F-4D97-AF65-F5344CB8AC3E}">
        <p14:creationId xmlns:p14="http://schemas.microsoft.com/office/powerpoint/2010/main" val="260555483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1963" y="5184869"/>
            <a:ext cx="1641443" cy="1641443"/>
          </a:xfrm>
          <a:prstGeom prst="rect">
            <a:avLst/>
          </a:prstGeom>
        </p:spPr>
      </p:pic>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65850" y="5672542"/>
            <a:ext cx="1387642" cy="789918"/>
          </a:xfrm>
          <a:prstGeom prst="rect">
            <a:avLst/>
          </a:prstGeom>
        </p:spPr>
      </p:pic>
      <p:sp>
        <p:nvSpPr>
          <p:cNvPr id="13" name="Rectangle 10"/>
          <p:cNvSpPr>
            <a:spLocks noChangeArrowheads="1"/>
          </p:cNvSpPr>
          <p:nvPr/>
        </p:nvSpPr>
        <p:spPr bwMode="auto">
          <a:xfrm>
            <a:off x="7053110" y="274752"/>
            <a:ext cx="8128875" cy="1846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5725" tIns="22863" rIns="45725" bIns="22863" numCol="1" anchor="ctr" anchorCtr="0" compatLnSpc="1">
            <a:prstTxWarp prst="textNoShape">
              <a:avLst/>
            </a:prstTxWarp>
            <a:spAutoFit/>
          </a:bodyPr>
          <a:lstStyle/>
          <a:p>
            <a:endParaRPr lang="bg-BG" sz="900"/>
          </a:p>
        </p:txBody>
      </p:sp>
      <p:pic>
        <p:nvPicPr>
          <p:cNvPr id="2057" name="Picture 18" descr="eeatest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96698" y="438041"/>
            <a:ext cx="8189811" cy="655165"/>
          </a:xfrm>
          <a:prstGeom prst="rect">
            <a:avLst/>
          </a:prstGeom>
          <a:noFill/>
          <a:extLst>
            <a:ext uri="{909E8E84-426E-40DD-AFC4-6F175D3DCCD1}">
              <a14:hiddenFill xmlns:a14="http://schemas.microsoft.com/office/drawing/2010/main">
                <a:solidFill>
                  <a:srgbClr val="FFFFFF"/>
                </a:solidFill>
              </a14:hiddenFill>
            </a:ext>
          </a:extLst>
        </p:spPr>
      </p:pic>
      <p:sp>
        <p:nvSpPr>
          <p:cNvPr id="22" name="Rectangle 21"/>
          <p:cNvSpPr/>
          <p:nvPr/>
        </p:nvSpPr>
        <p:spPr>
          <a:xfrm>
            <a:off x="8173007" y="654339"/>
            <a:ext cx="3680484" cy="608885"/>
          </a:xfrm>
          <a:prstGeom prst="rect">
            <a:avLst/>
          </a:prstGeom>
        </p:spPr>
        <p:txBody>
          <a:bodyPr wrap="square">
            <a:spAutoFit/>
          </a:bodyPr>
          <a:lstStyle/>
          <a:p>
            <a:pPr marL="600195" indent="28581" algn="r">
              <a:lnSpc>
                <a:spcPct val="115000"/>
              </a:lnSpc>
              <a:tabLst>
                <a:tab pos="2858072" algn="l"/>
              </a:tabLst>
            </a:pPr>
            <a:r>
              <a:rPr lang="bg-BG" sz="1000" b="1" dirty="0">
                <a:latin typeface="Arial" panose="020B0604020202020204" pitchFamily="34" charset="0"/>
                <a:ea typeface="Calibri" panose="020F0502020204030204" pitchFamily="34" charset="0"/>
              </a:rPr>
              <a:t>‘</a:t>
            </a:r>
            <a:r>
              <a:rPr lang="bg-BG" sz="1000" b="1" dirty="0" err="1">
                <a:latin typeface="Arial" panose="020B0604020202020204" pitchFamily="34" charset="0"/>
                <a:ea typeface="Calibri" panose="020F0502020204030204" pitchFamily="34" charset="0"/>
              </a:rPr>
              <a:t>Local</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Development</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Poverty</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Reduction</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and</a:t>
            </a:r>
            <a:endParaRPr lang="bg-BG" sz="1000" dirty="0">
              <a:latin typeface="Times New Roman" panose="02020603050405020304" pitchFamily="18" charset="0"/>
              <a:ea typeface="Calibri" panose="020F0502020204030204" pitchFamily="34" charset="0"/>
            </a:endParaRPr>
          </a:p>
          <a:p>
            <a:pPr marL="600195" indent="28581" algn="r">
              <a:lnSpc>
                <a:spcPct val="115000"/>
              </a:lnSpc>
            </a:pPr>
            <a:r>
              <a:rPr lang="bg-BG" sz="1000" b="1" dirty="0" err="1">
                <a:latin typeface="Arial" panose="020B0604020202020204" pitchFamily="34" charset="0"/>
                <a:ea typeface="Calibri" panose="020F0502020204030204" pitchFamily="34" charset="0"/>
              </a:rPr>
              <a:t>Enhanced</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Inclusion</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of</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Vulnerable</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Groups</a:t>
            </a:r>
            <a:r>
              <a:rPr lang="bg-BG" sz="1000" b="1" dirty="0">
                <a:latin typeface="Arial" panose="020B0604020202020204" pitchFamily="34" charset="0"/>
                <a:ea typeface="Calibri" panose="020F0502020204030204" pitchFamily="34" charset="0"/>
              </a:rPr>
              <a:t>’</a:t>
            </a:r>
            <a:endParaRPr lang="bg-BG" sz="1000" dirty="0">
              <a:latin typeface="Times New Roman" panose="02020603050405020304" pitchFamily="18" charset="0"/>
              <a:ea typeface="Calibri" panose="020F0502020204030204" pitchFamily="34" charset="0"/>
            </a:endParaRPr>
          </a:p>
          <a:p>
            <a:pPr marL="600195" indent="28581" algn="r">
              <a:lnSpc>
                <a:spcPct val="115000"/>
              </a:lnSpc>
            </a:pPr>
            <a:r>
              <a:rPr lang="bg-BG" sz="1000" b="1" dirty="0" err="1">
                <a:latin typeface="Arial" panose="020B0604020202020204" pitchFamily="34" charset="0"/>
                <a:ea typeface="Calibri" panose="020F0502020204030204" pitchFamily="34" charset="0"/>
              </a:rPr>
              <a:t>Programme</a:t>
            </a:r>
            <a:endParaRPr lang="bg-BG" sz="1000" dirty="0">
              <a:latin typeface="Times New Roman" panose="02020603050405020304" pitchFamily="18" charset="0"/>
              <a:ea typeface="Calibri" panose="020F0502020204030204" pitchFamily="34" charset="0"/>
            </a:endParaRPr>
          </a:p>
        </p:txBody>
      </p:sp>
      <p:cxnSp>
        <p:nvCxnSpPr>
          <p:cNvPr id="24" name="Straight Connector 23"/>
          <p:cNvCxnSpPr/>
          <p:nvPr/>
        </p:nvCxnSpPr>
        <p:spPr>
          <a:xfrm flipV="1">
            <a:off x="8799875" y="633733"/>
            <a:ext cx="3053617" cy="1015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625312" y="1308535"/>
            <a:ext cx="11228180" cy="1656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1" name="Content Placeholder 37"/>
          <p:cNvSpPr txBox="1">
            <a:spLocks/>
          </p:cNvSpPr>
          <p:nvPr/>
        </p:nvSpPr>
        <p:spPr>
          <a:xfrm>
            <a:off x="1745993" y="1540430"/>
            <a:ext cx="8161965" cy="4149389"/>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None/>
            </a:pPr>
            <a:r>
              <a:rPr lang="en-GB" sz="2200" b="1" dirty="0">
                <a:solidFill>
                  <a:schemeClr val="tx1"/>
                </a:solidFill>
                <a:latin typeface="+mj-lt"/>
                <a:ea typeface="+mj-ea"/>
                <a:cs typeface="+mj-cs"/>
              </a:rPr>
              <a:t>Poverty and financial situation</a:t>
            </a:r>
          </a:p>
          <a:p>
            <a:r>
              <a:rPr lang="en-GB" sz="2000" b="1" dirty="0">
                <a:solidFill>
                  <a:schemeClr val="tx1"/>
                </a:solidFill>
                <a:latin typeface="+mj-lt"/>
                <a:ea typeface="+mj-ea"/>
                <a:cs typeface="+mj-cs"/>
              </a:rPr>
              <a:t>People 65-74 and 75+ who live alone also have higher chances of going to bed hungry. </a:t>
            </a:r>
          </a:p>
          <a:p>
            <a:r>
              <a:rPr lang="en-GB" sz="2000" b="1" dirty="0">
                <a:solidFill>
                  <a:schemeClr val="tx1"/>
                </a:solidFill>
                <a:latin typeface="+mj-lt"/>
                <a:ea typeface="+mj-ea"/>
                <a:cs typeface="+mj-cs"/>
              </a:rPr>
              <a:t>Regarding the financial satisfaction the percentage of people 65+ is about 45%, but there is a clear gender and ethnicity difference in satisfaction I this category. Women were less satisfied and Roma compared to men and the other ethnic groups respectively. </a:t>
            </a:r>
          </a:p>
          <a:p>
            <a:endParaRPr lang="en-GB" sz="2000" b="1" dirty="0">
              <a:solidFill>
                <a:schemeClr val="tx1"/>
              </a:solidFill>
              <a:latin typeface="+mj-lt"/>
              <a:ea typeface="+mj-ea"/>
              <a:cs typeface="+mj-cs"/>
            </a:endParaRPr>
          </a:p>
          <a:p>
            <a:endParaRPr lang="en-GB" sz="2000" b="1" dirty="0">
              <a:solidFill>
                <a:schemeClr val="tx1"/>
              </a:solidFill>
              <a:latin typeface="+mj-lt"/>
              <a:ea typeface="+mj-ea"/>
              <a:cs typeface="+mj-cs"/>
            </a:endParaRPr>
          </a:p>
        </p:txBody>
      </p:sp>
    </p:spTree>
    <p:extLst>
      <p:ext uri="{BB962C8B-B14F-4D97-AF65-F5344CB8AC3E}">
        <p14:creationId xmlns:p14="http://schemas.microsoft.com/office/powerpoint/2010/main" val="266485908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1963" y="5184869"/>
            <a:ext cx="1641443" cy="1641443"/>
          </a:xfrm>
          <a:prstGeom prst="rect">
            <a:avLst/>
          </a:prstGeom>
        </p:spPr>
      </p:pic>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65850" y="5672542"/>
            <a:ext cx="1387642" cy="789918"/>
          </a:xfrm>
          <a:prstGeom prst="rect">
            <a:avLst/>
          </a:prstGeom>
        </p:spPr>
      </p:pic>
      <p:sp>
        <p:nvSpPr>
          <p:cNvPr id="13" name="Rectangle 10"/>
          <p:cNvSpPr>
            <a:spLocks noChangeArrowheads="1"/>
          </p:cNvSpPr>
          <p:nvPr/>
        </p:nvSpPr>
        <p:spPr bwMode="auto">
          <a:xfrm>
            <a:off x="7053110" y="274752"/>
            <a:ext cx="8128875" cy="1846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5725" tIns="22863" rIns="45725" bIns="22863" numCol="1" anchor="ctr" anchorCtr="0" compatLnSpc="1">
            <a:prstTxWarp prst="textNoShape">
              <a:avLst/>
            </a:prstTxWarp>
            <a:spAutoFit/>
          </a:bodyPr>
          <a:lstStyle/>
          <a:p>
            <a:endParaRPr lang="bg-BG" sz="900"/>
          </a:p>
        </p:txBody>
      </p:sp>
      <p:pic>
        <p:nvPicPr>
          <p:cNvPr id="2057" name="Picture 18" descr="eeatest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96698" y="438041"/>
            <a:ext cx="8189811" cy="655165"/>
          </a:xfrm>
          <a:prstGeom prst="rect">
            <a:avLst/>
          </a:prstGeom>
          <a:noFill/>
          <a:extLst>
            <a:ext uri="{909E8E84-426E-40DD-AFC4-6F175D3DCCD1}">
              <a14:hiddenFill xmlns:a14="http://schemas.microsoft.com/office/drawing/2010/main">
                <a:solidFill>
                  <a:srgbClr val="FFFFFF"/>
                </a:solidFill>
              </a14:hiddenFill>
            </a:ext>
          </a:extLst>
        </p:spPr>
      </p:pic>
      <p:sp>
        <p:nvSpPr>
          <p:cNvPr id="22" name="Rectangle 21"/>
          <p:cNvSpPr/>
          <p:nvPr/>
        </p:nvSpPr>
        <p:spPr>
          <a:xfrm>
            <a:off x="8173007" y="654339"/>
            <a:ext cx="3680484" cy="608885"/>
          </a:xfrm>
          <a:prstGeom prst="rect">
            <a:avLst/>
          </a:prstGeom>
        </p:spPr>
        <p:txBody>
          <a:bodyPr wrap="square">
            <a:spAutoFit/>
          </a:bodyPr>
          <a:lstStyle/>
          <a:p>
            <a:pPr marL="600195" indent="28581" algn="r">
              <a:lnSpc>
                <a:spcPct val="115000"/>
              </a:lnSpc>
              <a:tabLst>
                <a:tab pos="2858072" algn="l"/>
              </a:tabLst>
            </a:pPr>
            <a:r>
              <a:rPr lang="bg-BG" sz="1000" b="1" dirty="0">
                <a:latin typeface="Arial" panose="020B0604020202020204" pitchFamily="34" charset="0"/>
                <a:ea typeface="Calibri" panose="020F0502020204030204" pitchFamily="34" charset="0"/>
              </a:rPr>
              <a:t>‘</a:t>
            </a:r>
            <a:r>
              <a:rPr lang="bg-BG" sz="1000" b="1" dirty="0" err="1">
                <a:latin typeface="Arial" panose="020B0604020202020204" pitchFamily="34" charset="0"/>
                <a:ea typeface="Calibri" panose="020F0502020204030204" pitchFamily="34" charset="0"/>
              </a:rPr>
              <a:t>Local</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Development</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Poverty</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Reduction</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and</a:t>
            </a:r>
            <a:endParaRPr lang="bg-BG" sz="1000" dirty="0">
              <a:latin typeface="Times New Roman" panose="02020603050405020304" pitchFamily="18" charset="0"/>
              <a:ea typeface="Calibri" panose="020F0502020204030204" pitchFamily="34" charset="0"/>
            </a:endParaRPr>
          </a:p>
          <a:p>
            <a:pPr marL="600195" indent="28581" algn="r">
              <a:lnSpc>
                <a:spcPct val="115000"/>
              </a:lnSpc>
            </a:pPr>
            <a:r>
              <a:rPr lang="bg-BG" sz="1000" b="1" dirty="0" err="1">
                <a:latin typeface="Arial" panose="020B0604020202020204" pitchFamily="34" charset="0"/>
                <a:ea typeface="Calibri" panose="020F0502020204030204" pitchFamily="34" charset="0"/>
              </a:rPr>
              <a:t>Enhanced</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Inclusion</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of</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Vulnerable</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Groups</a:t>
            </a:r>
            <a:r>
              <a:rPr lang="bg-BG" sz="1000" b="1" dirty="0">
                <a:latin typeface="Arial" panose="020B0604020202020204" pitchFamily="34" charset="0"/>
                <a:ea typeface="Calibri" panose="020F0502020204030204" pitchFamily="34" charset="0"/>
              </a:rPr>
              <a:t>’</a:t>
            </a:r>
            <a:endParaRPr lang="bg-BG" sz="1000" dirty="0">
              <a:latin typeface="Times New Roman" panose="02020603050405020304" pitchFamily="18" charset="0"/>
              <a:ea typeface="Calibri" panose="020F0502020204030204" pitchFamily="34" charset="0"/>
            </a:endParaRPr>
          </a:p>
          <a:p>
            <a:pPr marL="600195" indent="28581" algn="r">
              <a:lnSpc>
                <a:spcPct val="115000"/>
              </a:lnSpc>
            </a:pPr>
            <a:r>
              <a:rPr lang="bg-BG" sz="1000" b="1" dirty="0" err="1">
                <a:latin typeface="Arial" panose="020B0604020202020204" pitchFamily="34" charset="0"/>
                <a:ea typeface="Calibri" panose="020F0502020204030204" pitchFamily="34" charset="0"/>
              </a:rPr>
              <a:t>Programme</a:t>
            </a:r>
            <a:endParaRPr lang="bg-BG" sz="1000" dirty="0">
              <a:latin typeface="Times New Roman" panose="02020603050405020304" pitchFamily="18" charset="0"/>
              <a:ea typeface="Calibri" panose="020F0502020204030204" pitchFamily="34" charset="0"/>
            </a:endParaRPr>
          </a:p>
        </p:txBody>
      </p:sp>
      <p:cxnSp>
        <p:nvCxnSpPr>
          <p:cNvPr id="24" name="Straight Connector 23"/>
          <p:cNvCxnSpPr/>
          <p:nvPr/>
        </p:nvCxnSpPr>
        <p:spPr>
          <a:xfrm flipV="1">
            <a:off x="8799875" y="633733"/>
            <a:ext cx="3053617" cy="1015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625312" y="1308535"/>
            <a:ext cx="11228180" cy="1656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8" name="Content Placeholder 37"/>
          <p:cNvSpPr>
            <a:spLocks noGrp="1"/>
          </p:cNvSpPr>
          <p:nvPr>
            <p:ph idx="1"/>
          </p:nvPr>
        </p:nvSpPr>
        <p:spPr>
          <a:xfrm>
            <a:off x="796698" y="2673769"/>
            <a:ext cx="3044315" cy="2913353"/>
          </a:xfrm>
        </p:spPr>
        <p:txBody>
          <a:bodyPr>
            <a:noAutofit/>
          </a:bodyPr>
          <a:lstStyle/>
          <a:p>
            <a:pPr marL="0" indent="0">
              <a:buNone/>
            </a:pPr>
            <a:r>
              <a:rPr lang="en-GB" sz="1800" dirty="0">
                <a:effectLst/>
                <a:latin typeface="Calibri" panose="020F0502020204030204" pitchFamily="34" charset="0"/>
                <a:ea typeface="Calibri" panose="020F0502020204030204" pitchFamily="34" charset="0"/>
                <a:cs typeface="Times New Roman" panose="02020603050405020304" pitchFamily="18" charset="0"/>
              </a:rPr>
              <a:t>At-risk-of-poverty rate of people aged 16 years and over, by age</a:t>
            </a:r>
            <a:endParaRPr lang="en-US" sz="2000" dirty="0">
              <a:solidFill>
                <a:schemeClr val="bg2"/>
              </a:solidFill>
            </a:endParaRPr>
          </a:p>
        </p:txBody>
      </p:sp>
      <p:sp>
        <p:nvSpPr>
          <p:cNvPr id="11" name="Content Placeholder 37"/>
          <p:cNvSpPr txBox="1">
            <a:spLocks/>
          </p:cNvSpPr>
          <p:nvPr/>
        </p:nvSpPr>
        <p:spPr>
          <a:xfrm>
            <a:off x="796697" y="1540429"/>
            <a:ext cx="3421549" cy="918012"/>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None/>
            </a:pPr>
            <a:r>
              <a:rPr lang="en-GB" sz="2200" b="1" dirty="0">
                <a:solidFill>
                  <a:schemeClr val="tx1"/>
                </a:solidFill>
                <a:latin typeface="+mj-lt"/>
                <a:ea typeface="+mj-ea"/>
                <a:cs typeface="+mj-cs"/>
              </a:rPr>
              <a:t>Poverty and financial situation</a:t>
            </a:r>
          </a:p>
        </p:txBody>
      </p:sp>
      <p:sp>
        <p:nvSpPr>
          <p:cNvPr id="12" name="Content Placeholder 37">
            <a:extLst>
              <a:ext uri="{FF2B5EF4-FFF2-40B4-BE49-F238E27FC236}">
                <a16:creationId xmlns:a16="http://schemas.microsoft.com/office/drawing/2014/main" id="{4D338F7F-A60A-40AE-889D-C2E8E6328005}"/>
              </a:ext>
            </a:extLst>
          </p:cNvPr>
          <p:cNvSpPr txBox="1">
            <a:spLocks/>
          </p:cNvSpPr>
          <p:nvPr/>
        </p:nvSpPr>
        <p:spPr>
          <a:xfrm>
            <a:off x="4406197" y="5802450"/>
            <a:ext cx="7253841" cy="421818"/>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None/>
            </a:pPr>
            <a:r>
              <a:rPr lang="en-GB" sz="1400" dirty="0">
                <a:latin typeface="Calibri" panose="020F0502020204030204" pitchFamily="34" charset="0"/>
                <a:ea typeface="Times New Roman" panose="02020603050405020304" pitchFamily="18" charset="0"/>
              </a:rPr>
              <a:t>Source: BNSI/FRA 2020 survey</a:t>
            </a:r>
            <a:endParaRPr lang="en-US" sz="1400" dirty="0">
              <a:solidFill>
                <a:schemeClr val="bg2"/>
              </a:solidFill>
            </a:endParaRPr>
          </a:p>
        </p:txBody>
      </p:sp>
      <p:pic>
        <p:nvPicPr>
          <p:cNvPr id="14" name="Picture 13">
            <a:extLst>
              <a:ext uri="{FF2B5EF4-FFF2-40B4-BE49-F238E27FC236}">
                <a16:creationId xmlns:a16="http://schemas.microsoft.com/office/drawing/2014/main" id="{0621BD35-19EF-4BC1-9028-4D70C9B6C003}"/>
              </a:ext>
            </a:extLst>
          </p:cNvPr>
          <p:cNvPicPr/>
          <p:nvPr/>
        </p:nvPicPr>
        <p:blipFill>
          <a:blip r:embed="rId5">
            <a:extLst>
              <a:ext uri="{28A0092B-C50C-407E-A947-70E740481C1C}">
                <a14:useLocalDpi xmlns:a14="http://schemas.microsoft.com/office/drawing/2010/main" val="0"/>
              </a:ext>
            </a:extLst>
          </a:blip>
          <a:srcRect/>
          <a:stretch>
            <a:fillRect/>
          </a:stretch>
        </p:blipFill>
        <p:spPr bwMode="auto">
          <a:xfrm>
            <a:off x="4927278" y="1965084"/>
            <a:ext cx="6212947" cy="2913353"/>
          </a:xfrm>
          <a:prstGeom prst="rect">
            <a:avLst/>
          </a:prstGeom>
          <a:noFill/>
        </p:spPr>
      </p:pic>
    </p:spTree>
    <p:extLst>
      <p:ext uri="{BB962C8B-B14F-4D97-AF65-F5344CB8AC3E}">
        <p14:creationId xmlns:p14="http://schemas.microsoft.com/office/powerpoint/2010/main" val="117001309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1963" y="5184869"/>
            <a:ext cx="1641443" cy="1641443"/>
          </a:xfrm>
          <a:prstGeom prst="rect">
            <a:avLst/>
          </a:prstGeom>
        </p:spPr>
      </p:pic>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65850" y="5672542"/>
            <a:ext cx="1387642" cy="789918"/>
          </a:xfrm>
          <a:prstGeom prst="rect">
            <a:avLst/>
          </a:prstGeom>
        </p:spPr>
      </p:pic>
      <p:sp>
        <p:nvSpPr>
          <p:cNvPr id="13" name="Rectangle 10"/>
          <p:cNvSpPr>
            <a:spLocks noChangeArrowheads="1"/>
          </p:cNvSpPr>
          <p:nvPr/>
        </p:nvSpPr>
        <p:spPr bwMode="auto">
          <a:xfrm>
            <a:off x="7053110" y="274752"/>
            <a:ext cx="8128875" cy="1846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5725" tIns="22863" rIns="45725" bIns="22863" numCol="1" anchor="ctr" anchorCtr="0" compatLnSpc="1">
            <a:prstTxWarp prst="textNoShape">
              <a:avLst/>
            </a:prstTxWarp>
            <a:spAutoFit/>
          </a:bodyPr>
          <a:lstStyle/>
          <a:p>
            <a:endParaRPr lang="bg-BG" sz="900"/>
          </a:p>
        </p:txBody>
      </p:sp>
      <p:pic>
        <p:nvPicPr>
          <p:cNvPr id="2057" name="Picture 18" descr="eeatest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96698" y="438041"/>
            <a:ext cx="8189811" cy="655165"/>
          </a:xfrm>
          <a:prstGeom prst="rect">
            <a:avLst/>
          </a:prstGeom>
          <a:noFill/>
          <a:extLst>
            <a:ext uri="{909E8E84-426E-40DD-AFC4-6F175D3DCCD1}">
              <a14:hiddenFill xmlns:a14="http://schemas.microsoft.com/office/drawing/2010/main">
                <a:solidFill>
                  <a:srgbClr val="FFFFFF"/>
                </a:solidFill>
              </a14:hiddenFill>
            </a:ext>
          </a:extLst>
        </p:spPr>
      </p:pic>
      <p:sp>
        <p:nvSpPr>
          <p:cNvPr id="22" name="Rectangle 21"/>
          <p:cNvSpPr/>
          <p:nvPr/>
        </p:nvSpPr>
        <p:spPr>
          <a:xfrm>
            <a:off x="8173007" y="654339"/>
            <a:ext cx="3680484" cy="608885"/>
          </a:xfrm>
          <a:prstGeom prst="rect">
            <a:avLst/>
          </a:prstGeom>
        </p:spPr>
        <p:txBody>
          <a:bodyPr wrap="square">
            <a:spAutoFit/>
          </a:bodyPr>
          <a:lstStyle/>
          <a:p>
            <a:pPr marL="600195" indent="28581" algn="r">
              <a:lnSpc>
                <a:spcPct val="115000"/>
              </a:lnSpc>
              <a:tabLst>
                <a:tab pos="2858072" algn="l"/>
              </a:tabLst>
            </a:pPr>
            <a:r>
              <a:rPr lang="bg-BG" sz="1000" b="1" dirty="0">
                <a:latin typeface="Arial" panose="020B0604020202020204" pitchFamily="34" charset="0"/>
                <a:ea typeface="Calibri" panose="020F0502020204030204" pitchFamily="34" charset="0"/>
              </a:rPr>
              <a:t>‘</a:t>
            </a:r>
            <a:r>
              <a:rPr lang="bg-BG" sz="1000" b="1" dirty="0" err="1">
                <a:latin typeface="Arial" panose="020B0604020202020204" pitchFamily="34" charset="0"/>
                <a:ea typeface="Calibri" panose="020F0502020204030204" pitchFamily="34" charset="0"/>
              </a:rPr>
              <a:t>Local</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Development</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Poverty</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Reduction</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and</a:t>
            </a:r>
            <a:endParaRPr lang="bg-BG" sz="1000" dirty="0">
              <a:latin typeface="Times New Roman" panose="02020603050405020304" pitchFamily="18" charset="0"/>
              <a:ea typeface="Calibri" panose="020F0502020204030204" pitchFamily="34" charset="0"/>
            </a:endParaRPr>
          </a:p>
          <a:p>
            <a:pPr marL="600195" indent="28581" algn="r">
              <a:lnSpc>
                <a:spcPct val="115000"/>
              </a:lnSpc>
            </a:pPr>
            <a:r>
              <a:rPr lang="bg-BG" sz="1000" b="1" dirty="0" err="1">
                <a:latin typeface="Arial" panose="020B0604020202020204" pitchFamily="34" charset="0"/>
                <a:ea typeface="Calibri" panose="020F0502020204030204" pitchFamily="34" charset="0"/>
              </a:rPr>
              <a:t>Enhanced</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Inclusion</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of</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Vulnerable</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Groups</a:t>
            </a:r>
            <a:r>
              <a:rPr lang="bg-BG" sz="1000" b="1" dirty="0">
                <a:latin typeface="Arial" panose="020B0604020202020204" pitchFamily="34" charset="0"/>
                <a:ea typeface="Calibri" panose="020F0502020204030204" pitchFamily="34" charset="0"/>
              </a:rPr>
              <a:t>’</a:t>
            </a:r>
            <a:endParaRPr lang="bg-BG" sz="1000" dirty="0">
              <a:latin typeface="Times New Roman" panose="02020603050405020304" pitchFamily="18" charset="0"/>
              <a:ea typeface="Calibri" panose="020F0502020204030204" pitchFamily="34" charset="0"/>
            </a:endParaRPr>
          </a:p>
          <a:p>
            <a:pPr marL="600195" indent="28581" algn="r">
              <a:lnSpc>
                <a:spcPct val="115000"/>
              </a:lnSpc>
            </a:pPr>
            <a:r>
              <a:rPr lang="bg-BG" sz="1000" b="1" dirty="0" err="1">
                <a:latin typeface="Arial" panose="020B0604020202020204" pitchFamily="34" charset="0"/>
                <a:ea typeface="Calibri" panose="020F0502020204030204" pitchFamily="34" charset="0"/>
              </a:rPr>
              <a:t>Programme</a:t>
            </a:r>
            <a:endParaRPr lang="bg-BG" sz="1000" dirty="0">
              <a:latin typeface="Times New Roman" panose="02020603050405020304" pitchFamily="18" charset="0"/>
              <a:ea typeface="Calibri" panose="020F0502020204030204" pitchFamily="34" charset="0"/>
            </a:endParaRPr>
          </a:p>
        </p:txBody>
      </p:sp>
      <p:cxnSp>
        <p:nvCxnSpPr>
          <p:cNvPr id="24" name="Straight Connector 23"/>
          <p:cNvCxnSpPr/>
          <p:nvPr/>
        </p:nvCxnSpPr>
        <p:spPr>
          <a:xfrm flipV="1">
            <a:off x="8799875" y="633733"/>
            <a:ext cx="3053617" cy="1015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625312" y="1308535"/>
            <a:ext cx="11228180" cy="1656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8" name="Content Placeholder 37"/>
          <p:cNvSpPr>
            <a:spLocks noGrp="1"/>
          </p:cNvSpPr>
          <p:nvPr>
            <p:ph idx="1"/>
          </p:nvPr>
        </p:nvSpPr>
        <p:spPr>
          <a:xfrm>
            <a:off x="796698" y="2673769"/>
            <a:ext cx="3044315" cy="2913353"/>
          </a:xfrm>
        </p:spPr>
        <p:txBody>
          <a:bodyPr>
            <a:noAutofit/>
          </a:bodyPr>
          <a:lstStyle/>
          <a:p>
            <a:pPr marL="0" indent="0">
              <a:buNone/>
            </a:pPr>
            <a:r>
              <a:rPr lang="en-GB" sz="1800" dirty="0">
                <a:effectLst/>
                <a:latin typeface="Calibri" panose="020F0502020204030204" pitchFamily="34" charset="0"/>
                <a:ea typeface="Calibri" panose="020F0502020204030204" pitchFamily="34" charset="0"/>
                <a:cs typeface="Times New Roman" panose="02020603050405020304" pitchFamily="18" charset="0"/>
              </a:rPr>
              <a:t>At-risk-of-poverty rate of people aged 65 years and over, by age, sex, self-declared ethnicity, household size and residence type </a:t>
            </a:r>
            <a:endParaRPr lang="en-US" sz="2000" dirty="0">
              <a:solidFill>
                <a:schemeClr val="bg2"/>
              </a:solidFill>
            </a:endParaRPr>
          </a:p>
        </p:txBody>
      </p:sp>
      <p:sp>
        <p:nvSpPr>
          <p:cNvPr id="11" name="Content Placeholder 37"/>
          <p:cNvSpPr txBox="1">
            <a:spLocks/>
          </p:cNvSpPr>
          <p:nvPr/>
        </p:nvSpPr>
        <p:spPr>
          <a:xfrm>
            <a:off x="796697" y="1540429"/>
            <a:ext cx="3421549" cy="918012"/>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None/>
            </a:pPr>
            <a:r>
              <a:rPr lang="en-GB" sz="2200" b="1" dirty="0">
                <a:solidFill>
                  <a:schemeClr val="tx1"/>
                </a:solidFill>
                <a:latin typeface="+mj-lt"/>
                <a:ea typeface="+mj-ea"/>
                <a:cs typeface="+mj-cs"/>
              </a:rPr>
              <a:t>Poverty and financial situation</a:t>
            </a:r>
          </a:p>
          <a:p>
            <a:pPr marL="0" indent="0">
              <a:buNone/>
            </a:pPr>
            <a:endParaRPr lang="ru-RU" sz="2200" b="1" dirty="0">
              <a:solidFill>
                <a:schemeClr val="tx1"/>
              </a:solidFill>
              <a:latin typeface="+mj-lt"/>
              <a:ea typeface="+mj-ea"/>
              <a:cs typeface="+mj-cs"/>
            </a:endParaRPr>
          </a:p>
        </p:txBody>
      </p:sp>
      <p:sp>
        <p:nvSpPr>
          <p:cNvPr id="12" name="Content Placeholder 37">
            <a:extLst>
              <a:ext uri="{FF2B5EF4-FFF2-40B4-BE49-F238E27FC236}">
                <a16:creationId xmlns:a16="http://schemas.microsoft.com/office/drawing/2014/main" id="{4D338F7F-A60A-40AE-889D-C2E8E6328005}"/>
              </a:ext>
            </a:extLst>
          </p:cNvPr>
          <p:cNvSpPr txBox="1">
            <a:spLocks/>
          </p:cNvSpPr>
          <p:nvPr/>
        </p:nvSpPr>
        <p:spPr>
          <a:xfrm>
            <a:off x="4406197" y="5802450"/>
            <a:ext cx="7253841" cy="421818"/>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None/>
            </a:pPr>
            <a:r>
              <a:rPr lang="en-GB" sz="1400" dirty="0">
                <a:latin typeface="Calibri" panose="020F0502020204030204" pitchFamily="34" charset="0"/>
                <a:ea typeface="Times New Roman" panose="02020603050405020304" pitchFamily="18" charset="0"/>
              </a:rPr>
              <a:t>Source: BNSI/FRA 2020 survey</a:t>
            </a:r>
            <a:endParaRPr lang="en-US" sz="1400" dirty="0">
              <a:solidFill>
                <a:schemeClr val="bg2"/>
              </a:solidFill>
            </a:endParaRPr>
          </a:p>
        </p:txBody>
      </p:sp>
      <p:pic>
        <p:nvPicPr>
          <p:cNvPr id="15" name="Picture 14">
            <a:extLst>
              <a:ext uri="{FF2B5EF4-FFF2-40B4-BE49-F238E27FC236}">
                <a16:creationId xmlns:a16="http://schemas.microsoft.com/office/drawing/2014/main" id="{32BDC082-A742-4A47-9D00-847BEA5208ED}"/>
              </a:ext>
            </a:extLst>
          </p:cNvPr>
          <p:cNvPicPr/>
          <p:nvPr/>
        </p:nvPicPr>
        <p:blipFill>
          <a:blip r:embed="rId5">
            <a:extLst>
              <a:ext uri="{28A0092B-C50C-407E-A947-70E740481C1C}">
                <a14:useLocalDpi xmlns:a14="http://schemas.microsoft.com/office/drawing/2010/main" val="0"/>
              </a:ext>
            </a:extLst>
          </a:blip>
          <a:srcRect/>
          <a:stretch>
            <a:fillRect/>
          </a:stretch>
        </p:blipFill>
        <p:spPr bwMode="auto">
          <a:xfrm>
            <a:off x="5067231" y="1540430"/>
            <a:ext cx="6008600" cy="4200144"/>
          </a:xfrm>
          <a:prstGeom prst="rect">
            <a:avLst/>
          </a:prstGeom>
          <a:noFill/>
        </p:spPr>
      </p:pic>
    </p:spTree>
    <p:extLst>
      <p:ext uri="{BB962C8B-B14F-4D97-AF65-F5344CB8AC3E}">
        <p14:creationId xmlns:p14="http://schemas.microsoft.com/office/powerpoint/2010/main" val="425625062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1963" y="5184869"/>
            <a:ext cx="1641443" cy="1641443"/>
          </a:xfrm>
          <a:prstGeom prst="rect">
            <a:avLst/>
          </a:prstGeom>
        </p:spPr>
      </p:pic>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65850" y="5672542"/>
            <a:ext cx="1387642" cy="789918"/>
          </a:xfrm>
          <a:prstGeom prst="rect">
            <a:avLst/>
          </a:prstGeom>
        </p:spPr>
      </p:pic>
      <p:sp>
        <p:nvSpPr>
          <p:cNvPr id="13" name="Rectangle 10"/>
          <p:cNvSpPr>
            <a:spLocks noChangeArrowheads="1"/>
          </p:cNvSpPr>
          <p:nvPr/>
        </p:nvSpPr>
        <p:spPr bwMode="auto">
          <a:xfrm>
            <a:off x="7053110" y="274752"/>
            <a:ext cx="8128875" cy="1846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5725" tIns="22863" rIns="45725" bIns="22863" numCol="1" anchor="ctr" anchorCtr="0" compatLnSpc="1">
            <a:prstTxWarp prst="textNoShape">
              <a:avLst/>
            </a:prstTxWarp>
            <a:spAutoFit/>
          </a:bodyPr>
          <a:lstStyle/>
          <a:p>
            <a:endParaRPr lang="bg-BG" sz="900"/>
          </a:p>
        </p:txBody>
      </p:sp>
      <p:pic>
        <p:nvPicPr>
          <p:cNvPr id="2057" name="Picture 18" descr="eeatest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96698" y="438041"/>
            <a:ext cx="8189811" cy="655165"/>
          </a:xfrm>
          <a:prstGeom prst="rect">
            <a:avLst/>
          </a:prstGeom>
          <a:noFill/>
          <a:extLst>
            <a:ext uri="{909E8E84-426E-40DD-AFC4-6F175D3DCCD1}">
              <a14:hiddenFill xmlns:a14="http://schemas.microsoft.com/office/drawing/2010/main">
                <a:solidFill>
                  <a:srgbClr val="FFFFFF"/>
                </a:solidFill>
              </a14:hiddenFill>
            </a:ext>
          </a:extLst>
        </p:spPr>
      </p:pic>
      <p:sp>
        <p:nvSpPr>
          <p:cNvPr id="22" name="Rectangle 21"/>
          <p:cNvSpPr/>
          <p:nvPr/>
        </p:nvSpPr>
        <p:spPr>
          <a:xfrm>
            <a:off x="8173007" y="654339"/>
            <a:ext cx="3680484" cy="608885"/>
          </a:xfrm>
          <a:prstGeom prst="rect">
            <a:avLst/>
          </a:prstGeom>
        </p:spPr>
        <p:txBody>
          <a:bodyPr wrap="square">
            <a:spAutoFit/>
          </a:bodyPr>
          <a:lstStyle/>
          <a:p>
            <a:pPr marL="600195" indent="28581" algn="r">
              <a:lnSpc>
                <a:spcPct val="115000"/>
              </a:lnSpc>
              <a:tabLst>
                <a:tab pos="2858072" algn="l"/>
              </a:tabLst>
            </a:pPr>
            <a:r>
              <a:rPr lang="bg-BG" sz="1000" b="1" dirty="0">
                <a:latin typeface="Arial" panose="020B0604020202020204" pitchFamily="34" charset="0"/>
                <a:ea typeface="Calibri" panose="020F0502020204030204" pitchFamily="34" charset="0"/>
              </a:rPr>
              <a:t>‘</a:t>
            </a:r>
            <a:r>
              <a:rPr lang="bg-BG" sz="1000" b="1" dirty="0" err="1">
                <a:latin typeface="Arial" panose="020B0604020202020204" pitchFamily="34" charset="0"/>
                <a:ea typeface="Calibri" panose="020F0502020204030204" pitchFamily="34" charset="0"/>
              </a:rPr>
              <a:t>Local</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Development</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Poverty</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Reduction</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and</a:t>
            </a:r>
            <a:endParaRPr lang="bg-BG" sz="1000" dirty="0">
              <a:latin typeface="Times New Roman" panose="02020603050405020304" pitchFamily="18" charset="0"/>
              <a:ea typeface="Calibri" panose="020F0502020204030204" pitchFamily="34" charset="0"/>
            </a:endParaRPr>
          </a:p>
          <a:p>
            <a:pPr marL="600195" indent="28581" algn="r">
              <a:lnSpc>
                <a:spcPct val="115000"/>
              </a:lnSpc>
            </a:pPr>
            <a:r>
              <a:rPr lang="bg-BG" sz="1000" b="1" dirty="0" err="1">
                <a:latin typeface="Arial" panose="020B0604020202020204" pitchFamily="34" charset="0"/>
                <a:ea typeface="Calibri" panose="020F0502020204030204" pitchFamily="34" charset="0"/>
              </a:rPr>
              <a:t>Enhanced</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Inclusion</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of</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Vulnerable</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Groups</a:t>
            </a:r>
            <a:r>
              <a:rPr lang="bg-BG" sz="1000" b="1" dirty="0">
                <a:latin typeface="Arial" panose="020B0604020202020204" pitchFamily="34" charset="0"/>
                <a:ea typeface="Calibri" panose="020F0502020204030204" pitchFamily="34" charset="0"/>
              </a:rPr>
              <a:t>’</a:t>
            </a:r>
            <a:endParaRPr lang="bg-BG" sz="1000" dirty="0">
              <a:latin typeface="Times New Roman" panose="02020603050405020304" pitchFamily="18" charset="0"/>
              <a:ea typeface="Calibri" panose="020F0502020204030204" pitchFamily="34" charset="0"/>
            </a:endParaRPr>
          </a:p>
          <a:p>
            <a:pPr marL="600195" indent="28581" algn="r">
              <a:lnSpc>
                <a:spcPct val="115000"/>
              </a:lnSpc>
            </a:pPr>
            <a:r>
              <a:rPr lang="bg-BG" sz="1000" b="1" dirty="0" err="1">
                <a:latin typeface="Arial" panose="020B0604020202020204" pitchFamily="34" charset="0"/>
                <a:ea typeface="Calibri" panose="020F0502020204030204" pitchFamily="34" charset="0"/>
              </a:rPr>
              <a:t>Programme</a:t>
            </a:r>
            <a:endParaRPr lang="bg-BG" sz="1000" dirty="0">
              <a:latin typeface="Times New Roman" panose="02020603050405020304" pitchFamily="18" charset="0"/>
              <a:ea typeface="Calibri" panose="020F0502020204030204" pitchFamily="34" charset="0"/>
            </a:endParaRPr>
          </a:p>
        </p:txBody>
      </p:sp>
      <p:cxnSp>
        <p:nvCxnSpPr>
          <p:cNvPr id="24" name="Straight Connector 23"/>
          <p:cNvCxnSpPr/>
          <p:nvPr/>
        </p:nvCxnSpPr>
        <p:spPr>
          <a:xfrm flipV="1">
            <a:off x="8799875" y="633733"/>
            <a:ext cx="3053617" cy="1015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625312" y="1308535"/>
            <a:ext cx="11228180" cy="1656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8" name="Content Placeholder 37"/>
          <p:cNvSpPr>
            <a:spLocks noGrp="1"/>
          </p:cNvSpPr>
          <p:nvPr>
            <p:ph idx="1"/>
          </p:nvPr>
        </p:nvSpPr>
        <p:spPr>
          <a:xfrm>
            <a:off x="796698" y="2673769"/>
            <a:ext cx="3044315" cy="2913353"/>
          </a:xfrm>
        </p:spPr>
        <p:txBody>
          <a:bodyPr>
            <a:noAutofit/>
          </a:bodyPr>
          <a:lstStyle/>
          <a:p>
            <a:pPr marL="0" indent="0">
              <a:buNone/>
            </a:pPr>
            <a:r>
              <a:rPr lang="en-GB" sz="1800" dirty="0">
                <a:effectLst/>
                <a:latin typeface="Calibri" panose="020F0502020204030204" pitchFamily="34" charset="0"/>
                <a:ea typeface="Calibri" panose="020F0502020204030204" pitchFamily="34" charset="0"/>
                <a:cs typeface="Times New Roman" panose="02020603050405020304" pitchFamily="18" charset="0"/>
              </a:rPr>
              <a:t>Share of people aged 16 years and over with self-reported severe, non-severe or no long-standing limitations in usual activities due to health problems, by age </a:t>
            </a:r>
            <a:endParaRPr lang="en-US" sz="2000" dirty="0">
              <a:solidFill>
                <a:schemeClr val="bg2"/>
              </a:solidFill>
            </a:endParaRPr>
          </a:p>
        </p:txBody>
      </p:sp>
      <p:sp>
        <p:nvSpPr>
          <p:cNvPr id="11" name="Content Placeholder 37"/>
          <p:cNvSpPr txBox="1">
            <a:spLocks/>
          </p:cNvSpPr>
          <p:nvPr/>
        </p:nvSpPr>
        <p:spPr>
          <a:xfrm>
            <a:off x="796697" y="1540429"/>
            <a:ext cx="3421549" cy="918012"/>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None/>
            </a:pPr>
            <a:r>
              <a:rPr lang="en-GB" sz="2200" b="1" dirty="0">
                <a:solidFill>
                  <a:schemeClr val="tx1"/>
                </a:solidFill>
                <a:latin typeface="+mj-lt"/>
                <a:ea typeface="+mj-ea"/>
                <a:cs typeface="+mj-cs"/>
              </a:rPr>
              <a:t>Poverty and financial situation</a:t>
            </a:r>
          </a:p>
          <a:p>
            <a:pPr marL="0" indent="0">
              <a:buNone/>
            </a:pPr>
            <a:endParaRPr lang="ru-RU" sz="2200" b="1" dirty="0">
              <a:solidFill>
                <a:schemeClr val="tx1"/>
              </a:solidFill>
              <a:latin typeface="+mj-lt"/>
              <a:ea typeface="+mj-ea"/>
              <a:cs typeface="+mj-cs"/>
            </a:endParaRPr>
          </a:p>
        </p:txBody>
      </p:sp>
      <p:sp>
        <p:nvSpPr>
          <p:cNvPr id="12" name="Content Placeholder 37">
            <a:extLst>
              <a:ext uri="{FF2B5EF4-FFF2-40B4-BE49-F238E27FC236}">
                <a16:creationId xmlns:a16="http://schemas.microsoft.com/office/drawing/2014/main" id="{4D338F7F-A60A-40AE-889D-C2E8E6328005}"/>
              </a:ext>
            </a:extLst>
          </p:cNvPr>
          <p:cNvSpPr txBox="1">
            <a:spLocks/>
          </p:cNvSpPr>
          <p:nvPr/>
        </p:nvSpPr>
        <p:spPr>
          <a:xfrm>
            <a:off x="4406197" y="5802450"/>
            <a:ext cx="7253841" cy="421818"/>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None/>
            </a:pPr>
            <a:r>
              <a:rPr lang="en-GB" sz="1400" dirty="0">
                <a:latin typeface="Calibri" panose="020F0502020204030204" pitchFamily="34" charset="0"/>
                <a:ea typeface="Times New Roman" panose="02020603050405020304" pitchFamily="18" charset="0"/>
              </a:rPr>
              <a:t>Source: BNSI/FRA 2020 survey</a:t>
            </a:r>
            <a:endParaRPr lang="en-US" sz="1400" dirty="0">
              <a:solidFill>
                <a:schemeClr val="bg2"/>
              </a:solidFill>
            </a:endParaRPr>
          </a:p>
        </p:txBody>
      </p:sp>
      <p:pic>
        <p:nvPicPr>
          <p:cNvPr id="14" name="Picture 13">
            <a:extLst>
              <a:ext uri="{FF2B5EF4-FFF2-40B4-BE49-F238E27FC236}">
                <a16:creationId xmlns:a16="http://schemas.microsoft.com/office/drawing/2014/main" id="{333F2106-B12A-4FFE-8D05-DBD2B962F106}"/>
              </a:ext>
            </a:extLst>
          </p:cNvPr>
          <p:cNvPicPr/>
          <p:nvPr/>
        </p:nvPicPr>
        <p:blipFill>
          <a:blip r:embed="rId5">
            <a:extLst>
              <a:ext uri="{28A0092B-C50C-407E-A947-70E740481C1C}">
                <a14:useLocalDpi xmlns:a14="http://schemas.microsoft.com/office/drawing/2010/main" val="0"/>
              </a:ext>
            </a:extLst>
          </a:blip>
          <a:srcRect/>
          <a:stretch>
            <a:fillRect/>
          </a:stretch>
        </p:blipFill>
        <p:spPr bwMode="auto">
          <a:xfrm>
            <a:off x="4891603" y="1823490"/>
            <a:ext cx="6068318" cy="3167838"/>
          </a:xfrm>
          <a:prstGeom prst="rect">
            <a:avLst/>
          </a:prstGeom>
          <a:noFill/>
        </p:spPr>
      </p:pic>
    </p:spTree>
    <p:extLst>
      <p:ext uri="{BB962C8B-B14F-4D97-AF65-F5344CB8AC3E}">
        <p14:creationId xmlns:p14="http://schemas.microsoft.com/office/powerpoint/2010/main" val="369899168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1963" y="5184869"/>
            <a:ext cx="1641443" cy="1641443"/>
          </a:xfrm>
          <a:prstGeom prst="rect">
            <a:avLst/>
          </a:prstGeom>
        </p:spPr>
      </p:pic>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65850" y="5672542"/>
            <a:ext cx="1387642" cy="789918"/>
          </a:xfrm>
          <a:prstGeom prst="rect">
            <a:avLst/>
          </a:prstGeom>
        </p:spPr>
      </p:pic>
      <p:sp>
        <p:nvSpPr>
          <p:cNvPr id="13" name="Rectangle 10"/>
          <p:cNvSpPr>
            <a:spLocks noChangeArrowheads="1"/>
          </p:cNvSpPr>
          <p:nvPr/>
        </p:nvSpPr>
        <p:spPr bwMode="auto">
          <a:xfrm>
            <a:off x="7053110" y="274752"/>
            <a:ext cx="8128875" cy="1846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5725" tIns="22863" rIns="45725" bIns="22863" numCol="1" anchor="ctr" anchorCtr="0" compatLnSpc="1">
            <a:prstTxWarp prst="textNoShape">
              <a:avLst/>
            </a:prstTxWarp>
            <a:spAutoFit/>
          </a:bodyPr>
          <a:lstStyle/>
          <a:p>
            <a:endParaRPr lang="bg-BG" sz="900"/>
          </a:p>
        </p:txBody>
      </p:sp>
      <p:pic>
        <p:nvPicPr>
          <p:cNvPr id="2057" name="Picture 18" descr="eeatest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96698" y="438041"/>
            <a:ext cx="8189811" cy="655165"/>
          </a:xfrm>
          <a:prstGeom prst="rect">
            <a:avLst/>
          </a:prstGeom>
          <a:noFill/>
          <a:extLst>
            <a:ext uri="{909E8E84-426E-40DD-AFC4-6F175D3DCCD1}">
              <a14:hiddenFill xmlns:a14="http://schemas.microsoft.com/office/drawing/2010/main">
                <a:solidFill>
                  <a:srgbClr val="FFFFFF"/>
                </a:solidFill>
              </a14:hiddenFill>
            </a:ext>
          </a:extLst>
        </p:spPr>
      </p:pic>
      <p:sp>
        <p:nvSpPr>
          <p:cNvPr id="22" name="Rectangle 21"/>
          <p:cNvSpPr/>
          <p:nvPr/>
        </p:nvSpPr>
        <p:spPr>
          <a:xfrm>
            <a:off x="8173007" y="654339"/>
            <a:ext cx="3680484" cy="608885"/>
          </a:xfrm>
          <a:prstGeom prst="rect">
            <a:avLst/>
          </a:prstGeom>
        </p:spPr>
        <p:txBody>
          <a:bodyPr wrap="square">
            <a:spAutoFit/>
          </a:bodyPr>
          <a:lstStyle/>
          <a:p>
            <a:pPr marL="600195" indent="28581" algn="r">
              <a:lnSpc>
                <a:spcPct val="115000"/>
              </a:lnSpc>
              <a:tabLst>
                <a:tab pos="2858072" algn="l"/>
              </a:tabLst>
            </a:pPr>
            <a:r>
              <a:rPr lang="bg-BG" sz="1000" b="1" dirty="0">
                <a:latin typeface="Arial" panose="020B0604020202020204" pitchFamily="34" charset="0"/>
                <a:ea typeface="Calibri" panose="020F0502020204030204" pitchFamily="34" charset="0"/>
              </a:rPr>
              <a:t>‘</a:t>
            </a:r>
            <a:r>
              <a:rPr lang="bg-BG" sz="1000" b="1" dirty="0" err="1">
                <a:latin typeface="Arial" panose="020B0604020202020204" pitchFamily="34" charset="0"/>
                <a:ea typeface="Calibri" panose="020F0502020204030204" pitchFamily="34" charset="0"/>
              </a:rPr>
              <a:t>Local</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Development</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Poverty</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Reduction</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and</a:t>
            </a:r>
            <a:endParaRPr lang="bg-BG" sz="1000" dirty="0">
              <a:latin typeface="Times New Roman" panose="02020603050405020304" pitchFamily="18" charset="0"/>
              <a:ea typeface="Calibri" panose="020F0502020204030204" pitchFamily="34" charset="0"/>
            </a:endParaRPr>
          </a:p>
          <a:p>
            <a:pPr marL="600195" indent="28581" algn="r">
              <a:lnSpc>
                <a:spcPct val="115000"/>
              </a:lnSpc>
            </a:pPr>
            <a:r>
              <a:rPr lang="bg-BG" sz="1000" b="1" dirty="0" err="1">
                <a:latin typeface="Arial" panose="020B0604020202020204" pitchFamily="34" charset="0"/>
                <a:ea typeface="Calibri" panose="020F0502020204030204" pitchFamily="34" charset="0"/>
              </a:rPr>
              <a:t>Enhanced</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Inclusion</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of</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Vulnerable</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Groups</a:t>
            </a:r>
            <a:r>
              <a:rPr lang="bg-BG" sz="1000" b="1" dirty="0">
                <a:latin typeface="Arial" panose="020B0604020202020204" pitchFamily="34" charset="0"/>
                <a:ea typeface="Calibri" panose="020F0502020204030204" pitchFamily="34" charset="0"/>
              </a:rPr>
              <a:t>’</a:t>
            </a:r>
            <a:endParaRPr lang="bg-BG" sz="1000" dirty="0">
              <a:latin typeface="Times New Roman" panose="02020603050405020304" pitchFamily="18" charset="0"/>
              <a:ea typeface="Calibri" panose="020F0502020204030204" pitchFamily="34" charset="0"/>
            </a:endParaRPr>
          </a:p>
          <a:p>
            <a:pPr marL="600195" indent="28581" algn="r">
              <a:lnSpc>
                <a:spcPct val="115000"/>
              </a:lnSpc>
            </a:pPr>
            <a:r>
              <a:rPr lang="bg-BG" sz="1000" b="1" dirty="0" err="1">
                <a:latin typeface="Arial" panose="020B0604020202020204" pitchFamily="34" charset="0"/>
                <a:ea typeface="Calibri" panose="020F0502020204030204" pitchFamily="34" charset="0"/>
              </a:rPr>
              <a:t>Programme</a:t>
            </a:r>
            <a:endParaRPr lang="bg-BG" sz="1000" dirty="0">
              <a:latin typeface="Times New Roman" panose="02020603050405020304" pitchFamily="18" charset="0"/>
              <a:ea typeface="Calibri" panose="020F0502020204030204" pitchFamily="34" charset="0"/>
            </a:endParaRPr>
          </a:p>
        </p:txBody>
      </p:sp>
      <p:cxnSp>
        <p:nvCxnSpPr>
          <p:cNvPr id="24" name="Straight Connector 23"/>
          <p:cNvCxnSpPr/>
          <p:nvPr/>
        </p:nvCxnSpPr>
        <p:spPr>
          <a:xfrm flipV="1">
            <a:off x="8799875" y="633733"/>
            <a:ext cx="3053617" cy="1015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625312" y="1308535"/>
            <a:ext cx="11228180" cy="1656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1" name="Content Placeholder 37"/>
          <p:cNvSpPr txBox="1">
            <a:spLocks/>
          </p:cNvSpPr>
          <p:nvPr/>
        </p:nvSpPr>
        <p:spPr>
          <a:xfrm>
            <a:off x="1745993" y="1757854"/>
            <a:ext cx="8161965" cy="4149389"/>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None/>
            </a:pPr>
            <a:r>
              <a:rPr lang="en-GB" sz="2200" b="1" dirty="0">
                <a:solidFill>
                  <a:schemeClr val="tx1"/>
                </a:solidFill>
                <a:latin typeface="+mj-lt"/>
                <a:ea typeface="+mj-ea"/>
                <a:cs typeface="+mj-cs"/>
              </a:rPr>
              <a:t>Health</a:t>
            </a:r>
          </a:p>
          <a:p>
            <a:r>
              <a:rPr lang="en-GB" sz="2000" b="1" dirty="0">
                <a:solidFill>
                  <a:schemeClr val="tx1"/>
                </a:solidFill>
                <a:latin typeface="+mj-lt"/>
                <a:ea typeface="+mj-ea"/>
                <a:cs typeface="+mj-cs"/>
              </a:rPr>
              <a:t>The reported “good” health condition for people aged 65-74 (36.4%) and 75+(14%) is significantly lower compared to the rest of the population. This percentage is increased for those who live alone (21.2%) or/and at risk of poverty (32.5%).</a:t>
            </a:r>
          </a:p>
          <a:p>
            <a:r>
              <a:rPr lang="en-GB" sz="2000" b="1" dirty="0">
                <a:solidFill>
                  <a:schemeClr val="tx1"/>
                </a:solidFill>
                <a:latin typeface="+mj-lt"/>
                <a:ea typeface="+mj-ea"/>
                <a:cs typeface="+mj-cs"/>
              </a:rPr>
              <a:t>People aged 65+ and especially women have the highest percentage of  long-term illness or health problems in the population (60.5%).</a:t>
            </a:r>
          </a:p>
          <a:p>
            <a:r>
              <a:rPr lang="en-GB" sz="2000" b="1" dirty="0">
                <a:solidFill>
                  <a:schemeClr val="tx1"/>
                </a:solidFill>
                <a:latin typeface="+mj-lt"/>
                <a:ea typeface="+mj-ea"/>
                <a:cs typeface="+mj-cs"/>
              </a:rPr>
              <a:t>The share of older people 75+ who consulted a general practitioner was the highest (86.7%).  83% of Turkish people consulted their GP in less than 12 months, 82.6% of the Bulgarians and 70% of Roma. </a:t>
            </a:r>
          </a:p>
          <a:p>
            <a:endParaRPr lang="en-GB" sz="2000" b="1" dirty="0">
              <a:solidFill>
                <a:schemeClr val="tx1"/>
              </a:solidFill>
              <a:latin typeface="+mj-lt"/>
              <a:ea typeface="+mj-ea"/>
              <a:cs typeface="+mj-cs"/>
            </a:endParaRPr>
          </a:p>
        </p:txBody>
      </p:sp>
    </p:spTree>
    <p:extLst>
      <p:ext uri="{BB962C8B-B14F-4D97-AF65-F5344CB8AC3E}">
        <p14:creationId xmlns:p14="http://schemas.microsoft.com/office/powerpoint/2010/main" val="260654315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1963" y="5184869"/>
            <a:ext cx="1641443" cy="1641443"/>
          </a:xfrm>
          <a:prstGeom prst="rect">
            <a:avLst/>
          </a:prstGeom>
        </p:spPr>
      </p:pic>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65850" y="5672542"/>
            <a:ext cx="1387642" cy="789918"/>
          </a:xfrm>
          <a:prstGeom prst="rect">
            <a:avLst/>
          </a:prstGeom>
        </p:spPr>
      </p:pic>
      <p:sp>
        <p:nvSpPr>
          <p:cNvPr id="13" name="Rectangle 10"/>
          <p:cNvSpPr>
            <a:spLocks noChangeArrowheads="1"/>
          </p:cNvSpPr>
          <p:nvPr/>
        </p:nvSpPr>
        <p:spPr bwMode="auto">
          <a:xfrm>
            <a:off x="7053110" y="274752"/>
            <a:ext cx="8128875" cy="1846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5725" tIns="22863" rIns="45725" bIns="22863" numCol="1" anchor="ctr" anchorCtr="0" compatLnSpc="1">
            <a:prstTxWarp prst="textNoShape">
              <a:avLst/>
            </a:prstTxWarp>
            <a:spAutoFit/>
          </a:bodyPr>
          <a:lstStyle/>
          <a:p>
            <a:endParaRPr lang="bg-BG" sz="900"/>
          </a:p>
        </p:txBody>
      </p:sp>
      <p:pic>
        <p:nvPicPr>
          <p:cNvPr id="2057" name="Picture 18" descr="eeatest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96698" y="438041"/>
            <a:ext cx="8189811" cy="655165"/>
          </a:xfrm>
          <a:prstGeom prst="rect">
            <a:avLst/>
          </a:prstGeom>
          <a:noFill/>
          <a:extLst>
            <a:ext uri="{909E8E84-426E-40DD-AFC4-6F175D3DCCD1}">
              <a14:hiddenFill xmlns:a14="http://schemas.microsoft.com/office/drawing/2010/main">
                <a:solidFill>
                  <a:srgbClr val="FFFFFF"/>
                </a:solidFill>
              </a14:hiddenFill>
            </a:ext>
          </a:extLst>
        </p:spPr>
      </p:pic>
      <p:sp>
        <p:nvSpPr>
          <p:cNvPr id="22" name="Rectangle 21"/>
          <p:cNvSpPr/>
          <p:nvPr/>
        </p:nvSpPr>
        <p:spPr>
          <a:xfrm>
            <a:off x="8173007" y="654339"/>
            <a:ext cx="3680484" cy="608885"/>
          </a:xfrm>
          <a:prstGeom prst="rect">
            <a:avLst/>
          </a:prstGeom>
        </p:spPr>
        <p:txBody>
          <a:bodyPr wrap="square">
            <a:spAutoFit/>
          </a:bodyPr>
          <a:lstStyle/>
          <a:p>
            <a:pPr marL="600195" indent="28581" algn="r">
              <a:lnSpc>
                <a:spcPct val="115000"/>
              </a:lnSpc>
              <a:tabLst>
                <a:tab pos="2858072" algn="l"/>
              </a:tabLst>
            </a:pPr>
            <a:r>
              <a:rPr lang="bg-BG" sz="1000" b="1" dirty="0">
                <a:latin typeface="Arial" panose="020B0604020202020204" pitchFamily="34" charset="0"/>
                <a:ea typeface="Calibri" panose="020F0502020204030204" pitchFamily="34" charset="0"/>
              </a:rPr>
              <a:t>‘</a:t>
            </a:r>
            <a:r>
              <a:rPr lang="bg-BG" sz="1000" b="1" dirty="0" err="1">
                <a:latin typeface="Arial" panose="020B0604020202020204" pitchFamily="34" charset="0"/>
                <a:ea typeface="Calibri" panose="020F0502020204030204" pitchFamily="34" charset="0"/>
              </a:rPr>
              <a:t>Local</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Development</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Poverty</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Reduction</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and</a:t>
            </a:r>
            <a:endParaRPr lang="bg-BG" sz="1000" dirty="0">
              <a:latin typeface="Times New Roman" panose="02020603050405020304" pitchFamily="18" charset="0"/>
              <a:ea typeface="Calibri" panose="020F0502020204030204" pitchFamily="34" charset="0"/>
            </a:endParaRPr>
          </a:p>
          <a:p>
            <a:pPr marL="600195" indent="28581" algn="r">
              <a:lnSpc>
                <a:spcPct val="115000"/>
              </a:lnSpc>
            </a:pPr>
            <a:r>
              <a:rPr lang="bg-BG" sz="1000" b="1" dirty="0" err="1">
                <a:latin typeface="Arial" panose="020B0604020202020204" pitchFamily="34" charset="0"/>
                <a:ea typeface="Calibri" panose="020F0502020204030204" pitchFamily="34" charset="0"/>
              </a:rPr>
              <a:t>Enhanced</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Inclusion</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of</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Vulnerable</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Groups</a:t>
            </a:r>
            <a:r>
              <a:rPr lang="bg-BG" sz="1000" b="1" dirty="0">
                <a:latin typeface="Arial" panose="020B0604020202020204" pitchFamily="34" charset="0"/>
                <a:ea typeface="Calibri" panose="020F0502020204030204" pitchFamily="34" charset="0"/>
              </a:rPr>
              <a:t>’</a:t>
            </a:r>
            <a:endParaRPr lang="bg-BG" sz="1000" dirty="0">
              <a:latin typeface="Times New Roman" panose="02020603050405020304" pitchFamily="18" charset="0"/>
              <a:ea typeface="Calibri" panose="020F0502020204030204" pitchFamily="34" charset="0"/>
            </a:endParaRPr>
          </a:p>
          <a:p>
            <a:pPr marL="600195" indent="28581" algn="r">
              <a:lnSpc>
                <a:spcPct val="115000"/>
              </a:lnSpc>
            </a:pPr>
            <a:r>
              <a:rPr lang="bg-BG" sz="1000" b="1" dirty="0" err="1">
                <a:latin typeface="Arial" panose="020B0604020202020204" pitchFamily="34" charset="0"/>
                <a:ea typeface="Calibri" panose="020F0502020204030204" pitchFamily="34" charset="0"/>
              </a:rPr>
              <a:t>Programme</a:t>
            </a:r>
            <a:endParaRPr lang="bg-BG" sz="1000" dirty="0">
              <a:latin typeface="Times New Roman" panose="02020603050405020304" pitchFamily="18" charset="0"/>
              <a:ea typeface="Calibri" panose="020F0502020204030204" pitchFamily="34" charset="0"/>
            </a:endParaRPr>
          </a:p>
        </p:txBody>
      </p:sp>
      <p:cxnSp>
        <p:nvCxnSpPr>
          <p:cNvPr id="24" name="Straight Connector 23"/>
          <p:cNvCxnSpPr/>
          <p:nvPr/>
        </p:nvCxnSpPr>
        <p:spPr>
          <a:xfrm flipV="1">
            <a:off x="8799875" y="633733"/>
            <a:ext cx="3053617" cy="1015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625312" y="1308535"/>
            <a:ext cx="11228180" cy="1656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8" name="Content Placeholder 37"/>
          <p:cNvSpPr>
            <a:spLocks noGrp="1"/>
          </p:cNvSpPr>
          <p:nvPr>
            <p:ph idx="1"/>
          </p:nvPr>
        </p:nvSpPr>
        <p:spPr>
          <a:xfrm>
            <a:off x="796698" y="2673769"/>
            <a:ext cx="3044315" cy="2913353"/>
          </a:xfrm>
        </p:spPr>
        <p:txBody>
          <a:bodyPr>
            <a:noAutofit/>
          </a:bodyPr>
          <a:lstStyle/>
          <a:p>
            <a:pPr marL="0" indent="0">
              <a:buNone/>
            </a:pPr>
            <a:r>
              <a:rPr lang="en-GB" sz="1800" dirty="0">
                <a:effectLst/>
                <a:latin typeface="Calibri" panose="020F0502020204030204" pitchFamily="34" charset="0"/>
                <a:ea typeface="Calibri" panose="020F0502020204030204" pitchFamily="34" charset="0"/>
                <a:cs typeface="Times New Roman" panose="02020603050405020304" pitchFamily="18" charset="0"/>
              </a:rPr>
              <a:t>Share of people aged 16 years and over living in households that cannot afford telephone, colour TV or computer, by age </a:t>
            </a:r>
            <a:endParaRPr lang="en-US" sz="2000" dirty="0">
              <a:solidFill>
                <a:schemeClr val="bg2"/>
              </a:solidFill>
            </a:endParaRPr>
          </a:p>
        </p:txBody>
      </p:sp>
      <p:sp>
        <p:nvSpPr>
          <p:cNvPr id="11" name="Content Placeholder 37"/>
          <p:cNvSpPr txBox="1">
            <a:spLocks/>
          </p:cNvSpPr>
          <p:nvPr/>
        </p:nvSpPr>
        <p:spPr>
          <a:xfrm>
            <a:off x="796697" y="1540429"/>
            <a:ext cx="3421549" cy="918012"/>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None/>
            </a:pPr>
            <a:r>
              <a:rPr lang="en-GB" sz="2200" b="1" dirty="0">
                <a:solidFill>
                  <a:schemeClr val="tx1"/>
                </a:solidFill>
                <a:latin typeface="+mj-lt"/>
                <a:ea typeface="+mj-ea"/>
                <a:cs typeface="+mj-cs"/>
              </a:rPr>
              <a:t>Poverty and financial situation</a:t>
            </a:r>
          </a:p>
        </p:txBody>
      </p:sp>
      <p:sp>
        <p:nvSpPr>
          <p:cNvPr id="12" name="Content Placeholder 37">
            <a:extLst>
              <a:ext uri="{FF2B5EF4-FFF2-40B4-BE49-F238E27FC236}">
                <a16:creationId xmlns:a16="http://schemas.microsoft.com/office/drawing/2014/main" id="{4D338F7F-A60A-40AE-889D-C2E8E6328005}"/>
              </a:ext>
            </a:extLst>
          </p:cNvPr>
          <p:cNvSpPr txBox="1">
            <a:spLocks/>
          </p:cNvSpPr>
          <p:nvPr/>
        </p:nvSpPr>
        <p:spPr>
          <a:xfrm>
            <a:off x="4406197" y="5802450"/>
            <a:ext cx="7253841" cy="421818"/>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None/>
            </a:pPr>
            <a:r>
              <a:rPr lang="en-GB" sz="1400" dirty="0">
                <a:latin typeface="Calibri" panose="020F0502020204030204" pitchFamily="34" charset="0"/>
                <a:ea typeface="Times New Roman" panose="02020603050405020304" pitchFamily="18" charset="0"/>
              </a:rPr>
              <a:t>Source: BNSI/FRA 2020 survey</a:t>
            </a:r>
            <a:endParaRPr lang="en-US" sz="1400" dirty="0">
              <a:solidFill>
                <a:schemeClr val="bg2"/>
              </a:solidFill>
            </a:endParaRPr>
          </a:p>
        </p:txBody>
      </p:sp>
      <p:pic>
        <p:nvPicPr>
          <p:cNvPr id="16" name="Picture 15">
            <a:extLst>
              <a:ext uri="{FF2B5EF4-FFF2-40B4-BE49-F238E27FC236}">
                <a16:creationId xmlns:a16="http://schemas.microsoft.com/office/drawing/2014/main" id="{F3A33823-62B7-4845-9306-B7C55A6D9E62}"/>
              </a:ext>
            </a:extLst>
          </p:cNvPr>
          <p:cNvPicPr/>
          <p:nvPr/>
        </p:nvPicPr>
        <p:blipFill>
          <a:blip r:embed="rId5"/>
          <a:stretch>
            <a:fillRect/>
          </a:stretch>
        </p:blipFill>
        <p:spPr>
          <a:xfrm>
            <a:off x="4736321" y="1540429"/>
            <a:ext cx="6519814" cy="4046693"/>
          </a:xfrm>
          <a:prstGeom prst="rect">
            <a:avLst/>
          </a:prstGeom>
        </p:spPr>
      </p:pic>
    </p:spTree>
    <p:extLst>
      <p:ext uri="{BB962C8B-B14F-4D97-AF65-F5344CB8AC3E}">
        <p14:creationId xmlns:p14="http://schemas.microsoft.com/office/powerpoint/2010/main" val="226421755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1963" y="5184869"/>
            <a:ext cx="1641443" cy="1641443"/>
          </a:xfrm>
          <a:prstGeom prst="rect">
            <a:avLst/>
          </a:prstGeom>
        </p:spPr>
      </p:pic>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65850" y="5672542"/>
            <a:ext cx="1387642" cy="789918"/>
          </a:xfrm>
          <a:prstGeom prst="rect">
            <a:avLst/>
          </a:prstGeom>
        </p:spPr>
      </p:pic>
      <p:sp>
        <p:nvSpPr>
          <p:cNvPr id="13" name="Rectangle 10"/>
          <p:cNvSpPr>
            <a:spLocks noChangeArrowheads="1"/>
          </p:cNvSpPr>
          <p:nvPr/>
        </p:nvSpPr>
        <p:spPr bwMode="auto">
          <a:xfrm>
            <a:off x="7053110" y="274752"/>
            <a:ext cx="8128875" cy="1846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5725" tIns="22863" rIns="45725" bIns="22863" numCol="1" anchor="ctr" anchorCtr="0" compatLnSpc="1">
            <a:prstTxWarp prst="textNoShape">
              <a:avLst/>
            </a:prstTxWarp>
            <a:spAutoFit/>
          </a:bodyPr>
          <a:lstStyle/>
          <a:p>
            <a:endParaRPr lang="bg-BG" sz="900"/>
          </a:p>
        </p:txBody>
      </p:sp>
      <p:pic>
        <p:nvPicPr>
          <p:cNvPr id="2057" name="Picture 18" descr="eeatest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96698" y="438041"/>
            <a:ext cx="8189811" cy="655165"/>
          </a:xfrm>
          <a:prstGeom prst="rect">
            <a:avLst/>
          </a:prstGeom>
          <a:noFill/>
          <a:extLst>
            <a:ext uri="{909E8E84-426E-40DD-AFC4-6F175D3DCCD1}">
              <a14:hiddenFill xmlns:a14="http://schemas.microsoft.com/office/drawing/2010/main">
                <a:solidFill>
                  <a:srgbClr val="FFFFFF"/>
                </a:solidFill>
              </a14:hiddenFill>
            </a:ext>
          </a:extLst>
        </p:spPr>
      </p:pic>
      <p:sp>
        <p:nvSpPr>
          <p:cNvPr id="22" name="Rectangle 21"/>
          <p:cNvSpPr/>
          <p:nvPr/>
        </p:nvSpPr>
        <p:spPr>
          <a:xfrm>
            <a:off x="8173007" y="654339"/>
            <a:ext cx="3680484" cy="608885"/>
          </a:xfrm>
          <a:prstGeom prst="rect">
            <a:avLst/>
          </a:prstGeom>
        </p:spPr>
        <p:txBody>
          <a:bodyPr wrap="square">
            <a:spAutoFit/>
          </a:bodyPr>
          <a:lstStyle/>
          <a:p>
            <a:pPr marL="600195" indent="28581" algn="r">
              <a:lnSpc>
                <a:spcPct val="115000"/>
              </a:lnSpc>
              <a:tabLst>
                <a:tab pos="2858072" algn="l"/>
              </a:tabLst>
            </a:pPr>
            <a:r>
              <a:rPr lang="bg-BG" sz="1000" b="1" dirty="0">
                <a:latin typeface="Arial" panose="020B0604020202020204" pitchFamily="34" charset="0"/>
                <a:ea typeface="Calibri" panose="020F0502020204030204" pitchFamily="34" charset="0"/>
              </a:rPr>
              <a:t>‘</a:t>
            </a:r>
            <a:r>
              <a:rPr lang="bg-BG" sz="1000" b="1" dirty="0" err="1">
                <a:latin typeface="Arial" panose="020B0604020202020204" pitchFamily="34" charset="0"/>
                <a:ea typeface="Calibri" panose="020F0502020204030204" pitchFamily="34" charset="0"/>
              </a:rPr>
              <a:t>Local</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Development</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Poverty</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Reduction</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and</a:t>
            </a:r>
            <a:endParaRPr lang="bg-BG" sz="1000" dirty="0">
              <a:latin typeface="Times New Roman" panose="02020603050405020304" pitchFamily="18" charset="0"/>
              <a:ea typeface="Calibri" panose="020F0502020204030204" pitchFamily="34" charset="0"/>
            </a:endParaRPr>
          </a:p>
          <a:p>
            <a:pPr marL="600195" indent="28581" algn="r">
              <a:lnSpc>
                <a:spcPct val="115000"/>
              </a:lnSpc>
            </a:pPr>
            <a:r>
              <a:rPr lang="bg-BG" sz="1000" b="1" dirty="0" err="1">
                <a:latin typeface="Arial" panose="020B0604020202020204" pitchFamily="34" charset="0"/>
                <a:ea typeface="Calibri" panose="020F0502020204030204" pitchFamily="34" charset="0"/>
              </a:rPr>
              <a:t>Enhanced</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Inclusion</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of</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Vulnerable</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Groups</a:t>
            </a:r>
            <a:r>
              <a:rPr lang="bg-BG" sz="1000" b="1" dirty="0">
                <a:latin typeface="Arial" panose="020B0604020202020204" pitchFamily="34" charset="0"/>
                <a:ea typeface="Calibri" panose="020F0502020204030204" pitchFamily="34" charset="0"/>
              </a:rPr>
              <a:t>’</a:t>
            </a:r>
            <a:endParaRPr lang="bg-BG" sz="1000" dirty="0">
              <a:latin typeface="Times New Roman" panose="02020603050405020304" pitchFamily="18" charset="0"/>
              <a:ea typeface="Calibri" panose="020F0502020204030204" pitchFamily="34" charset="0"/>
            </a:endParaRPr>
          </a:p>
          <a:p>
            <a:pPr marL="600195" indent="28581" algn="r">
              <a:lnSpc>
                <a:spcPct val="115000"/>
              </a:lnSpc>
            </a:pPr>
            <a:r>
              <a:rPr lang="bg-BG" sz="1000" b="1" dirty="0" err="1">
                <a:latin typeface="Arial" panose="020B0604020202020204" pitchFamily="34" charset="0"/>
                <a:ea typeface="Calibri" panose="020F0502020204030204" pitchFamily="34" charset="0"/>
              </a:rPr>
              <a:t>Programme</a:t>
            </a:r>
            <a:endParaRPr lang="bg-BG" sz="1000" dirty="0">
              <a:latin typeface="Times New Roman" panose="02020603050405020304" pitchFamily="18" charset="0"/>
              <a:ea typeface="Calibri" panose="020F0502020204030204" pitchFamily="34" charset="0"/>
            </a:endParaRPr>
          </a:p>
        </p:txBody>
      </p:sp>
      <p:cxnSp>
        <p:nvCxnSpPr>
          <p:cNvPr id="24" name="Straight Connector 23"/>
          <p:cNvCxnSpPr/>
          <p:nvPr/>
        </p:nvCxnSpPr>
        <p:spPr>
          <a:xfrm flipV="1">
            <a:off x="8799875" y="633733"/>
            <a:ext cx="3053617" cy="1015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625312" y="1308535"/>
            <a:ext cx="11228180" cy="1656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8" name="Content Placeholder 37"/>
          <p:cNvSpPr>
            <a:spLocks noGrp="1"/>
          </p:cNvSpPr>
          <p:nvPr>
            <p:ph idx="1"/>
          </p:nvPr>
        </p:nvSpPr>
        <p:spPr>
          <a:xfrm>
            <a:off x="796698" y="2673769"/>
            <a:ext cx="3044315" cy="2913353"/>
          </a:xfrm>
        </p:spPr>
        <p:txBody>
          <a:bodyPr>
            <a:noAutofit/>
          </a:bodyPr>
          <a:lstStyle/>
          <a:p>
            <a:pPr marL="0" indent="0">
              <a:buNone/>
            </a:pPr>
            <a:r>
              <a:rPr lang="en-GB" sz="1800" dirty="0">
                <a:effectLst/>
                <a:latin typeface="Calibri" panose="020F0502020204030204" pitchFamily="34" charset="0"/>
                <a:ea typeface="Calibri" panose="020F0502020204030204" pitchFamily="34" charset="0"/>
                <a:cs typeface="Times New Roman" panose="02020603050405020304" pitchFamily="18" charset="0"/>
              </a:rPr>
              <a:t>Share of people aged 16 and over satisfied with their financial situation, by age </a:t>
            </a:r>
            <a:endParaRPr lang="en-US" sz="2000" dirty="0">
              <a:solidFill>
                <a:schemeClr val="bg2"/>
              </a:solidFill>
            </a:endParaRPr>
          </a:p>
        </p:txBody>
      </p:sp>
      <p:sp>
        <p:nvSpPr>
          <p:cNvPr id="11" name="Content Placeholder 37"/>
          <p:cNvSpPr txBox="1">
            <a:spLocks/>
          </p:cNvSpPr>
          <p:nvPr/>
        </p:nvSpPr>
        <p:spPr>
          <a:xfrm>
            <a:off x="796697" y="1540429"/>
            <a:ext cx="3421549" cy="918012"/>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None/>
            </a:pPr>
            <a:r>
              <a:rPr lang="en-GB" sz="2200" b="1" dirty="0">
                <a:solidFill>
                  <a:schemeClr val="tx1"/>
                </a:solidFill>
                <a:latin typeface="+mj-lt"/>
                <a:ea typeface="+mj-ea"/>
                <a:cs typeface="+mj-cs"/>
              </a:rPr>
              <a:t>Poverty and financial situation</a:t>
            </a:r>
          </a:p>
          <a:p>
            <a:pPr marL="0" indent="0">
              <a:buNone/>
            </a:pPr>
            <a:endParaRPr lang="ru-RU" sz="2200" b="1" dirty="0">
              <a:solidFill>
                <a:schemeClr val="tx1"/>
              </a:solidFill>
              <a:latin typeface="+mj-lt"/>
              <a:ea typeface="+mj-ea"/>
              <a:cs typeface="+mj-cs"/>
            </a:endParaRPr>
          </a:p>
        </p:txBody>
      </p:sp>
      <p:sp>
        <p:nvSpPr>
          <p:cNvPr id="12" name="Content Placeholder 37">
            <a:extLst>
              <a:ext uri="{FF2B5EF4-FFF2-40B4-BE49-F238E27FC236}">
                <a16:creationId xmlns:a16="http://schemas.microsoft.com/office/drawing/2014/main" id="{4D338F7F-A60A-40AE-889D-C2E8E6328005}"/>
              </a:ext>
            </a:extLst>
          </p:cNvPr>
          <p:cNvSpPr txBox="1">
            <a:spLocks/>
          </p:cNvSpPr>
          <p:nvPr/>
        </p:nvSpPr>
        <p:spPr>
          <a:xfrm>
            <a:off x="4406197" y="5802450"/>
            <a:ext cx="7253841" cy="421818"/>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None/>
            </a:pPr>
            <a:r>
              <a:rPr lang="en-GB" sz="1400" dirty="0">
                <a:latin typeface="Calibri" panose="020F0502020204030204" pitchFamily="34" charset="0"/>
                <a:ea typeface="Times New Roman" panose="02020603050405020304" pitchFamily="18" charset="0"/>
              </a:rPr>
              <a:t>Source: BNSI/FRA 2020 survey</a:t>
            </a:r>
            <a:endParaRPr lang="en-US" sz="1400" dirty="0">
              <a:solidFill>
                <a:schemeClr val="bg2"/>
              </a:solidFill>
            </a:endParaRPr>
          </a:p>
        </p:txBody>
      </p:sp>
      <p:pic>
        <p:nvPicPr>
          <p:cNvPr id="14" name="Picture 13">
            <a:extLst>
              <a:ext uri="{FF2B5EF4-FFF2-40B4-BE49-F238E27FC236}">
                <a16:creationId xmlns:a16="http://schemas.microsoft.com/office/drawing/2014/main" id="{A14B6AFE-9652-4D2F-8B20-7352FE4EF0BB}"/>
              </a:ext>
            </a:extLst>
          </p:cNvPr>
          <p:cNvPicPr/>
          <p:nvPr/>
        </p:nvPicPr>
        <p:blipFill>
          <a:blip r:embed="rId5">
            <a:extLst>
              <a:ext uri="{28A0092B-C50C-407E-A947-70E740481C1C}">
                <a14:useLocalDpi xmlns:a14="http://schemas.microsoft.com/office/drawing/2010/main" val="0"/>
              </a:ext>
            </a:extLst>
          </a:blip>
          <a:srcRect/>
          <a:stretch>
            <a:fillRect/>
          </a:stretch>
        </p:blipFill>
        <p:spPr bwMode="auto">
          <a:xfrm>
            <a:off x="4761457" y="1636061"/>
            <a:ext cx="6378768" cy="3300712"/>
          </a:xfrm>
          <a:prstGeom prst="rect">
            <a:avLst/>
          </a:prstGeom>
          <a:noFill/>
          <a:ln>
            <a:noFill/>
          </a:ln>
        </p:spPr>
      </p:pic>
    </p:spTree>
    <p:extLst>
      <p:ext uri="{BB962C8B-B14F-4D97-AF65-F5344CB8AC3E}">
        <p14:creationId xmlns:p14="http://schemas.microsoft.com/office/powerpoint/2010/main" val="354757615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1963" y="5184869"/>
            <a:ext cx="1641443" cy="1641443"/>
          </a:xfrm>
          <a:prstGeom prst="rect">
            <a:avLst/>
          </a:prstGeom>
        </p:spPr>
      </p:pic>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65850" y="5672542"/>
            <a:ext cx="1387642" cy="789918"/>
          </a:xfrm>
          <a:prstGeom prst="rect">
            <a:avLst/>
          </a:prstGeom>
        </p:spPr>
      </p:pic>
      <p:sp>
        <p:nvSpPr>
          <p:cNvPr id="13" name="Rectangle 10"/>
          <p:cNvSpPr>
            <a:spLocks noChangeArrowheads="1"/>
          </p:cNvSpPr>
          <p:nvPr/>
        </p:nvSpPr>
        <p:spPr bwMode="auto">
          <a:xfrm>
            <a:off x="7053110" y="274752"/>
            <a:ext cx="8128875" cy="1846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5725" tIns="22863" rIns="45725" bIns="22863" numCol="1" anchor="ctr" anchorCtr="0" compatLnSpc="1">
            <a:prstTxWarp prst="textNoShape">
              <a:avLst/>
            </a:prstTxWarp>
            <a:spAutoFit/>
          </a:bodyPr>
          <a:lstStyle/>
          <a:p>
            <a:endParaRPr lang="bg-BG" sz="900"/>
          </a:p>
        </p:txBody>
      </p:sp>
      <p:pic>
        <p:nvPicPr>
          <p:cNvPr id="2057" name="Picture 18" descr="eeatest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96698" y="438041"/>
            <a:ext cx="8189811" cy="655165"/>
          </a:xfrm>
          <a:prstGeom prst="rect">
            <a:avLst/>
          </a:prstGeom>
          <a:noFill/>
          <a:extLst>
            <a:ext uri="{909E8E84-426E-40DD-AFC4-6F175D3DCCD1}">
              <a14:hiddenFill xmlns:a14="http://schemas.microsoft.com/office/drawing/2010/main">
                <a:solidFill>
                  <a:srgbClr val="FFFFFF"/>
                </a:solidFill>
              </a14:hiddenFill>
            </a:ext>
          </a:extLst>
        </p:spPr>
      </p:pic>
      <p:sp>
        <p:nvSpPr>
          <p:cNvPr id="22" name="Rectangle 21"/>
          <p:cNvSpPr/>
          <p:nvPr/>
        </p:nvSpPr>
        <p:spPr>
          <a:xfrm>
            <a:off x="8173007" y="654339"/>
            <a:ext cx="3680484" cy="608885"/>
          </a:xfrm>
          <a:prstGeom prst="rect">
            <a:avLst/>
          </a:prstGeom>
        </p:spPr>
        <p:txBody>
          <a:bodyPr wrap="square">
            <a:spAutoFit/>
          </a:bodyPr>
          <a:lstStyle/>
          <a:p>
            <a:pPr marL="600195" indent="28581" algn="r">
              <a:lnSpc>
                <a:spcPct val="115000"/>
              </a:lnSpc>
              <a:tabLst>
                <a:tab pos="2858072" algn="l"/>
              </a:tabLst>
            </a:pPr>
            <a:r>
              <a:rPr lang="bg-BG" sz="1000" b="1" dirty="0">
                <a:latin typeface="Arial" panose="020B0604020202020204" pitchFamily="34" charset="0"/>
                <a:ea typeface="Calibri" panose="020F0502020204030204" pitchFamily="34" charset="0"/>
              </a:rPr>
              <a:t>‘</a:t>
            </a:r>
            <a:r>
              <a:rPr lang="bg-BG" sz="1000" b="1" dirty="0" err="1">
                <a:latin typeface="Arial" panose="020B0604020202020204" pitchFamily="34" charset="0"/>
                <a:ea typeface="Calibri" panose="020F0502020204030204" pitchFamily="34" charset="0"/>
              </a:rPr>
              <a:t>Local</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Development</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Poverty</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Reduction</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and</a:t>
            </a:r>
            <a:endParaRPr lang="bg-BG" sz="1000" dirty="0">
              <a:latin typeface="Times New Roman" panose="02020603050405020304" pitchFamily="18" charset="0"/>
              <a:ea typeface="Calibri" panose="020F0502020204030204" pitchFamily="34" charset="0"/>
            </a:endParaRPr>
          </a:p>
          <a:p>
            <a:pPr marL="600195" indent="28581" algn="r">
              <a:lnSpc>
                <a:spcPct val="115000"/>
              </a:lnSpc>
            </a:pPr>
            <a:r>
              <a:rPr lang="bg-BG" sz="1000" b="1" dirty="0" err="1">
                <a:latin typeface="Arial" panose="020B0604020202020204" pitchFamily="34" charset="0"/>
                <a:ea typeface="Calibri" panose="020F0502020204030204" pitchFamily="34" charset="0"/>
              </a:rPr>
              <a:t>Enhanced</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Inclusion</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of</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Vulnerable</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Groups</a:t>
            </a:r>
            <a:r>
              <a:rPr lang="bg-BG" sz="1000" b="1" dirty="0">
                <a:latin typeface="Arial" panose="020B0604020202020204" pitchFamily="34" charset="0"/>
                <a:ea typeface="Calibri" panose="020F0502020204030204" pitchFamily="34" charset="0"/>
              </a:rPr>
              <a:t>’</a:t>
            </a:r>
            <a:endParaRPr lang="bg-BG" sz="1000" dirty="0">
              <a:latin typeface="Times New Roman" panose="02020603050405020304" pitchFamily="18" charset="0"/>
              <a:ea typeface="Calibri" panose="020F0502020204030204" pitchFamily="34" charset="0"/>
            </a:endParaRPr>
          </a:p>
          <a:p>
            <a:pPr marL="600195" indent="28581" algn="r">
              <a:lnSpc>
                <a:spcPct val="115000"/>
              </a:lnSpc>
            </a:pPr>
            <a:r>
              <a:rPr lang="bg-BG" sz="1000" b="1" dirty="0" err="1">
                <a:latin typeface="Arial" panose="020B0604020202020204" pitchFamily="34" charset="0"/>
                <a:ea typeface="Calibri" panose="020F0502020204030204" pitchFamily="34" charset="0"/>
              </a:rPr>
              <a:t>Programme</a:t>
            </a:r>
            <a:endParaRPr lang="bg-BG" sz="1000" dirty="0">
              <a:latin typeface="Times New Roman" panose="02020603050405020304" pitchFamily="18" charset="0"/>
              <a:ea typeface="Calibri" panose="020F0502020204030204" pitchFamily="34" charset="0"/>
            </a:endParaRPr>
          </a:p>
        </p:txBody>
      </p:sp>
      <p:cxnSp>
        <p:nvCxnSpPr>
          <p:cNvPr id="24" name="Straight Connector 23"/>
          <p:cNvCxnSpPr/>
          <p:nvPr/>
        </p:nvCxnSpPr>
        <p:spPr>
          <a:xfrm flipV="1">
            <a:off x="8799875" y="633733"/>
            <a:ext cx="3053617" cy="1015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625312" y="1308535"/>
            <a:ext cx="11228180" cy="1656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8" name="Content Placeholder 37"/>
          <p:cNvSpPr>
            <a:spLocks noGrp="1"/>
          </p:cNvSpPr>
          <p:nvPr>
            <p:ph idx="1"/>
          </p:nvPr>
        </p:nvSpPr>
        <p:spPr>
          <a:xfrm>
            <a:off x="796698" y="2673769"/>
            <a:ext cx="3044315" cy="2913353"/>
          </a:xfrm>
        </p:spPr>
        <p:txBody>
          <a:bodyPr>
            <a:noAutofit/>
          </a:bodyPr>
          <a:lstStyle/>
          <a:p>
            <a:pPr marL="0" indent="0">
              <a:buNone/>
            </a:pPr>
            <a:r>
              <a:rPr lang="en-GB" sz="1800" dirty="0">
                <a:effectLst/>
                <a:latin typeface="Calibri" panose="020F0502020204030204" pitchFamily="34" charset="0"/>
                <a:ea typeface="Calibri" panose="020F0502020204030204" pitchFamily="34" charset="0"/>
                <a:cs typeface="Times New Roman" panose="02020603050405020304" pitchFamily="18" charset="0"/>
              </a:rPr>
              <a:t>Share of people aged 65 and over satisfied with their financial situation, by age, sex, self-declared ethnicity, household size, at-risk-of-poverty rate and residence type </a:t>
            </a:r>
            <a:endParaRPr lang="en-US" sz="2000" dirty="0">
              <a:solidFill>
                <a:schemeClr val="bg2"/>
              </a:solidFill>
            </a:endParaRPr>
          </a:p>
        </p:txBody>
      </p:sp>
      <p:sp>
        <p:nvSpPr>
          <p:cNvPr id="11" name="Content Placeholder 37"/>
          <p:cNvSpPr txBox="1">
            <a:spLocks/>
          </p:cNvSpPr>
          <p:nvPr/>
        </p:nvSpPr>
        <p:spPr>
          <a:xfrm>
            <a:off x="796697" y="1540429"/>
            <a:ext cx="3421549" cy="918012"/>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None/>
            </a:pPr>
            <a:r>
              <a:rPr lang="en-GB" sz="2200" b="1" dirty="0">
                <a:solidFill>
                  <a:schemeClr val="tx1"/>
                </a:solidFill>
                <a:latin typeface="+mj-lt"/>
                <a:ea typeface="+mj-ea"/>
                <a:cs typeface="+mj-cs"/>
              </a:rPr>
              <a:t>Poverty and financial situation</a:t>
            </a:r>
          </a:p>
          <a:p>
            <a:pPr marL="0" indent="0">
              <a:buNone/>
            </a:pPr>
            <a:endParaRPr lang="ru-RU" sz="2200" b="1" dirty="0">
              <a:solidFill>
                <a:schemeClr val="tx1"/>
              </a:solidFill>
              <a:latin typeface="+mj-lt"/>
              <a:ea typeface="+mj-ea"/>
              <a:cs typeface="+mj-cs"/>
            </a:endParaRPr>
          </a:p>
        </p:txBody>
      </p:sp>
      <p:sp>
        <p:nvSpPr>
          <p:cNvPr id="12" name="Content Placeholder 37">
            <a:extLst>
              <a:ext uri="{FF2B5EF4-FFF2-40B4-BE49-F238E27FC236}">
                <a16:creationId xmlns:a16="http://schemas.microsoft.com/office/drawing/2014/main" id="{4D338F7F-A60A-40AE-889D-C2E8E6328005}"/>
              </a:ext>
            </a:extLst>
          </p:cNvPr>
          <p:cNvSpPr txBox="1">
            <a:spLocks/>
          </p:cNvSpPr>
          <p:nvPr/>
        </p:nvSpPr>
        <p:spPr>
          <a:xfrm>
            <a:off x="4406197" y="5802450"/>
            <a:ext cx="7253841" cy="421818"/>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None/>
            </a:pPr>
            <a:r>
              <a:rPr lang="en-GB" sz="1400" dirty="0">
                <a:latin typeface="Calibri" panose="020F0502020204030204" pitchFamily="34" charset="0"/>
                <a:ea typeface="Times New Roman" panose="02020603050405020304" pitchFamily="18" charset="0"/>
              </a:rPr>
              <a:t>Source: BNSI/FRA 2020 survey</a:t>
            </a:r>
            <a:endParaRPr lang="en-US" sz="1400" dirty="0">
              <a:solidFill>
                <a:schemeClr val="bg2"/>
              </a:solidFill>
            </a:endParaRPr>
          </a:p>
        </p:txBody>
      </p:sp>
      <p:pic>
        <p:nvPicPr>
          <p:cNvPr id="14" name="Picture 13">
            <a:extLst>
              <a:ext uri="{FF2B5EF4-FFF2-40B4-BE49-F238E27FC236}">
                <a16:creationId xmlns:a16="http://schemas.microsoft.com/office/drawing/2014/main" id="{2971A1D6-4D54-46A5-94F2-0578DF446FF3}"/>
              </a:ext>
            </a:extLst>
          </p:cNvPr>
          <p:cNvPicPr/>
          <p:nvPr/>
        </p:nvPicPr>
        <p:blipFill>
          <a:blip r:embed="rId5">
            <a:extLst>
              <a:ext uri="{28A0092B-C50C-407E-A947-70E740481C1C}">
                <a14:useLocalDpi xmlns:a14="http://schemas.microsoft.com/office/drawing/2010/main" val="0"/>
              </a:ext>
            </a:extLst>
          </a:blip>
          <a:srcRect/>
          <a:stretch>
            <a:fillRect/>
          </a:stretch>
        </p:blipFill>
        <p:spPr bwMode="auto">
          <a:xfrm>
            <a:off x="4891603" y="1713952"/>
            <a:ext cx="6768434" cy="3993489"/>
          </a:xfrm>
          <a:prstGeom prst="rect">
            <a:avLst/>
          </a:prstGeom>
          <a:noFill/>
        </p:spPr>
      </p:pic>
    </p:spTree>
    <p:extLst>
      <p:ext uri="{BB962C8B-B14F-4D97-AF65-F5344CB8AC3E}">
        <p14:creationId xmlns:p14="http://schemas.microsoft.com/office/powerpoint/2010/main" val="256804657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1963" y="5184869"/>
            <a:ext cx="1641443" cy="1641443"/>
          </a:xfrm>
          <a:prstGeom prst="rect">
            <a:avLst/>
          </a:prstGeom>
        </p:spPr>
      </p:pic>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65850" y="5672542"/>
            <a:ext cx="1387642" cy="789918"/>
          </a:xfrm>
          <a:prstGeom prst="rect">
            <a:avLst/>
          </a:prstGeom>
        </p:spPr>
      </p:pic>
      <p:sp>
        <p:nvSpPr>
          <p:cNvPr id="13" name="Rectangle 10"/>
          <p:cNvSpPr>
            <a:spLocks noChangeArrowheads="1"/>
          </p:cNvSpPr>
          <p:nvPr/>
        </p:nvSpPr>
        <p:spPr bwMode="auto">
          <a:xfrm>
            <a:off x="7053110" y="274752"/>
            <a:ext cx="8128875" cy="1846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5725" tIns="22863" rIns="45725" bIns="22863" numCol="1" anchor="ctr" anchorCtr="0" compatLnSpc="1">
            <a:prstTxWarp prst="textNoShape">
              <a:avLst/>
            </a:prstTxWarp>
            <a:spAutoFit/>
          </a:bodyPr>
          <a:lstStyle/>
          <a:p>
            <a:endParaRPr lang="bg-BG" sz="900"/>
          </a:p>
        </p:txBody>
      </p:sp>
      <p:pic>
        <p:nvPicPr>
          <p:cNvPr id="2057" name="Picture 18" descr="eeatest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96698" y="438041"/>
            <a:ext cx="8189811" cy="655165"/>
          </a:xfrm>
          <a:prstGeom prst="rect">
            <a:avLst/>
          </a:prstGeom>
          <a:noFill/>
          <a:extLst>
            <a:ext uri="{909E8E84-426E-40DD-AFC4-6F175D3DCCD1}">
              <a14:hiddenFill xmlns:a14="http://schemas.microsoft.com/office/drawing/2010/main">
                <a:solidFill>
                  <a:srgbClr val="FFFFFF"/>
                </a:solidFill>
              </a14:hiddenFill>
            </a:ext>
          </a:extLst>
        </p:spPr>
      </p:pic>
      <p:sp>
        <p:nvSpPr>
          <p:cNvPr id="22" name="Rectangle 21"/>
          <p:cNvSpPr/>
          <p:nvPr/>
        </p:nvSpPr>
        <p:spPr>
          <a:xfrm>
            <a:off x="8173007" y="654339"/>
            <a:ext cx="3680484" cy="608885"/>
          </a:xfrm>
          <a:prstGeom prst="rect">
            <a:avLst/>
          </a:prstGeom>
        </p:spPr>
        <p:txBody>
          <a:bodyPr wrap="square">
            <a:spAutoFit/>
          </a:bodyPr>
          <a:lstStyle/>
          <a:p>
            <a:pPr marL="600195" indent="28581" algn="r">
              <a:lnSpc>
                <a:spcPct val="115000"/>
              </a:lnSpc>
              <a:tabLst>
                <a:tab pos="2858072" algn="l"/>
              </a:tabLst>
            </a:pPr>
            <a:r>
              <a:rPr lang="bg-BG" sz="1000" b="1" dirty="0">
                <a:latin typeface="Arial" panose="020B0604020202020204" pitchFamily="34" charset="0"/>
                <a:ea typeface="Calibri" panose="020F0502020204030204" pitchFamily="34" charset="0"/>
              </a:rPr>
              <a:t>‘</a:t>
            </a:r>
            <a:r>
              <a:rPr lang="bg-BG" sz="1000" b="1" dirty="0" err="1">
                <a:latin typeface="Arial" panose="020B0604020202020204" pitchFamily="34" charset="0"/>
                <a:ea typeface="Calibri" panose="020F0502020204030204" pitchFamily="34" charset="0"/>
              </a:rPr>
              <a:t>Local</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Development</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Poverty</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Reduction</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and</a:t>
            </a:r>
            <a:endParaRPr lang="bg-BG" sz="1000" dirty="0">
              <a:latin typeface="Times New Roman" panose="02020603050405020304" pitchFamily="18" charset="0"/>
              <a:ea typeface="Calibri" panose="020F0502020204030204" pitchFamily="34" charset="0"/>
            </a:endParaRPr>
          </a:p>
          <a:p>
            <a:pPr marL="600195" indent="28581" algn="r">
              <a:lnSpc>
                <a:spcPct val="115000"/>
              </a:lnSpc>
            </a:pPr>
            <a:r>
              <a:rPr lang="bg-BG" sz="1000" b="1" dirty="0" err="1">
                <a:latin typeface="Arial" panose="020B0604020202020204" pitchFamily="34" charset="0"/>
                <a:ea typeface="Calibri" panose="020F0502020204030204" pitchFamily="34" charset="0"/>
              </a:rPr>
              <a:t>Enhanced</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Inclusion</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of</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Vulnerable</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Groups</a:t>
            </a:r>
            <a:r>
              <a:rPr lang="bg-BG" sz="1000" b="1" dirty="0">
                <a:latin typeface="Arial" panose="020B0604020202020204" pitchFamily="34" charset="0"/>
                <a:ea typeface="Calibri" panose="020F0502020204030204" pitchFamily="34" charset="0"/>
              </a:rPr>
              <a:t>’</a:t>
            </a:r>
            <a:endParaRPr lang="bg-BG" sz="1000" dirty="0">
              <a:latin typeface="Times New Roman" panose="02020603050405020304" pitchFamily="18" charset="0"/>
              <a:ea typeface="Calibri" panose="020F0502020204030204" pitchFamily="34" charset="0"/>
            </a:endParaRPr>
          </a:p>
          <a:p>
            <a:pPr marL="600195" indent="28581" algn="r">
              <a:lnSpc>
                <a:spcPct val="115000"/>
              </a:lnSpc>
            </a:pPr>
            <a:r>
              <a:rPr lang="bg-BG" sz="1000" b="1" dirty="0" err="1">
                <a:latin typeface="Arial" panose="020B0604020202020204" pitchFamily="34" charset="0"/>
                <a:ea typeface="Calibri" panose="020F0502020204030204" pitchFamily="34" charset="0"/>
              </a:rPr>
              <a:t>Programme</a:t>
            </a:r>
            <a:endParaRPr lang="bg-BG" sz="1000" dirty="0">
              <a:latin typeface="Times New Roman" panose="02020603050405020304" pitchFamily="18" charset="0"/>
              <a:ea typeface="Calibri" panose="020F0502020204030204" pitchFamily="34" charset="0"/>
            </a:endParaRPr>
          </a:p>
        </p:txBody>
      </p:sp>
      <p:cxnSp>
        <p:nvCxnSpPr>
          <p:cNvPr id="24" name="Straight Connector 23"/>
          <p:cNvCxnSpPr/>
          <p:nvPr/>
        </p:nvCxnSpPr>
        <p:spPr>
          <a:xfrm flipV="1">
            <a:off x="8799875" y="633733"/>
            <a:ext cx="3053617" cy="1015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625312" y="1308535"/>
            <a:ext cx="11228180" cy="1656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8" name="Content Placeholder 37"/>
          <p:cNvSpPr>
            <a:spLocks noGrp="1"/>
          </p:cNvSpPr>
          <p:nvPr>
            <p:ph idx="1"/>
          </p:nvPr>
        </p:nvSpPr>
        <p:spPr>
          <a:xfrm>
            <a:off x="796698" y="2673769"/>
            <a:ext cx="3044315" cy="2913353"/>
          </a:xfrm>
        </p:spPr>
        <p:txBody>
          <a:bodyPr>
            <a:noAutofit/>
          </a:bodyPr>
          <a:lstStyle/>
          <a:p>
            <a:pPr marL="0" indent="0">
              <a:buNone/>
            </a:pPr>
            <a:r>
              <a:rPr lang="en-GB" sz="1800" dirty="0">
                <a:effectLst/>
                <a:latin typeface="Calibri" panose="020F0502020204030204" pitchFamily="34" charset="0"/>
                <a:ea typeface="Calibri" panose="020F0502020204030204" pitchFamily="34" charset="0"/>
                <a:cs typeface="Times New Roman" panose="02020603050405020304" pitchFamily="18" charset="0"/>
              </a:rPr>
              <a:t>Share of </a:t>
            </a:r>
            <a:r>
              <a:rPr lang="en-US" sz="1800" dirty="0">
                <a:effectLst/>
                <a:latin typeface="Calibri" panose="020F0502020204030204" pitchFamily="34" charset="0"/>
                <a:ea typeface="Calibri" panose="020F0502020204030204" pitchFamily="34" charset="0"/>
                <a:cs typeface="Times New Roman" panose="02020603050405020304" pitchFamily="18" charset="0"/>
              </a:rPr>
              <a:t>people aged 16 years and over</a:t>
            </a:r>
            <a:r>
              <a:rPr lang="en-GB" sz="1800" dirty="0">
                <a:effectLst/>
                <a:latin typeface="Calibri" panose="020F0502020204030204" pitchFamily="34" charset="0"/>
                <a:ea typeface="Calibri" panose="020F0502020204030204" pitchFamily="34" charset="0"/>
                <a:cs typeface="Times New Roman" panose="02020603050405020304" pitchFamily="18" charset="0"/>
              </a:rPr>
              <a:t> living in households where one person went to bed hungry in the month before the survey because there was not enough money for food, by age </a:t>
            </a:r>
            <a:endParaRPr lang="en-US" sz="2000" dirty="0">
              <a:solidFill>
                <a:schemeClr val="bg2"/>
              </a:solidFill>
            </a:endParaRPr>
          </a:p>
        </p:txBody>
      </p:sp>
      <p:sp>
        <p:nvSpPr>
          <p:cNvPr id="11" name="Content Placeholder 37"/>
          <p:cNvSpPr txBox="1">
            <a:spLocks/>
          </p:cNvSpPr>
          <p:nvPr/>
        </p:nvSpPr>
        <p:spPr>
          <a:xfrm>
            <a:off x="796697" y="1540429"/>
            <a:ext cx="3421549" cy="918012"/>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None/>
            </a:pPr>
            <a:r>
              <a:rPr lang="en-GB" sz="2200" b="1" dirty="0">
                <a:solidFill>
                  <a:schemeClr val="tx1"/>
                </a:solidFill>
                <a:latin typeface="+mj-lt"/>
                <a:ea typeface="+mj-ea"/>
                <a:cs typeface="+mj-cs"/>
              </a:rPr>
              <a:t>Poverty and financial situation</a:t>
            </a:r>
          </a:p>
          <a:p>
            <a:pPr marL="0" indent="0">
              <a:buNone/>
            </a:pPr>
            <a:endParaRPr lang="ru-RU" sz="2200" b="1" dirty="0">
              <a:solidFill>
                <a:schemeClr val="tx1"/>
              </a:solidFill>
              <a:latin typeface="+mj-lt"/>
              <a:ea typeface="+mj-ea"/>
              <a:cs typeface="+mj-cs"/>
            </a:endParaRPr>
          </a:p>
        </p:txBody>
      </p:sp>
      <p:sp>
        <p:nvSpPr>
          <p:cNvPr id="12" name="Content Placeholder 37">
            <a:extLst>
              <a:ext uri="{FF2B5EF4-FFF2-40B4-BE49-F238E27FC236}">
                <a16:creationId xmlns:a16="http://schemas.microsoft.com/office/drawing/2014/main" id="{4D338F7F-A60A-40AE-889D-C2E8E6328005}"/>
              </a:ext>
            </a:extLst>
          </p:cNvPr>
          <p:cNvSpPr txBox="1">
            <a:spLocks/>
          </p:cNvSpPr>
          <p:nvPr/>
        </p:nvSpPr>
        <p:spPr>
          <a:xfrm>
            <a:off x="4406197" y="5802450"/>
            <a:ext cx="7253841" cy="421818"/>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None/>
            </a:pPr>
            <a:r>
              <a:rPr lang="en-GB" sz="1400" dirty="0">
                <a:latin typeface="Calibri" panose="020F0502020204030204" pitchFamily="34" charset="0"/>
                <a:ea typeface="Times New Roman" panose="02020603050405020304" pitchFamily="18" charset="0"/>
              </a:rPr>
              <a:t>Source: BNSI/FRA 2020 survey</a:t>
            </a:r>
            <a:endParaRPr lang="en-US" sz="1400" dirty="0">
              <a:solidFill>
                <a:schemeClr val="bg2"/>
              </a:solidFill>
            </a:endParaRPr>
          </a:p>
        </p:txBody>
      </p:sp>
      <p:pic>
        <p:nvPicPr>
          <p:cNvPr id="14" name="Picture 13">
            <a:extLst>
              <a:ext uri="{FF2B5EF4-FFF2-40B4-BE49-F238E27FC236}">
                <a16:creationId xmlns:a16="http://schemas.microsoft.com/office/drawing/2014/main" id="{E0B19483-4793-4DD9-B184-568704870139}"/>
              </a:ext>
            </a:extLst>
          </p:cNvPr>
          <p:cNvPicPr/>
          <p:nvPr/>
        </p:nvPicPr>
        <p:blipFill>
          <a:blip r:embed="rId5">
            <a:extLst>
              <a:ext uri="{28A0092B-C50C-407E-A947-70E740481C1C}">
                <a14:useLocalDpi xmlns:a14="http://schemas.microsoft.com/office/drawing/2010/main" val="0"/>
              </a:ext>
            </a:extLst>
          </a:blip>
          <a:srcRect/>
          <a:stretch>
            <a:fillRect/>
          </a:stretch>
        </p:blipFill>
        <p:spPr bwMode="auto">
          <a:xfrm>
            <a:off x="5066445" y="1791223"/>
            <a:ext cx="5970749" cy="2913353"/>
          </a:xfrm>
          <a:prstGeom prst="rect">
            <a:avLst/>
          </a:prstGeom>
          <a:noFill/>
        </p:spPr>
      </p:pic>
    </p:spTree>
    <p:extLst>
      <p:ext uri="{BB962C8B-B14F-4D97-AF65-F5344CB8AC3E}">
        <p14:creationId xmlns:p14="http://schemas.microsoft.com/office/powerpoint/2010/main" val="106877896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1963" y="5184869"/>
            <a:ext cx="1641443" cy="1641443"/>
          </a:xfrm>
          <a:prstGeom prst="rect">
            <a:avLst/>
          </a:prstGeom>
        </p:spPr>
      </p:pic>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65850" y="5672542"/>
            <a:ext cx="1387642" cy="789918"/>
          </a:xfrm>
          <a:prstGeom prst="rect">
            <a:avLst/>
          </a:prstGeom>
        </p:spPr>
      </p:pic>
      <p:sp>
        <p:nvSpPr>
          <p:cNvPr id="13" name="Rectangle 10"/>
          <p:cNvSpPr>
            <a:spLocks noChangeArrowheads="1"/>
          </p:cNvSpPr>
          <p:nvPr/>
        </p:nvSpPr>
        <p:spPr bwMode="auto">
          <a:xfrm>
            <a:off x="7053110" y="274752"/>
            <a:ext cx="8128875" cy="1846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5725" tIns="22863" rIns="45725" bIns="22863" numCol="1" anchor="ctr" anchorCtr="0" compatLnSpc="1">
            <a:prstTxWarp prst="textNoShape">
              <a:avLst/>
            </a:prstTxWarp>
            <a:spAutoFit/>
          </a:bodyPr>
          <a:lstStyle/>
          <a:p>
            <a:endParaRPr lang="bg-BG" sz="900"/>
          </a:p>
        </p:txBody>
      </p:sp>
      <p:pic>
        <p:nvPicPr>
          <p:cNvPr id="2057" name="Picture 18" descr="eeatest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96698" y="438041"/>
            <a:ext cx="8189811" cy="655165"/>
          </a:xfrm>
          <a:prstGeom prst="rect">
            <a:avLst/>
          </a:prstGeom>
          <a:noFill/>
          <a:extLst>
            <a:ext uri="{909E8E84-426E-40DD-AFC4-6F175D3DCCD1}">
              <a14:hiddenFill xmlns:a14="http://schemas.microsoft.com/office/drawing/2010/main">
                <a:solidFill>
                  <a:srgbClr val="FFFFFF"/>
                </a:solidFill>
              </a14:hiddenFill>
            </a:ext>
          </a:extLst>
        </p:spPr>
      </p:pic>
      <p:sp>
        <p:nvSpPr>
          <p:cNvPr id="22" name="Rectangle 21"/>
          <p:cNvSpPr/>
          <p:nvPr/>
        </p:nvSpPr>
        <p:spPr>
          <a:xfrm>
            <a:off x="8173007" y="654339"/>
            <a:ext cx="3680484" cy="608885"/>
          </a:xfrm>
          <a:prstGeom prst="rect">
            <a:avLst/>
          </a:prstGeom>
        </p:spPr>
        <p:txBody>
          <a:bodyPr wrap="square">
            <a:spAutoFit/>
          </a:bodyPr>
          <a:lstStyle/>
          <a:p>
            <a:pPr marL="600195" indent="28581" algn="r">
              <a:lnSpc>
                <a:spcPct val="115000"/>
              </a:lnSpc>
              <a:tabLst>
                <a:tab pos="2858072" algn="l"/>
              </a:tabLst>
            </a:pPr>
            <a:r>
              <a:rPr lang="bg-BG" sz="1000" b="1" dirty="0">
                <a:latin typeface="Arial" panose="020B0604020202020204" pitchFamily="34" charset="0"/>
                <a:ea typeface="Calibri" panose="020F0502020204030204" pitchFamily="34" charset="0"/>
              </a:rPr>
              <a:t>‘</a:t>
            </a:r>
            <a:r>
              <a:rPr lang="bg-BG" sz="1000" b="1" dirty="0" err="1">
                <a:latin typeface="Arial" panose="020B0604020202020204" pitchFamily="34" charset="0"/>
                <a:ea typeface="Calibri" panose="020F0502020204030204" pitchFamily="34" charset="0"/>
              </a:rPr>
              <a:t>Local</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Development</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Poverty</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Reduction</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and</a:t>
            </a:r>
            <a:endParaRPr lang="bg-BG" sz="1000" dirty="0">
              <a:latin typeface="Times New Roman" panose="02020603050405020304" pitchFamily="18" charset="0"/>
              <a:ea typeface="Calibri" panose="020F0502020204030204" pitchFamily="34" charset="0"/>
            </a:endParaRPr>
          </a:p>
          <a:p>
            <a:pPr marL="600195" indent="28581" algn="r">
              <a:lnSpc>
                <a:spcPct val="115000"/>
              </a:lnSpc>
            </a:pPr>
            <a:r>
              <a:rPr lang="bg-BG" sz="1000" b="1" dirty="0" err="1">
                <a:latin typeface="Arial" panose="020B0604020202020204" pitchFamily="34" charset="0"/>
                <a:ea typeface="Calibri" panose="020F0502020204030204" pitchFamily="34" charset="0"/>
              </a:rPr>
              <a:t>Enhanced</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Inclusion</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of</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Vulnerable</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Groups</a:t>
            </a:r>
            <a:r>
              <a:rPr lang="bg-BG" sz="1000" b="1" dirty="0">
                <a:latin typeface="Arial" panose="020B0604020202020204" pitchFamily="34" charset="0"/>
                <a:ea typeface="Calibri" panose="020F0502020204030204" pitchFamily="34" charset="0"/>
              </a:rPr>
              <a:t>’</a:t>
            </a:r>
            <a:endParaRPr lang="bg-BG" sz="1000" dirty="0">
              <a:latin typeface="Times New Roman" panose="02020603050405020304" pitchFamily="18" charset="0"/>
              <a:ea typeface="Calibri" panose="020F0502020204030204" pitchFamily="34" charset="0"/>
            </a:endParaRPr>
          </a:p>
          <a:p>
            <a:pPr marL="600195" indent="28581" algn="r">
              <a:lnSpc>
                <a:spcPct val="115000"/>
              </a:lnSpc>
            </a:pPr>
            <a:r>
              <a:rPr lang="bg-BG" sz="1000" b="1" dirty="0" err="1">
                <a:latin typeface="Arial" panose="020B0604020202020204" pitchFamily="34" charset="0"/>
                <a:ea typeface="Calibri" panose="020F0502020204030204" pitchFamily="34" charset="0"/>
              </a:rPr>
              <a:t>Programme</a:t>
            </a:r>
            <a:endParaRPr lang="bg-BG" sz="1000" dirty="0">
              <a:latin typeface="Times New Roman" panose="02020603050405020304" pitchFamily="18" charset="0"/>
              <a:ea typeface="Calibri" panose="020F0502020204030204" pitchFamily="34" charset="0"/>
            </a:endParaRPr>
          </a:p>
        </p:txBody>
      </p:sp>
      <p:cxnSp>
        <p:nvCxnSpPr>
          <p:cNvPr id="24" name="Straight Connector 23"/>
          <p:cNvCxnSpPr/>
          <p:nvPr/>
        </p:nvCxnSpPr>
        <p:spPr>
          <a:xfrm flipV="1">
            <a:off x="8799875" y="633733"/>
            <a:ext cx="3053617" cy="1015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625312" y="1308535"/>
            <a:ext cx="11228180" cy="1656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8" name="Content Placeholder 37"/>
          <p:cNvSpPr>
            <a:spLocks noGrp="1"/>
          </p:cNvSpPr>
          <p:nvPr>
            <p:ph idx="1"/>
          </p:nvPr>
        </p:nvSpPr>
        <p:spPr>
          <a:xfrm>
            <a:off x="796698" y="2673769"/>
            <a:ext cx="3044315" cy="2913353"/>
          </a:xfrm>
        </p:spPr>
        <p:txBody>
          <a:bodyPr>
            <a:noAutofit/>
          </a:bodyPr>
          <a:lstStyle/>
          <a:p>
            <a:pPr marL="0" indent="0">
              <a:buNone/>
            </a:pPr>
            <a:r>
              <a:rPr lang="en-GB" sz="1800" dirty="0">
                <a:effectLst/>
                <a:latin typeface="Calibri" panose="020F0502020204030204" pitchFamily="34" charset="0"/>
                <a:ea typeface="Calibri" panose="020F0502020204030204" pitchFamily="34" charset="0"/>
                <a:cs typeface="Times New Roman" panose="02020603050405020304" pitchFamily="18" charset="0"/>
              </a:rPr>
              <a:t>Share of people aged 65 and over living in households where one person went to bed hungry in the month before the survey because there was not enough money for food, by age, sex, self-declared ethnicity, household size, at-risk-of-poverty rate and residence type </a:t>
            </a:r>
            <a:endParaRPr lang="en-US" sz="2000" dirty="0">
              <a:solidFill>
                <a:schemeClr val="bg2"/>
              </a:solidFill>
            </a:endParaRPr>
          </a:p>
        </p:txBody>
      </p:sp>
      <p:sp>
        <p:nvSpPr>
          <p:cNvPr id="11" name="Content Placeholder 37"/>
          <p:cNvSpPr txBox="1">
            <a:spLocks/>
          </p:cNvSpPr>
          <p:nvPr/>
        </p:nvSpPr>
        <p:spPr>
          <a:xfrm>
            <a:off x="796697" y="1540429"/>
            <a:ext cx="3421549" cy="918012"/>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None/>
            </a:pPr>
            <a:r>
              <a:rPr lang="en-GB" sz="2200" b="1" dirty="0">
                <a:solidFill>
                  <a:schemeClr val="tx1"/>
                </a:solidFill>
                <a:latin typeface="+mj-lt"/>
                <a:ea typeface="+mj-ea"/>
                <a:cs typeface="+mj-cs"/>
              </a:rPr>
              <a:t>Poverty and financial situation</a:t>
            </a:r>
          </a:p>
          <a:p>
            <a:pPr marL="0" indent="0">
              <a:buNone/>
            </a:pPr>
            <a:endParaRPr lang="ru-RU" sz="2200" b="1" dirty="0">
              <a:solidFill>
                <a:schemeClr val="tx1"/>
              </a:solidFill>
              <a:latin typeface="+mj-lt"/>
              <a:ea typeface="+mj-ea"/>
              <a:cs typeface="+mj-cs"/>
            </a:endParaRPr>
          </a:p>
        </p:txBody>
      </p:sp>
      <p:sp>
        <p:nvSpPr>
          <p:cNvPr id="12" name="Content Placeholder 37">
            <a:extLst>
              <a:ext uri="{FF2B5EF4-FFF2-40B4-BE49-F238E27FC236}">
                <a16:creationId xmlns:a16="http://schemas.microsoft.com/office/drawing/2014/main" id="{4D338F7F-A60A-40AE-889D-C2E8E6328005}"/>
              </a:ext>
            </a:extLst>
          </p:cNvPr>
          <p:cNvSpPr txBox="1">
            <a:spLocks/>
          </p:cNvSpPr>
          <p:nvPr/>
        </p:nvSpPr>
        <p:spPr>
          <a:xfrm>
            <a:off x="4406197" y="5802450"/>
            <a:ext cx="7253841" cy="421818"/>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None/>
            </a:pPr>
            <a:r>
              <a:rPr lang="en-GB" sz="1400" dirty="0">
                <a:latin typeface="Calibri" panose="020F0502020204030204" pitchFamily="34" charset="0"/>
                <a:ea typeface="Times New Roman" panose="02020603050405020304" pitchFamily="18" charset="0"/>
              </a:rPr>
              <a:t>Source: BNSI/FRA 2020 survey</a:t>
            </a:r>
            <a:endParaRPr lang="en-US" sz="1400" dirty="0">
              <a:solidFill>
                <a:schemeClr val="bg2"/>
              </a:solidFill>
            </a:endParaRPr>
          </a:p>
        </p:txBody>
      </p:sp>
      <p:pic>
        <p:nvPicPr>
          <p:cNvPr id="15" name="Picture 14">
            <a:extLst>
              <a:ext uri="{FF2B5EF4-FFF2-40B4-BE49-F238E27FC236}">
                <a16:creationId xmlns:a16="http://schemas.microsoft.com/office/drawing/2014/main" id="{0FE0118D-754C-4289-AF2D-C10D7B1C06AB}"/>
              </a:ext>
            </a:extLst>
          </p:cNvPr>
          <p:cNvPicPr/>
          <p:nvPr/>
        </p:nvPicPr>
        <p:blipFill>
          <a:blip r:embed="rId5">
            <a:extLst>
              <a:ext uri="{28A0092B-C50C-407E-A947-70E740481C1C}">
                <a14:useLocalDpi xmlns:a14="http://schemas.microsoft.com/office/drawing/2010/main" val="0"/>
              </a:ext>
            </a:extLst>
          </a:blip>
          <a:srcRect/>
          <a:stretch>
            <a:fillRect/>
          </a:stretch>
        </p:blipFill>
        <p:spPr bwMode="auto">
          <a:xfrm>
            <a:off x="5274053" y="1914539"/>
            <a:ext cx="6385984" cy="3672584"/>
          </a:xfrm>
          <a:prstGeom prst="rect">
            <a:avLst/>
          </a:prstGeom>
          <a:noFill/>
        </p:spPr>
      </p:pic>
    </p:spTree>
    <p:extLst>
      <p:ext uri="{BB962C8B-B14F-4D97-AF65-F5344CB8AC3E}">
        <p14:creationId xmlns:p14="http://schemas.microsoft.com/office/powerpoint/2010/main" val="353656209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1963" y="5184869"/>
            <a:ext cx="1641443" cy="1641443"/>
          </a:xfrm>
          <a:prstGeom prst="rect">
            <a:avLst/>
          </a:prstGeom>
        </p:spPr>
      </p:pic>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65850" y="5672542"/>
            <a:ext cx="1387642" cy="789918"/>
          </a:xfrm>
          <a:prstGeom prst="rect">
            <a:avLst/>
          </a:prstGeom>
        </p:spPr>
      </p:pic>
      <p:sp>
        <p:nvSpPr>
          <p:cNvPr id="13" name="Rectangle 10"/>
          <p:cNvSpPr>
            <a:spLocks noChangeArrowheads="1"/>
          </p:cNvSpPr>
          <p:nvPr/>
        </p:nvSpPr>
        <p:spPr bwMode="auto">
          <a:xfrm>
            <a:off x="7053110" y="274752"/>
            <a:ext cx="8128875" cy="1846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5725" tIns="22863" rIns="45725" bIns="22863" numCol="1" anchor="ctr" anchorCtr="0" compatLnSpc="1">
            <a:prstTxWarp prst="textNoShape">
              <a:avLst/>
            </a:prstTxWarp>
            <a:spAutoFit/>
          </a:bodyPr>
          <a:lstStyle/>
          <a:p>
            <a:endParaRPr lang="bg-BG" sz="900"/>
          </a:p>
        </p:txBody>
      </p:sp>
      <p:pic>
        <p:nvPicPr>
          <p:cNvPr id="2057" name="Picture 18" descr="eeatest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96698" y="438041"/>
            <a:ext cx="8189811" cy="655165"/>
          </a:xfrm>
          <a:prstGeom prst="rect">
            <a:avLst/>
          </a:prstGeom>
          <a:noFill/>
          <a:extLst>
            <a:ext uri="{909E8E84-426E-40DD-AFC4-6F175D3DCCD1}">
              <a14:hiddenFill xmlns:a14="http://schemas.microsoft.com/office/drawing/2010/main">
                <a:solidFill>
                  <a:srgbClr val="FFFFFF"/>
                </a:solidFill>
              </a14:hiddenFill>
            </a:ext>
          </a:extLst>
        </p:spPr>
      </p:pic>
      <p:sp>
        <p:nvSpPr>
          <p:cNvPr id="22" name="Rectangle 21"/>
          <p:cNvSpPr/>
          <p:nvPr/>
        </p:nvSpPr>
        <p:spPr>
          <a:xfrm>
            <a:off x="8173007" y="654339"/>
            <a:ext cx="3680484" cy="608885"/>
          </a:xfrm>
          <a:prstGeom prst="rect">
            <a:avLst/>
          </a:prstGeom>
        </p:spPr>
        <p:txBody>
          <a:bodyPr wrap="square">
            <a:spAutoFit/>
          </a:bodyPr>
          <a:lstStyle/>
          <a:p>
            <a:pPr marL="600195" indent="28581" algn="r">
              <a:lnSpc>
                <a:spcPct val="115000"/>
              </a:lnSpc>
              <a:tabLst>
                <a:tab pos="2858072" algn="l"/>
              </a:tabLst>
            </a:pPr>
            <a:r>
              <a:rPr lang="bg-BG" sz="1000" b="1" dirty="0">
                <a:latin typeface="Arial" panose="020B0604020202020204" pitchFamily="34" charset="0"/>
                <a:ea typeface="Calibri" panose="020F0502020204030204" pitchFamily="34" charset="0"/>
              </a:rPr>
              <a:t>‘</a:t>
            </a:r>
            <a:r>
              <a:rPr lang="bg-BG" sz="1000" b="1" dirty="0" err="1">
                <a:latin typeface="Arial" panose="020B0604020202020204" pitchFamily="34" charset="0"/>
                <a:ea typeface="Calibri" panose="020F0502020204030204" pitchFamily="34" charset="0"/>
              </a:rPr>
              <a:t>Local</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Development</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Poverty</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Reduction</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and</a:t>
            </a:r>
            <a:endParaRPr lang="bg-BG" sz="1000" dirty="0">
              <a:latin typeface="Times New Roman" panose="02020603050405020304" pitchFamily="18" charset="0"/>
              <a:ea typeface="Calibri" panose="020F0502020204030204" pitchFamily="34" charset="0"/>
            </a:endParaRPr>
          </a:p>
          <a:p>
            <a:pPr marL="600195" indent="28581" algn="r">
              <a:lnSpc>
                <a:spcPct val="115000"/>
              </a:lnSpc>
            </a:pPr>
            <a:r>
              <a:rPr lang="bg-BG" sz="1000" b="1" dirty="0" err="1">
                <a:latin typeface="Arial" panose="020B0604020202020204" pitchFamily="34" charset="0"/>
                <a:ea typeface="Calibri" panose="020F0502020204030204" pitchFamily="34" charset="0"/>
              </a:rPr>
              <a:t>Enhanced</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Inclusion</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of</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Vulnerable</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Groups</a:t>
            </a:r>
            <a:r>
              <a:rPr lang="bg-BG" sz="1000" b="1" dirty="0">
                <a:latin typeface="Arial" panose="020B0604020202020204" pitchFamily="34" charset="0"/>
                <a:ea typeface="Calibri" panose="020F0502020204030204" pitchFamily="34" charset="0"/>
              </a:rPr>
              <a:t>’</a:t>
            </a:r>
            <a:endParaRPr lang="bg-BG" sz="1000" dirty="0">
              <a:latin typeface="Times New Roman" panose="02020603050405020304" pitchFamily="18" charset="0"/>
              <a:ea typeface="Calibri" panose="020F0502020204030204" pitchFamily="34" charset="0"/>
            </a:endParaRPr>
          </a:p>
          <a:p>
            <a:pPr marL="600195" indent="28581" algn="r">
              <a:lnSpc>
                <a:spcPct val="115000"/>
              </a:lnSpc>
            </a:pPr>
            <a:r>
              <a:rPr lang="bg-BG" sz="1000" b="1" dirty="0" err="1">
                <a:latin typeface="Arial" panose="020B0604020202020204" pitchFamily="34" charset="0"/>
                <a:ea typeface="Calibri" panose="020F0502020204030204" pitchFamily="34" charset="0"/>
              </a:rPr>
              <a:t>Programme</a:t>
            </a:r>
            <a:endParaRPr lang="bg-BG" sz="1000" dirty="0">
              <a:latin typeface="Times New Roman" panose="02020603050405020304" pitchFamily="18" charset="0"/>
              <a:ea typeface="Calibri" panose="020F0502020204030204" pitchFamily="34" charset="0"/>
            </a:endParaRPr>
          </a:p>
        </p:txBody>
      </p:sp>
      <p:cxnSp>
        <p:nvCxnSpPr>
          <p:cNvPr id="24" name="Straight Connector 23"/>
          <p:cNvCxnSpPr/>
          <p:nvPr/>
        </p:nvCxnSpPr>
        <p:spPr>
          <a:xfrm flipV="1">
            <a:off x="8799875" y="633733"/>
            <a:ext cx="3053617" cy="1015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625312" y="1308535"/>
            <a:ext cx="11228180" cy="1656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8" name="Content Placeholder 37"/>
          <p:cNvSpPr>
            <a:spLocks noGrp="1"/>
          </p:cNvSpPr>
          <p:nvPr>
            <p:ph idx="1"/>
          </p:nvPr>
        </p:nvSpPr>
        <p:spPr>
          <a:xfrm>
            <a:off x="796698" y="2673769"/>
            <a:ext cx="3044315" cy="2913353"/>
          </a:xfrm>
        </p:spPr>
        <p:txBody>
          <a:bodyPr>
            <a:noAutofit/>
          </a:bodyPr>
          <a:lstStyle/>
          <a:p>
            <a:pPr marL="0" indent="0">
              <a:buNone/>
            </a:pPr>
            <a:r>
              <a:rPr lang="en-GB" sz="1800" dirty="0">
                <a:effectLst/>
                <a:latin typeface="Calibri" panose="020F0502020204030204" pitchFamily="34" charset="0"/>
                <a:ea typeface="Calibri" panose="020F0502020204030204" pitchFamily="34" charset="0"/>
                <a:cs typeface="Times New Roman" panose="02020603050405020304" pitchFamily="18" charset="0"/>
              </a:rPr>
              <a:t>Time elapsed since last visit to a dentist: last visit to a dentist or orthodontist for people aged 16 years and over, by age </a:t>
            </a:r>
            <a:endParaRPr lang="en-US" sz="2000" dirty="0">
              <a:solidFill>
                <a:schemeClr val="bg2"/>
              </a:solidFill>
            </a:endParaRPr>
          </a:p>
        </p:txBody>
      </p:sp>
      <p:sp>
        <p:nvSpPr>
          <p:cNvPr id="11" name="Content Placeholder 37"/>
          <p:cNvSpPr txBox="1">
            <a:spLocks/>
          </p:cNvSpPr>
          <p:nvPr/>
        </p:nvSpPr>
        <p:spPr>
          <a:xfrm>
            <a:off x="796697" y="1540429"/>
            <a:ext cx="3421549" cy="918012"/>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None/>
            </a:pPr>
            <a:r>
              <a:rPr lang="en-GB" sz="2200" b="1" dirty="0">
                <a:solidFill>
                  <a:schemeClr val="tx1"/>
                </a:solidFill>
                <a:latin typeface="+mj-lt"/>
                <a:ea typeface="+mj-ea"/>
                <a:cs typeface="+mj-cs"/>
              </a:rPr>
              <a:t>Poverty and financial situation</a:t>
            </a:r>
          </a:p>
          <a:p>
            <a:pPr marL="0" indent="0">
              <a:buNone/>
            </a:pPr>
            <a:endParaRPr lang="ru-RU" sz="2200" b="1" dirty="0">
              <a:solidFill>
                <a:schemeClr val="tx1"/>
              </a:solidFill>
              <a:latin typeface="+mj-lt"/>
              <a:ea typeface="+mj-ea"/>
              <a:cs typeface="+mj-cs"/>
            </a:endParaRPr>
          </a:p>
        </p:txBody>
      </p:sp>
      <p:sp>
        <p:nvSpPr>
          <p:cNvPr id="12" name="Content Placeholder 37">
            <a:extLst>
              <a:ext uri="{FF2B5EF4-FFF2-40B4-BE49-F238E27FC236}">
                <a16:creationId xmlns:a16="http://schemas.microsoft.com/office/drawing/2014/main" id="{4D338F7F-A60A-40AE-889D-C2E8E6328005}"/>
              </a:ext>
            </a:extLst>
          </p:cNvPr>
          <p:cNvSpPr txBox="1">
            <a:spLocks/>
          </p:cNvSpPr>
          <p:nvPr/>
        </p:nvSpPr>
        <p:spPr>
          <a:xfrm>
            <a:off x="4406197" y="5802450"/>
            <a:ext cx="7253841" cy="421818"/>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None/>
            </a:pPr>
            <a:r>
              <a:rPr lang="en-GB" sz="1400" dirty="0">
                <a:latin typeface="Calibri" panose="020F0502020204030204" pitchFamily="34" charset="0"/>
                <a:ea typeface="Times New Roman" panose="02020603050405020304" pitchFamily="18" charset="0"/>
              </a:rPr>
              <a:t>Source: BNSI/FRA 2020 survey</a:t>
            </a:r>
            <a:endParaRPr lang="en-US" sz="1400" dirty="0">
              <a:solidFill>
                <a:schemeClr val="bg2"/>
              </a:solidFill>
            </a:endParaRPr>
          </a:p>
        </p:txBody>
      </p:sp>
      <p:pic>
        <p:nvPicPr>
          <p:cNvPr id="14" name="Picture 13">
            <a:extLst>
              <a:ext uri="{FF2B5EF4-FFF2-40B4-BE49-F238E27FC236}">
                <a16:creationId xmlns:a16="http://schemas.microsoft.com/office/drawing/2014/main" id="{95B02685-7B77-4E71-8DA8-82AC1F513E0B}"/>
              </a:ext>
            </a:extLst>
          </p:cNvPr>
          <p:cNvPicPr/>
          <p:nvPr/>
        </p:nvPicPr>
        <p:blipFill>
          <a:blip r:embed="rId5">
            <a:extLst>
              <a:ext uri="{28A0092B-C50C-407E-A947-70E740481C1C}">
                <a14:useLocalDpi xmlns:a14="http://schemas.microsoft.com/office/drawing/2010/main" val="0"/>
              </a:ext>
            </a:extLst>
          </a:blip>
          <a:srcRect/>
          <a:stretch>
            <a:fillRect/>
          </a:stretch>
        </p:blipFill>
        <p:spPr bwMode="auto">
          <a:xfrm>
            <a:off x="4722821" y="1879881"/>
            <a:ext cx="6198464" cy="2926984"/>
          </a:xfrm>
          <a:prstGeom prst="rect">
            <a:avLst/>
          </a:prstGeom>
          <a:noFill/>
        </p:spPr>
      </p:pic>
    </p:spTree>
    <p:extLst>
      <p:ext uri="{BB962C8B-B14F-4D97-AF65-F5344CB8AC3E}">
        <p14:creationId xmlns:p14="http://schemas.microsoft.com/office/powerpoint/2010/main" val="80839458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1963" y="5184869"/>
            <a:ext cx="1641443" cy="1641443"/>
          </a:xfrm>
          <a:prstGeom prst="rect">
            <a:avLst/>
          </a:prstGeom>
        </p:spPr>
      </p:pic>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65850" y="5672542"/>
            <a:ext cx="1387642" cy="789918"/>
          </a:xfrm>
          <a:prstGeom prst="rect">
            <a:avLst/>
          </a:prstGeom>
        </p:spPr>
      </p:pic>
      <p:sp>
        <p:nvSpPr>
          <p:cNvPr id="13" name="Rectangle 10"/>
          <p:cNvSpPr>
            <a:spLocks noChangeArrowheads="1"/>
          </p:cNvSpPr>
          <p:nvPr/>
        </p:nvSpPr>
        <p:spPr bwMode="auto">
          <a:xfrm>
            <a:off x="7053110" y="274752"/>
            <a:ext cx="8128875" cy="1846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5725" tIns="22863" rIns="45725" bIns="22863" numCol="1" anchor="ctr" anchorCtr="0" compatLnSpc="1">
            <a:prstTxWarp prst="textNoShape">
              <a:avLst/>
            </a:prstTxWarp>
            <a:spAutoFit/>
          </a:bodyPr>
          <a:lstStyle/>
          <a:p>
            <a:endParaRPr lang="bg-BG" sz="900"/>
          </a:p>
        </p:txBody>
      </p:sp>
      <p:pic>
        <p:nvPicPr>
          <p:cNvPr id="2057" name="Picture 18" descr="eeatest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96698" y="438041"/>
            <a:ext cx="8189811" cy="655165"/>
          </a:xfrm>
          <a:prstGeom prst="rect">
            <a:avLst/>
          </a:prstGeom>
          <a:noFill/>
          <a:extLst>
            <a:ext uri="{909E8E84-426E-40DD-AFC4-6F175D3DCCD1}">
              <a14:hiddenFill xmlns:a14="http://schemas.microsoft.com/office/drawing/2010/main">
                <a:solidFill>
                  <a:srgbClr val="FFFFFF"/>
                </a:solidFill>
              </a14:hiddenFill>
            </a:ext>
          </a:extLst>
        </p:spPr>
      </p:pic>
      <p:sp>
        <p:nvSpPr>
          <p:cNvPr id="22" name="Rectangle 21"/>
          <p:cNvSpPr/>
          <p:nvPr/>
        </p:nvSpPr>
        <p:spPr>
          <a:xfrm>
            <a:off x="8173007" y="654339"/>
            <a:ext cx="3680484" cy="608885"/>
          </a:xfrm>
          <a:prstGeom prst="rect">
            <a:avLst/>
          </a:prstGeom>
        </p:spPr>
        <p:txBody>
          <a:bodyPr wrap="square">
            <a:spAutoFit/>
          </a:bodyPr>
          <a:lstStyle/>
          <a:p>
            <a:pPr marL="600195" indent="28581" algn="r">
              <a:lnSpc>
                <a:spcPct val="115000"/>
              </a:lnSpc>
              <a:tabLst>
                <a:tab pos="2858072" algn="l"/>
              </a:tabLst>
            </a:pPr>
            <a:r>
              <a:rPr lang="bg-BG" sz="1000" b="1" dirty="0">
                <a:latin typeface="Arial" panose="020B0604020202020204" pitchFamily="34" charset="0"/>
                <a:ea typeface="Calibri" panose="020F0502020204030204" pitchFamily="34" charset="0"/>
              </a:rPr>
              <a:t>‘</a:t>
            </a:r>
            <a:r>
              <a:rPr lang="bg-BG" sz="1000" b="1" dirty="0" err="1">
                <a:latin typeface="Arial" panose="020B0604020202020204" pitchFamily="34" charset="0"/>
                <a:ea typeface="Calibri" panose="020F0502020204030204" pitchFamily="34" charset="0"/>
              </a:rPr>
              <a:t>Local</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Development</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Poverty</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Reduction</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and</a:t>
            </a:r>
            <a:endParaRPr lang="bg-BG" sz="1000" dirty="0">
              <a:latin typeface="Times New Roman" panose="02020603050405020304" pitchFamily="18" charset="0"/>
              <a:ea typeface="Calibri" panose="020F0502020204030204" pitchFamily="34" charset="0"/>
            </a:endParaRPr>
          </a:p>
          <a:p>
            <a:pPr marL="600195" indent="28581" algn="r">
              <a:lnSpc>
                <a:spcPct val="115000"/>
              </a:lnSpc>
            </a:pPr>
            <a:r>
              <a:rPr lang="bg-BG" sz="1000" b="1" dirty="0" err="1">
                <a:latin typeface="Arial" panose="020B0604020202020204" pitchFamily="34" charset="0"/>
                <a:ea typeface="Calibri" panose="020F0502020204030204" pitchFamily="34" charset="0"/>
              </a:rPr>
              <a:t>Enhanced</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Inclusion</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of</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Vulnerable</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Groups</a:t>
            </a:r>
            <a:r>
              <a:rPr lang="bg-BG" sz="1000" b="1" dirty="0">
                <a:latin typeface="Arial" panose="020B0604020202020204" pitchFamily="34" charset="0"/>
                <a:ea typeface="Calibri" panose="020F0502020204030204" pitchFamily="34" charset="0"/>
              </a:rPr>
              <a:t>’</a:t>
            </a:r>
            <a:endParaRPr lang="bg-BG" sz="1000" dirty="0">
              <a:latin typeface="Times New Roman" panose="02020603050405020304" pitchFamily="18" charset="0"/>
              <a:ea typeface="Calibri" panose="020F0502020204030204" pitchFamily="34" charset="0"/>
            </a:endParaRPr>
          </a:p>
          <a:p>
            <a:pPr marL="600195" indent="28581" algn="r">
              <a:lnSpc>
                <a:spcPct val="115000"/>
              </a:lnSpc>
            </a:pPr>
            <a:r>
              <a:rPr lang="bg-BG" sz="1000" b="1" dirty="0" err="1">
                <a:latin typeface="Arial" panose="020B0604020202020204" pitchFamily="34" charset="0"/>
                <a:ea typeface="Calibri" panose="020F0502020204030204" pitchFamily="34" charset="0"/>
              </a:rPr>
              <a:t>Programme</a:t>
            </a:r>
            <a:endParaRPr lang="bg-BG" sz="1000" dirty="0">
              <a:latin typeface="Times New Roman" panose="02020603050405020304" pitchFamily="18" charset="0"/>
              <a:ea typeface="Calibri" panose="020F0502020204030204" pitchFamily="34" charset="0"/>
            </a:endParaRPr>
          </a:p>
        </p:txBody>
      </p:sp>
      <p:cxnSp>
        <p:nvCxnSpPr>
          <p:cNvPr id="24" name="Straight Connector 23"/>
          <p:cNvCxnSpPr/>
          <p:nvPr/>
        </p:nvCxnSpPr>
        <p:spPr>
          <a:xfrm flipV="1">
            <a:off x="8799875" y="633733"/>
            <a:ext cx="3053617" cy="1015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625312" y="1308535"/>
            <a:ext cx="11228180" cy="1656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1" name="Content Placeholder 37"/>
          <p:cNvSpPr txBox="1">
            <a:spLocks/>
          </p:cNvSpPr>
          <p:nvPr/>
        </p:nvSpPr>
        <p:spPr>
          <a:xfrm>
            <a:off x="1745993" y="1540430"/>
            <a:ext cx="8161965" cy="4149389"/>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None/>
            </a:pPr>
            <a:r>
              <a:rPr lang="en-GB" sz="2200" b="1" dirty="0">
                <a:solidFill>
                  <a:schemeClr val="tx1"/>
                </a:solidFill>
                <a:latin typeface="+mj-lt"/>
                <a:ea typeface="+mj-ea"/>
                <a:cs typeface="+mj-cs"/>
              </a:rPr>
              <a:t>Housing</a:t>
            </a:r>
          </a:p>
          <a:p>
            <a:r>
              <a:rPr lang="en-GB" sz="2000" b="1" dirty="0">
                <a:solidFill>
                  <a:schemeClr val="tx1"/>
                </a:solidFill>
                <a:latin typeface="+mj-lt"/>
                <a:ea typeface="+mj-ea"/>
                <a:cs typeface="+mj-cs"/>
              </a:rPr>
              <a:t>People’s living conditions do not seem to be a affected significantly by age, rather than ethnicity and the living environment. </a:t>
            </a:r>
          </a:p>
          <a:p>
            <a:r>
              <a:rPr lang="en-GB" sz="2000" b="1" dirty="0">
                <a:solidFill>
                  <a:schemeClr val="tx1"/>
                </a:solidFill>
                <a:latin typeface="+mj-lt"/>
                <a:ea typeface="+mj-ea"/>
                <a:cs typeface="+mj-cs"/>
              </a:rPr>
              <a:t>Specifically Roma people aged 65+ at risk of poverty and in rural areas reported higher risk of housing deprivation compared to the rest of the population. For people living in rural areas the share is 41.2%, significantly higher than the 10.2% of people living in urban areas.</a:t>
            </a:r>
          </a:p>
          <a:p>
            <a:r>
              <a:rPr lang="en-GB" sz="2000" b="1" dirty="0">
                <a:solidFill>
                  <a:schemeClr val="tx1"/>
                </a:solidFill>
                <a:latin typeface="+mj-lt"/>
                <a:ea typeface="+mj-ea"/>
                <a:cs typeface="+mj-cs"/>
              </a:rPr>
              <a:t>The share of Roma people over 65 years old having neither flushing toilet, nor shower nor bathroom is significantly higher 41.5% compared to the Turkish 19.5% and Bulgarian 5.9%. Once again the share of people living in rural areas is outstanding 19.2% compared to people living in urban areas 2.9%.</a:t>
            </a:r>
          </a:p>
          <a:p>
            <a:endParaRPr lang="en-GB" sz="2000" b="1" dirty="0">
              <a:solidFill>
                <a:schemeClr val="tx1"/>
              </a:solidFill>
              <a:latin typeface="+mj-lt"/>
              <a:ea typeface="+mj-ea"/>
              <a:cs typeface="+mj-cs"/>
            </a:endParaRPr>
          </a:p>
          <a:p>
            <a:endParaRPr lang="en-GB" sz="2000" b="1" dirty="0">
              <a:solidFill>
                <a:schemeClr val="tx1"/>
              </a:solidFill>
              <a:latin typeface="+mj-lt"/>
              <a:ea typeface="+mj-ea"/>
              <a:cs typeface="+mj-cs"/>
            </a:endParaRPr>
          </a:p>
        </p:txBody>
      </p:sp>
    </p:spTree>
    <p:extLst>
      <p:ext uri="{BB962C8B-B14F-4D97-AF65-F5344CB8AC3E}">
        <p14:creationId xmlns:p14="http://schemas.microsoft.com/office/powerpoint/2010/main" val="264827602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1963" y="5184869"/>
            <a:ext cx="1641443" cy="1641443"/>
          </a:xfrm>
          <a:prstGeom prst="rect">
            <a:avLst/>
          </a:prstGeom>
        </p:spPr>
      </p:pic>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65850" y="5672542"/>
            <a:ext cx="1387642" cy="789918"/>
          </a:xfrm>
          <a:prstGeom prst="rect">
            <a:avLst/>
          </a:prstGeom>
        </p:spPr>
      </p:pic>
      <p:sp>
        <p:nvSpPr>
          <p:cNvPr id="13" name="Rectangle 10"/>
          <p:cNvSpPr>
            <a:spLocks noChangeArrowheads="1"/>
          </p:cNvSpPr>
          <p:nvPr/>
        </p:nvSpPr>
        <p:spPr bwMode="auto">
          <a:xfrm>
            <a:off x="7053110" y="274752"/>
            <a:ext cx="8128875" cy="1846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5725" tIns="22863" rIns="45725" bIns="22863" numCol="1" anchor="ctr" anchorCtr="0" compatLnSpc="1">
            <a:prstTxWarp prst="textNoShape">
              <a:avLst/>
            </a:prstTxWarp>
            <a:spAutoFit/>
          </a:bodyPr>
          <a:lstStyle/>
          <a:p>
            <a:endParaRPr lang="bg-BG" sz="900"/>
          </a:p>
        </p:txBody>
      </p:sp>
      <p:pic>
        <p:nvPicPr>
          <p:cNvPr id="2057" name="Picture 18" descr="eeatest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96698" y="438041"/>
            <a:ext cx="8189811" cy="655165"/>
          </a:xfrm>
          <a:prstGeom prst="rect">
            <a:avLst/>
          </a:prstGeom>
          <a:noFill/>
          <a:extLst>
            <a:ext uri="{909E8E84-426E-40DD-AFC4-6F175D3DCCD1}">
              <a14:hiddenFill xmlns:a14="http://schemas.microsoft.com/office/drawing/2010/main">
                <a:solidFill>
                  <a:srgbClr val="FFFFFF"/>
                </a:solidFill>
              </a14:hiddenFill>
            </a:ext>
          </a:extLst>
        </p:spPr>
      </p:pic>
      <p:sp>
        <p:nvSpPr>
          <p:cNvPr id="22" name="Rectangle 21"/>
          <p:cNvSpPr/>
          <p:nvPr/>
        </p:nvSpPr>
        <p:spPr>
          <a:xfrm>
            <a:off x="8173007" y="654339"/>
            <a:ext cx="3680484" cy="608885"/>
          </a:xfrm>
          <a:prstGeom prst="rect">
            <a:avLst/>
          </a:prstGeom>
        </p:spPr>
        <p:txBody>
          <a:bodyPr wrap="square">
            <a:spAutoFit/>
          </a:bodyPr>
          <a:lstStyle/>
          <a:p>
            <a:pPr marL="600195" indent="28581" algn="r">
              <a:lnSpc>
                <a:spcPct val="115000"/>
              </a:lnSpc>
              <a:tabLst>
                <a:tab pos="2858072" algn="l"/>
              </a:tabLst>
            </a:pPr>
            <a:r>
              <a:rPr lang="bg-BG" sz="1000" b="1" dirty="0">
                <a:latin typeface="Arial" panose="020B0604020202020204" pitchFamily="34" charset="0"/>
                <a:ea typeface="Calibri" panose="020F0502020204030204" pitchFamily="34" charset="0"/>
              </a:rPr>
              <a:t>‘</a:t>
            </a:r>
            <a:r>
              <a:rPr lang="bg-BG" sz="1000" b="1" dirty="0" err="1">
                <a:latin typeface="Arial" panose="020B0604020202020204" pitchFamily="34" charset="0"/>
                <a:ea typeface="Calibri" panose="020F0502020204030204" pitchFamily="34" charset="0"/>
              </a:rPr>
              <a:t>Local</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Development</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Poverty</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Reduction</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and</a:t>
            </a:r>
            <a:endParaRPr lang="bg-BG" sz="1000" dirty="0">
              <a:latin typeface="Times New Roman" panose="02020603050405020304" pitchFamily="18" charset="0"/>
              <a:ea typeface="Calibri" panose="020F0502020204030204" pitchFamily="34" charset="0"/>
            </a:endParaRPr>
          </a:p>
          <a:p>
            <a:pPr marL="600195" indent="28581" algn="r">
              <a:lnSpc>
                <a:spcPct val="115000"/>
              </a:lnSpc>
            </a:pPr>
            <a:r>
              <a:rPr lang="bg-BG" sz="1000" b="1" dirty="0" err="1">
                <a:latin typeface="Arial" panose="020B0604020202020204" pitchFamily="34" charset="0"/>
                <a:ea typeface="Calibri" panose="020F0502020204030204" pitchFamily="34" charset="0"/>
              </a:rPr>
              <a:t>Enhanced</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Inclusion</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of</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Vulnerable</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Groups</a:t>
            </a:r>
            <a:r>
              <a:rPr lang="bg-BG" sz="1000" b="1" dirty="0">
                <a:latin typeface="Arial" panose="020B0604020202020204" pitchFamily="34" charset="0"/>
                <a:ea typeface="Calibri" panose="020F0502020204030204" pitchFamily="34" charset="0"/>
              </a:rPr>
              <a:t>’</a:t>
            </a:r>
            <a:endParaRPr lang="bg-BG" sz="1000" dirty="0">
              <a:latin typeface="Times New Roman" panose="02020603050405020304" pitchFamily="18" charset="0"/>
              <a:ea typeface="Calibri" panose="020F0502020204030204" pitchFamily="34" charset="0"/>
            </a:endParaRPr>
          </a:p>
          <a:p>
            <a:pPr marL="600195" indent="28581" algn="r">
              <a:lnSpc>
                <a:spcPct val="115000"/>
              </a:lnSpc>
            </a:pPr>
            <a:r>
              <a:rPr lang="bg-BG" sz="1000" b="1" dirty="0" err="1">
                <a:latin typeface="Arial" panose="020B0604020202020204" pitchFamily="34" charset="0"/>
                <a:ea typeface="Calibri" panose="020F0502020204030204" pitchFamily="34" charset="0"/>
              </a:rPr>
              <a:t>Programme</a:t>
            </a:r>
            <a:endParaRPr lang="bg-BG" sz="1000" dirty="0">
              <a:latin typeface="Times New Roman" panose="02020603050405020304" pitchFamily="18" charset="0"/>
              <a:ea typeface="Calibri" panose="020F0502020204030204" pitchFamily="34" charset="0"/>
            </a:endParaRPr>
          </a:p>
        </p:txBody>
      </p:sp>
      <p:cxnSp>
        <p:nvCxnSpPr>
          <p:cNvPr id="24" name="Straight Connector 23"/>
          <p:cNvCxnSpPr/>
          <p:nvPr/>
        </p:nvCxnSpPr>
        <p:spPr>
          <a:xfrm flipV="1">
            <a:off x="8799875" y="633733"/>
            <a:ext cx="3053617" cy="1015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625312" y="1308535"/>
            <a:ext cx="11228180" cy="1656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8" name="Content Placeholder 37"/>
          <p:cNvSpPr>
            <a:spLocks noGrp="1"/>
          </p:cNvSpPr>
          <p:nvPr>
            <p:ph idx="1"/>
          </p:nvPr>
        </p:nvSpPr>
        <p:spPr>
          <a:xfrm>
            <a:off x="796698" y="2673769"/>
            <a:ext cx="3044315" cy="2913353"/>
          </a:xfrm>
        </p:spPr>
        <p:txBody>
          <a:bodyPr>
            <a:noAutofit/>
          </a:bodyPr>
          <a:lstStyle/>
          <a:p>
            <a:pPr marL="0" indent="0">
              <a:buNone/>
            </a:pPr>
            <a:r>
              <a:rPr lang="en-GB" sz="1800" dirty="0">
                <a:effectLst/>
                <a:latin typeface="Calibri" panose="020F0502020204030204" pitchFamily="34" charset="0"/>
                <a:ea typeface="Calibri" panose="020F0502020204030204" pitchFamily="34" charset="0"/>
                <a:cs typeface="Times New Roman" panose="02020603050405020304" pitchFamily="18" charset="0"/>
              </a:rPr>
              <a:t>Share of people aged 16 years and over living in housing deprivation (in an apartment that is too dark, or has a leaking roof and/or damp walls or floors, no indoor bathroom or shower, or no indoor toilet), by age </a:t>
            </a:r>
            <a:endParaRPr lang="en-US" sz="2000" dirty="0">
              <a:solidFill>
                <a:schemeClr val="bg2"/>
              </a:solidFill>
            </a:endParaRPr>
          </a:p>
        </p:txBody>
      </p:sp>
      <p:sp>
        <p:nvSpPr>
          <p:cNvPr id="11" name="Content Placeholder 37"/>
          <p:cNvSpPr txBox="1">
            <a:spLocks/>
          </p:cNvSpPr>
          <p:nvPr/>
        </p:nvSpPr>
        <p:spPr>
          <a:xfrm>
            <a:off x="796697" y="1540429"/>
            <a:ext cx="3421549" cy="918012"/>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None/>
            </a:pPr>
            <a:r>
              <a:rPr lang="en-GB" sz="2200" b="1" dirty="0">
                <a:solidFill>
                  <a:schemeClr val="tx1"/>
                </a:solidFill>
                <a:latin typeface="+mj-lt"/>
                <a:ea typeface="+mj-ea"/>
                <a:cs typeface="+mj-cs"/>
              </a:rPr>
              <a:t>Housing</a:t>
            </a:r>
            <a:endParaRPr lang="ru-RU" sz="2200" b="1" dirty="0">
              <a:solidFill>
                <a:schemeClr val="tx1"/>
              </a:solidFill>
              <a:latin typeface="+mj-lt"/>
              <a:ea typeface="+mj-ea"/>
              <a:cs typeface="+mj-cs"/>
            </a:endParaRPr>
          </a:p>
        </p:txBody>
      </p:sp>
      <p:sp>
        <p:nvSpPr>
          <p:cNvPr id="12" name="Content Placeholder 37">
            <a:extLst>
              <a:ext uri="{FF2B5EF4-FFF2-40B4-BE49-F238E27FC236}">
                <a16:creationId xmlns:a16="http://schemas.microsoft.com/office/drawing/2014/main" id="{4D338F7F-A60A-40AE-889D-C2E8E6328005}"/>
              </a:ext>
            </a:extLst>
          </p:cNvPr>
          <p:cNvSpPr txBox="1">
            <a:spLocks/>
          </p:cNvSpPr>
          <p:nvPr/>
        </p:nvSpPr>
        <p:spPr>
          <a:xfrm>
            <a:off x="4406197" y="5802450"/>
            <a:ext cx="7253841" cy="421818"/>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None/>
            </a:pPr>
            <a:r>
              <a:rPr lang="en-GB" sz="1400" dirty="0">
                <a:latin typeface="Calibri" panose="020F0502020204030204" pitchFamily="34" charset="0"/>
                <a:ea typeface="Times New Roman" panose="02020603050405020304" pitchFamily="18" charset="0"/>
              </a:rPr>
              <a:t>Source: BNSI/FRA 2020 survey</a:t>
            </a:r>
            <a:endParaRPr lang="en-US" sz="1400" dirty="0">
              <a:solidFill>
                <a:schemeClr val="bg2"/>
              </a:solidFill>
            </a:endParaRPr>
          </a:p>
        </p:txBody>
      </p:sp>
      <p:pic>
        <p:nvPicPr>
          <p:cNvPr id="15" name="Picture 14">
            <a:extLst>
              <a:ext uri="{FF2B5EF4-FFF2-40B4-BE49-F238E27FC236}">
                <a16:creationId xmlns:a16="http://schemas.microsoft.com/office/drawing/2014/main" id="{F9A1B828-5D2F-4624-81BA-F2B5F5912163}"/>
              </a:ext>
            </a:extLst>
          </p:cNvPr>
          <p:cNvPicPr/>
          <p:nvPr/>
        </p:nvPicPr>
        <p:blipFill>
          <a:blip r:embed="rId5">
            <a:extLst>
              <a:ext uri="{28A0092B-C50C-407E-A947-70E740481C1C}">
                <a14:useLocalDpi xmlns:a14="http://schemas.microsoft.com/office/drawing/2010/main" val="0"/>
              </a:ext>
            </a:extLst>
          </a:blip>
          <a:srcRect/>
          <a:stretch>
            <a:fillRect/>
          </a:stretch>
        </p:blipFill>
        <p:spPr bwMode="auto">
          <a:xfrm>
            <a:off x="4353407" y="1989749"/>
            <a:ext cx="6529241" cy="3195120"/>
          </a:xfrm>
          <a:prstGeom prst="rect">
            <a:avLst/>
          </a:prstGeom>
          <a:noFill/>
        </p:spPr>
      </p:pic>
    </p:spTree>
    <p:extLst>
      <p:ext uri="{BB962C8B-B14F-4D97-AF65-F5344CB8AC3E}">
        <p14:creationId xmlns:p14="http://schemas.microsoft.com/office/powerpoint/2010/main" val="232318847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1963" y="5184869"/>
            <a:ext cx="1641443" cy="1641443"/>
          </a:xfrm>
          <a:prstGeom prst="rect">
            <a:avLst/>
          </a:prstGeom>
        </p:spPr>
      </p:pic>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65850" y="5672542"/>
            <a:ext cx="1387642" cy="789918"/>
          </a:xfrm>
          <a:prstGeom prst="rect">
            <a:avLst/>
          </a:prstGeom>
        </p:spPr>
      </p:pic>
      <p:sp>
        <p:nvSpPr>
          <p:cNvPr id="13" name="Rectangle 10"/>
          <p:cNvSpPr>
            <a:spLocks noChangeArrowheads="1"/>
          </p:cNvSpPr>
          <p:nvPr/>
        </p:nvSpPr>
        <p:spPr bwMode="auto">
          <a:xfrm>
            <a:off x="7053110" y="274752"/>
            <a:ext cx="8128875" cy="1846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5725" tIns="22863" rIns="45725" bIns="22863" numCol="1" anchor="ctr" anchorCtr="0" compatLnSpc="1">
            <a:prstTxWarp prst="textNoShape">
              <a:avLst/>
            </a:prstTxWarp>
            <a:spAutoFit/>
          </a:bodyPr>
          <a:lstStyle/>
          <a:p>
            <a:endParaRPr lang="bg-BG" sz="900"/>
          </a:p>
        </p:txBody>
      </p:sp>
      <p:pic>
        <p:nvPicPr>
          <p:cNvPr id="2057" name="Picture 18" descr="eeatest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96698" y="438041"/>
            <a:ext cx="8189811" cy="655165"/>
          </a:xfrm>
          <a:prstGeom prst="rect">
            <a:avLst/>
          </a:prstGeom>
          <a:noFill/>
          <a:extLst>
            <a:ext uri="{909E8E84-426E-40DD-AFC4-6F175D3DCCD1}">
              <a14:hiddenFill xmlns:a14="http://schemas.microsoft.com/office/drawing/2010/main">
                <a:solidFill>
                  <a:srgbClr val="FFFFFF"/>
                </a:solidFill>
              </a14:hiddenFill>
            </a:ext>
          </a:extLst>
        </p:spPr>
      </p:pic>
      <p:sp>
        <p:nvSpPr>
          <p:cNvPr id="22" name="Rectangle 21"/>
          <p:cNvSpPr/>
          <p:nvPr/>
        </p:nvSpPr>
        <p:spPr>
          <a:xfrm>
            <a:off x="8173007" y="654339"/>
            <a:ext cx="3680484" cy="608885"/>
          </a:xfrm>
          <a:prstGeom prst="rect">
            <a:avLst/>
          </a:prstGeom>
        </p:spPr>
        <p:txBody>
          <a:bodyPr wrap="square">
            <a:spAutoFit/>
          </a:bodyPr>
          <a:lstStyle/>
          <a:p>
            <a:pPr marL="600195" indent="28581" algn="r">
              <a:lnSpc>
                <a:spcPct val="115000"/>
              </a:lnSpc>
              <a:tabLst>
                <a:tab pos="2858072" algn="l"/>
              </a:tabLst>
            </a:pPr>
            <a:r>
              <a:rPr lang="bg-BG" sz="1000" b="1" dirty="0">
                <a:latin typeface="Arial" panose="020B0604020202020204" pitchFamily="34" charset="0"/>
                <a:ea typeface="Calibri" panose="020F0502020204030204" pitchFamily="34" charset="0"/>
              </a:rPr>
              <a:t>‘</a:t>
            </a:r>
            <a:r>
              <a:rPr lang="bg-BG" sz="1000" b="1" dirty="0" err="1">
                <a:latin typeface="Arial" panose="020B0604020202020204" pitchFamily="34" charset="0"/>
                <a:ea typeface="Calibri" panose="020F0502020204030204" pitchFamily="34" charset="0"/>
              </a:rPr>
              <a:t>Local</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Development</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Poverty</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Reduction</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and</a:t>
            </a:r>
            <a:endParaRPr lang="bg-BG" sz="1000" dirty="0">
              <a:latin typeface="Times New Roman" panose="02020603050405020304" pitchFamily="18" charset="0"/>
              <a:ea typeface="Calibri" panose="020F0502020204030204" pitchFamily="34" charset="0"/>
            </a:endParaRPr>
          </a:p>
          <a:p>
            <a:pPr marL="600195" indent="28581" algn="r">
              <a:lnSpc>
                <a:spcPct val="115000"/>
              </a:lnSpc>
            </a:pPr>
            <a:r>
              <a:rPr lang="bg-BG" sz="1000" b="1" dirty="0" err="1">
                <a:latin typeface="Arial" panose="020B0604020202020204" pitchFamily="34" charset="0"/>
                <a:ea typeface="Calibri" panose="020F0502020204030204" pitchFamily="34" charset="0"/>
              </a:rPr>
              <a:t>Enhanced</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Inclusion</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of</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Vulnerable</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Groups</a:t>
            </a:r>
            <a:r>
              <a:rPr lang="bg-BG" sz="1000" b="1" dirty="0">
                <a:latin typeface="Arial" panose="020B0604020202020204" pitchFamily="34" charset="0"/>
                <a:ea typeface="Calibri" panose="020F0502020204030204" pitchFamily="34" charset="0"/>
              </a:rPr>
              <a:t>’</a:t>
            </a:r>
            <a:endParaRPr lang="bg-BG" sz="1000" dirty="0">
              <a:latin typeface="Times New Roman" panose="02020603050405020304" pitchFamily="18" charset="0"/>
              <a:ea typeface="Calibri" panose="020F0502020204030204" pitchFamily="34" charset="0"/>
            </a:endParaRPr>
          </a:p>
          <a:p>
            <a:pPr marL="600195" indent="28581" algn="r">
              <a:lnSpc>
                <a:spcPct val="115000"/>
              </a:lnSpc>
            </a:pPr>
            <a:r>
              <a:rPr lang="bg-BG" sz="1000" b="1" dirty="0" err="1">
                <a:latin typeface="Arial" panose="020B0604020202020204" pitchFamily="34" charset="0"/>
                <a:ea typeface="Calibri" panose="020F0502020204030204" pitchFamily="34" charset="0"/>
              </a:rPr>
              <a:t>Programme</a:t>
            </a:r>
            <a:endParaRPr lang="bg-BG" sz="1000" dirty="0">
              <a:latin typeface="Times New Roman" panose="02020603050405020304" pitchFamily="18" charset="0"/>
              <a:ea typeface="Calibri" panose="020F0502020204030204" pitchFamily="34" charset="0"/>
            </a:endParaRPr>
          </a:p>
        </p:txBody>
      </p:sp>
      <p:cxnSp>
        <p:nvCxnSpPr>
          <p:cNvPr id="24" name="Straight Connector 23"/>
          <p:cNvCxnSpPr/>
          <p:nvPr/>
        </p:nvCxnSpPr>
        <p:spPr>
          <a:xfrm flipV="1">
            <a:off x="8799875" y="633733"/>
            <a:ext cx="3053617" cy="1015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625312" y="1308535"/>
            <a:ext cx="11228180" cy="1656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8" name="Content Placeholder 37"/>
          <p:cNvSpPr>
            <a:spLocks noGrp="1"/>
          </p:cNvSpPr>
          <p:nvPr>
            <p:ph idx="1"/>
          </p:nvPr>
        </p:nvSpPr>
        <p:spPr>
          <a:xfrm>
            <a:off x="796698" y="2673769"/>
            <a:ext cx="3044315" cy="2913353"/>
          </a:xfrm>
        </p:spPr>
        <p:txBody>
          <a:bodyPr>
            <a:noAutofit/>
          </a:bodyPr>
          <a:lstStyle/>
          <a:p>
            <a:pPr marL="0" indent="0">
              <a:buNone/>
            </a:pPr>
            <a:r>
              <a:rPr lang="en-GB" sz="1800" dirty="0">
                <a:effectLst/>
                <a:latin typeface="Calibri" panose="020F0502020204030204" pitchFamily="34" charset="0"/>
                <a:ea typeface="Calibri" panose="020F0502020204030204" pitchFamily="34" charset="0"/>
                <a:cs typeface="Times New Roman" panose="02020603050405020304" pitchFamily="18" charset="0"/>
              </a:rPr>
              <a:t>Share of people aged 65 years and over living in housing deprivation (in an apartment that is too dark, or has a leaking roof and/or damp walls or floors, no indoor bathroom or shower, or no indoor toilet), by age, sex, self-declared ethnicity, household size, at-risk-of-poverty rate and residence type</a:t>
            </a:r>
            <a:endParaRPr lang="en-US" sz="2000" dirty="0">
              <a:solidFill>
                <a:schemeClr val="bg2"/>
              </a:solidFill>
            </a:endParaRPr>
          </a:p>
        </p:txBody>
      </p:sp>
      <p:sp>
        <p:nvSpPr>
          <p:cNvPr id="11" name="Content Placeholder 37"/>
          <p:cNvSpPr txBox="1">
            <a:spLocks/>
          </p:cNvSpPr>
          <p:nvPr/>
        </p:nvSpPr>
        <p:spPr>
          <a:xfrm>
            <a:off x="796697" y="1540429"/>
            <a:ext cx="3421549" cy="918012"/>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None/>
            </a:pPr>
            <a:r>
              <a:rPr lang="en-GB" sz="2200" b="1" dirty="0">
                <a:solidFill>
                  <a:schemeClr val="tx1"/>
                </a:solidFill>
                <a:latin typeface="+mj-lt"/>
                <a:ea typeface="+mj-ea"/>
                <a:cs typeface="+mj-cs"/>
              </a:rPr>
              <a:t>Housing</a:t>
            </a:r>
            <a:endParaRPr lang="ru-RU" sz="2200" b="1" dirty="0">
              <a:solidFill>
                <a:schemeClr val="tx1"/>
              </a:solidFill>
              <a:latin typeface="+mj-lt"/>
              <a:ea typeface="+mj-ea"/>
              <a:cs typeface="+mj-cs"/>
            </a:endParaRPr>
          </a:p>
        </p:txBody>
      </p:sp>
      <p:sp>
        <p:nvSpPr>
          <p:cNvPr id="12" name="Content Placeholder 37">
            <a:extLst>
              <a:ext uri="{FF2B5EF4-FFF2-40B4-BE49-F238E27FC236}">
                <a16:creationId xmlns:a16="http://schemas.microsoft.com/office/drawing/2014/main" id="{4D338F7F-A60A-40AE-889D-C2E8E6328005}"/>
              </a:ext>
            </a:extLst>
          </p:cNvPr>
          <p:cNvSpPr txBox="1">
            <a:spLocks/>
          </p:cNvSpPr>
          <p:nvPr/>
        </p:nvSpPr>
        <p:spPr>
          <a:xfrm>
            <a:off x="4406197" y="5802450"/>
            <a:ext cx="7253841" cy="421818"/>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None/>
            </a:pPr>
            <a:r>
              <a:rPr lang="en-GB" sz="1400" dirty="0">
                <a:latin typeface="Calibri" panose="020F0502020204030204" pitchFamily="34" charset="0"/>
                <a:ea typeface="Times New Roman" panose="02020603050405020304" pitchFamily="18" charset="0"/>
              </a:rPr>
              <a:t>Source: BNSI/FRA 2020 survey</a:t>
            </a:r>
            <a:endParaRPr lang="en-US" sz="1400" dirty="0">
              <a:solidFill>
                <a:schemeClr val="bg2"/>
              </a:solidFill>
            </a:endParaRPr>
          </a:p>
        </p:txBody>
      </p:sp>
      <p:pic>
        <p:nvPicPr>
          <p:cNvPr id="14" name="Picture 13">
            <a:extLst>
              <a:ext uri="{FF2B5EF4-FFF2-40B4-BE49-F238E27FC236}">
                <a16:creationId xmlns:a16="http://schemas.microsoft.com/office/drawing/2014/main" id="{69BDBF17-416C-46F5-873D-0C9D4EB3E324}"/>
              </a:ext>
            </a:extLst>
          </p:cNvPr>
          <p:cNvPicPr/>
          <p:nvPr/>
        </p:nvPicPr>
        <p:blipFill>
          <a:blip r:embed="rId5">
            <a:extLst>
              <a:ext uri="{28A0092B-C50C-407E-A947-70E740481C1C}">
                <a14:useLocalDpi xmlns:a14="http://schemas.microsoft.com/office/drawing/2010/main" val="0"/>
              </a:ext>
            </a:extLst>
          </a:blip>
          <a:srcRect/>
          <a:stretch>
            <a:fillRect/>
          </a:stretch>
        </p:blipFill>
        <p:spPr bwMode="auto">
          <a:xfrm>
            <a:off x="5686102" y="1442807"/>
            <a:ext cx="6167389" cy="4090093"/>
          </a:xfrm>
          <a:prstGeom prst="rect">
            <a:avLst/>
          </a:prstGeom>
          <a:noFill/>
        </p:spPr>
      </p:pic>
    </p:spTree>
    <p:extLst>
      <p:ext uri="{BB962C8B-B14F-4D97-AF65-F5344CB8AC3E}">
        <p14:creationId xmlns:p14="http://schemas.microsoft.com/office/powerpoint/2010/main" val="150871905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1963" y="5184869"/>
            <a:ext cx="1641443" cy="1641443"/>
          </a:xfrm>
          <a:prstGeom prst="rect">
            <a:avLst/>
          </a:prstGeom>
        </p:spPr>
      </p:pic>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65850" y="5672542"/>
            <a:ext cx="1387642" cy="789918"/>
          </a:xfrm>
          <a:prstGeom prst="rect">
            <a:avLst/>
          </a:prstGeom>
        </p:spPr>
      </p:pic>
      <p:sp>
        <p:nvSpPr>
          <p:cNvPr id="13" name="Rectangle 10"/>
          <p:cNvSpPr>
            <a:spLocks noChangeArrowheads="1"/>
          </p:cNvSpPr>
          <p:nvPr/>
        </p:nvSpPr>
        <p:spPr bwMode="auto">
          <a:xfrm>
            <a:off x="7053110" y="274752"/>
            <a:ext cx="8128875" cy="1846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5725" tIns="22863" rIns="45725" bIns="22863" numCol="1" anchor="ctr" anchorCtr="0" compatLnSpc="1">
            <a:prstTxWarp prst="textNoShape">
              <a:avLst/>
            </a:prstTxWarp>
            <a:spAutoFit/>
          </a:bodyPr>
          <a:lstStyle/>
          <a:p>
            <a:endParaRPr lang="bg-BG" sz="900"/>
          </a:p>
        </p:txBody>
      </p:sp>
      <p:pic>
        <p:nvPicPr>
          <p:cNvPr id="2057" name="Picture 18" descr="eeatest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96698" y="438041"/>
            <a:ext cx="8189811" cy="655165"/>
          </a:xfrm>
          <a:prstGeom prst="rect">
            <a:avLst/>
          </a:prstGeom>
          <a:noFill/>
          <a:extLst>
            <a:ext uri="{909E8E84-426E-40DD-AFC4-6F175D3DCCD1}">
              <a14:hiddenFill xmlns:a14="http://schemas.microsoft.com/office/drawing/2010/main">
                <a:solidFill>
                  <a:srgbClr val="FFFFFF"/>
                </a:solidFill>
              </a14:hiddenFill>
            </a:ext>
          </a:extLst>
        </p:spPr>
      </p:pic>
      <p:sp>
        <p:nvSpPr>
          <p:cNvPr id="22" name="Rectangle 21"/>
          <p:cNvSpPr/>
          <p:nvPr/>
        </p:nvSpPr>
        <p:spPr>
          <a:xfrm>
            <a:off x="8173007" y="654339"/>
            <a:ext cx="3680484" cy="608885"/>
          </a:xfrm>
          <a:prstGeom prst="rect">
            <a:avLst/>
          </a:prstGeom>
        </p:spPr>
        <p:txBody>
          <a:bodyPr wrap="square">
            <a:spAutoFit/>
          </a:bodyPr>
          <a:lstStyle/>
          <a:p>
            <a:pPr marL="600195" indent="28581" algn="r">
              <a:lnSpc>
                <a:spcPct val="115000"/>
              </a:lnSpc>
              <a:tabLst>
                <a:tab pos="2858072" algn="l"/>
              </a:tabLst>
            </a:pPr>
            <a:r>
              <a:rPr lang="bg-BG" sz="1000" b="1" dirty="0">
                <a:latin typeface="Arial" panose="020B0604020202020204" pitchFamily="34" charset="0"/>
                <a:ea typeface="Calibri" panose="020F0502020204030204" pitchFamily="34" charset="0"/>
              </a:rPr>
              <a:t>‘</a:t>
            </a:r>
            <a:r>
              <a:rPr lang="bg-BG" sz="1000" b="1" dirty="0" err="1">
                <a:latin typeface="Arial" panose="020B0604020202020204" pitchFamily="34" charset="0"/>
                <a:ea typeface="Calibri" panose="020F0502020204030204" pitchFamily="34" charset="0"/>
              </a:rPr>
              <a:t>Local</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Development</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Poverty</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Reduction</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and</a:t>
            </a:r>
            <a:endParaRPr lang="bg-BG" sz="1000" dirty="0">
              <a:latin typeface="Times New Roman" panose="02020603050405020304" pitchFamily="18" charset="0"/>
              <a:ea typeface="Calibri" panose="020F0502020204030204" pitchFamily="34" charset="0"/>
            </a:endParaRPr>
          </a:p>
          <a:p>
            <a:pPr marL="600195" indent="28581" algn="r">
              <a:lnSpc>
                <a:spcPct val="115000"/>
              </a:lnSpc>
            </a:pPr>
            <a:r>
              <a:rPr lang="bg-BG" sz="1000" b="1" dirty="0" err="1">
                <a:latin typeface="Arial" panose="020B0604020202020204" pitchFamily="34" charset="0"/>
                <a:ea typeface="Calibri" panose="020F0502020204030204" pitchFamily="34" charset="0"/>
              </a:rPr>
              <a:t>Enhanced</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Inclusion</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of</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Vulnerable</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Groups</a:t>
            </a:r>
            <a:r>
              <a:rPr lang="bg-BG" sz="1000" b="1" dirty="0">
                <a:latin typeface="Arial" panose="020B0604020202020204" pitchFamily="34" charset="0"/>
                <a:ea typeface="Calibri" panose="020F0502020204030204" pitchFamily="34" charset="0"/>
              </a:rPr>
              <a:t>’</a:t>
            </a:r>
            <a:endParaRPr lang="bg-BG" sz="1000" dirty="0">
              <a:latin typeface="Times New Roman" panose="02020603050405020304" pitchFamily="18" charset="0"/>
              <a:ea typeface="Calibri" panose="020F0502020204030204" pitchFamily="34" charset="0"/>
            </a:endParaRPr>
          </a:p>
          <a:p>
            <a:pPr marL="600195" indent="28581" algn="r">
              <a:lnSpc>
                <a:spcPct val="115000"/>
              </a:lnSpc>
            </a:pPr>
            <a:r>
              <a:rPr lang="bg-BG" sz="1000" b="1" dirty="0" err="1">
                <a:latin typeface="Arial" panose="020B0604020202020204" pitchFamily="34" charset="0"/>
                <a:ea typeface="Calibri" panose="020F0502020204030204" pitchFamily="34" charset="0"/>
              </a:rPr>
              <a:t>Programme</a:t>
            </a:r>
            <a:endParaRPr lang="bg-BG" sz="1000" dirty="0">
              <a:latin typeface="Times New Roman" panose="02020603050405020304" pitchFamily="18" charset="0"/>
              <a:ea typeface="Calibri" panose="020F0502020204030204" pitchFamily="34" charset="0"/>
            </a:endParaRPr>
          </a:p>
        </p:txBody>
      </p:sp>
      <p:cxnSp>
        <p:nvCxnSpPr>
          <p:cNvPr id="24" name="Straight Connector 23"/>
          <p:cNvCxnSpPr/>
          <p:nvPr/>
        </p:nvCxnSpPr>
        <p:spPr>
          <a:xfrm flipV="1">
            <a:off x="8799875" y="633733"/>
            <a:ext cx="3053617" cy="1015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625312" y="1308535"/>
            <a:ext cx="11228180" cy="1656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8" name="Content Placeholder 37"/>
          <p:cNvSpPr>
            <a:spLocks noGrp="1"/>
          </p:cNvSpPr>
          <p:nvPr>
            <p:ph idx="1"/>
          </p:nvPr>
        </p:nvSpPr>
        <p:spPr>
          <a:xfrm>
            <a:off x="796698" y="2673769"/>
            <a:ext cx="3044315" cy="2913353"/>
          </a:xfrm>
        </p:spPr>
        <p:txBody>
          <a:bodyPr>
            <a:noAutofit/>
          </a:bodyPr>
          <a:lstStyle/>
          <a:p>
            <a:pPr marL="0" indent="0">
              <a:buNone/>
            </a:pPr>
            <a:r>
              <a:rPr lang="en-GB" sz="1800" dirty="0">
                <a:effectLst/>
                <a:latin typeface="Calibri" panose="020F0502020204030204" pitchFamily="34" charset="0"/>
                <a:ea typeface="Calibri" panose="020F0502020204030204" pitchFamily="34" charset="0"/>
                <a:cs typeface="Times New Roman" panose="02020603050405020304" pitchFamily="18" charset="0"/>
              </a:rPr>
              <a:t>Share of people aged 16 years and over living in households with no flushing toilet, shower or bathroom inside the dwelling, by age</a:t>
            </a:r>
            <a:endParaRPr lang="en-US" sz="2000" dirty="0">
              <a:solidFill>
                <a:schemeClr val="bg2"/>
              </a:solidFill>
            </a:endParaRPr>
          </a:p>
        </p:txBody>
      </p:sp>
      <p:sp>
        <p:nvSpPr>
          <p:cNvPr id="11" name="Content Placeholder 37"/>
          <p:cNvSpPr txBox="1">
            <a:spLocks/>
          </p:cNvSpPr>
          <p:nvPr/>
        </p:nvSpPr>
        <p:spPr>
          <a:xfrm>
            <a:off x="796697" y="1540429"/>
            <a:ext cx="3421549" cy="918012"/>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None/>
            </a:pPr>
            <a:r>
              <a:rPr lang="en-GB" sz="2200" b="1" dirty="0">
                <a:solidFill>
                  <a:schemeClr val="tx1"/>
                </a:solidFill>
                <a:latin typeface="+mj-lt"/>
                <a:ea typeface="+mj-ea"/>
                <a:cs typeface="+mj-cs"/>
              </a:rPr>
              <a:t>Housing</a:t>
            </a:r>
            <a:endParaRPr lang="ru-RU" sz="2200" b="1" dirty="0">
              <a:solidFill>
                <a:schemeClr val="tx1"/>
              </a:solidFill>
              <a:latin typeface="+mj-lt"/>
              <a:ea typeface="+mj-ea"/>
              <a:cs typeface="+mj-cs"/>
            </a:endParaRPr>
          </a:p>
        </p:txBody>
      </p:sp>
      <p:sp>
        <p:nvSpPr>
          <p:cNvPr id="12" name="Content Placeholder 37">
            <a:extLst>
              <a:ext uri="{FF2B5EF4-FFF2-40B4-BE49-F238E27FC236}">
                <a16:creationId xmlns:a16="http://schemas.microsoft.com/office/drawing/2014/main" id="{4D338F7F-A60A-40AE-889D-C2E8E6328005}"/>
              </a:ext>
            </a:extLst>
          </p:cNvPr>
          <p:cNvSpPr txBox="1">
            <a:spLocks/>
          </p:cNvSpPr>
          <p:nvPr/>
        </p:nvSpPr>
        <p:spPr>
          <a:xfrm>
            <a:off x="4406197" y="5802450"/>
            <a:ext cx="7253841" cy="421818"/>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None/>
            </a:pPr>
            <a:r>
              <a:rPr lang="en-GB" sz="1400" dirty="0">
                <a:latin typeface="Calibri" panose="020F0502020204030204" pitchFamily="34" charset="0"/>
                <a:ea typeface="Times New Roman" panose="02020603050405020304" pitchFamily="18" charset="0"/>
              </a:rPr>
              <a:t>Source: BNSI/FRA 2020 survey</a:t>
            </a:r>
            <a:endParaRPr lang="en-US" sz="1400" dirty="0">
              <a:solidFill>
                <a:schemeClr val="bg2"/>
              </a:solidFill>
            </a:endParaRPr>
          </a:p>
        </p:txBody>
      </p:sp>
      <p:pic>
        <p:nvPicPr>
          <p:cNvPr id="15" name="Picture 14">
            <a:extLst>
              <a:ext uri="{FF2B5EF4-FFF2-40B4-BE49-F238E27FC236}">
                <a16:creationId xmlns:a16="http://schemas.microsoft.com/office/drawing/2014/main" id="{3E14961E-2BF7-4322-9512-D98A454CE58A}"/>
              </a:ext>
            </a:extLst>
          </p:cNvPr>
          <p:cNvPicPr/>
          <p:nvPr/>
        </p:nvPicPr>
        <p:blipFill>
          <a:blip r:embed="rId5">
            <a:extLst>
              <a:ext uri="{28A0092B-C50C-407E-A947-70E740481C1C}">
                <a14:useLocalDpi xmlns:a14="http://schemas.microsoft.com/office/drawing/2010/main" val="0"/>
              </a:ext>
            </a:extLst>
          </a:blip>
          <a:srcRect/>
          <a:stretch>
            <a:fillRect/>
          </a:stretch>
        </p:blipFill>
        <p:spPr bwMode="auto">
          <a:xfrm>
            <a:off x="4891603" y="1840054"/>
            <a:ext cx="6094076" cy="2805532"/>
          </a:xfrm>
          <a:prstGeom prst="rect">
            <a:avLst/>
          </a:prstGeom>
          <a:noFill/>
        </p:spPr>
      </p:pic>
    </p:spTree>
    <p:extLst>
      <p:ext uri="{BB962C8B-B14F-4D97-AF65-F5344CB8AC3E}">
        <p14:creationId xmlns:p14="http://schemas.microsoft.com/office/powerpoint/2010/main" val="76216460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1963" y="5184869"/>
            <a:ext cx="1641443" cy="1641443"/>
          </a:xfrm>
          <a:prstGeom prst="rect">
            <a:avLst/>
          </a:prstGeom>
        </p:spPr>
      </p:pic>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65850" y="5672542"/>
            <a:ext cx="1387642" cy="789918"/>
          </a:xfrm>
          <a:prstGeom prst="rect">
            <a:avLst/>
          </a:prstGeom>
        </p:spPr>
      </p:pic>
      <p:sp>
        <p:nvSpPr>
          <p:cNvPr id="13" name="Rectangle 10"/>
          <p:cNvSpPr>
            <a:spLocks noChangeArrowheads="1"/>
          </p:cNvSpPr>
          <p:nvPr/>
        </p:nvSpPr>
        <p:spPr bwMode="auto">
          <a:xfrm>
            <a:off x="7053110" y="274752"/>
            <a:ext cx="8128875" cy="1846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5725" tIns="22863" rIns="45725" bIns="22863" numCol="1" anchor="ctr" anchorCtr="0" compatLnSpc="1">
            <a:prstTxWarp prst="textNoShape">
              <a:avLst/>
            </a:prstTxWarp>
            <a:spAutoFit/>
          </a:bodyPr>
          <a:lstStyle/>
          <a:p>
            <a:endParaRPr lang="bg-BG" sz="900"/>
          </a:p>
        </p:txBody>
      </p:sp>
      <p:pic>
        <p:nvPicPr>
          <p:cNvPr id="2057" name="Picture 18" descr="eeatest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96698" y="438041"/>
            <a:ext cx="8189811" cy="655165"/>
          </a:xfrm>
          <a:prstGeom prst="rect">
            <a:avLst/>
          </a:prstGeom>
          <a:noFill/>
          <a:extLst>
            <a:ext uri="{909E8E84-426E-40DD-AFC4-6F175D3DCCD1}">
              <a14:hiddenFill xmlns:a14="http://schemas.microsoft.com/office/drawing/2010/main">
                <a:solidFill>
                  <a:srgbClr val="FFFFFF"/>
                </a:solidFill>
              </a14:hiddenFill>
            </a:ext>
          </a:extLst>
        </p:spPr>
      </p:pic>
      <p:sp>
        <p:nvSpPr>
          <p:cNvPr id="22" name="Rectangle 21"/>
          <p:cNvSpPr/>
          <p:nvPr/>
        </p:nvSpPr>
        <p:spPr>
          <a:xfrm>
            <a:off x="8173007" y="654339"/>
            <a:ext cx="3680484" cy="608885"/>
          </a:xfrm>
          <a:prstGeom prst="rect">
            <a:avLst/>
          </a:prstGeom>
        </p:spPr>
        <p:txBody>
          <a:bodyPr wrap="square">
            <a:spAutoFit/>
          </a:bodyPr>
          <a:lstStyle/>
          <a:p>
            <a:pPr marL="600195" indent="28581" algn="r">
              <a:lnSpc>
                <a:spcPct val="115000"/>
              </a:lnSpc>
              <a:tabLst>
                <a:tab pos="2858072" algn="l"/>
              </a:tabLst>
            </a:pPr>
            <a:r>
              <a:rPr lang="bg-BG" sz="1000" b="1" dirty="0">
                <a:latin typeface="Arial" panose="020B0604020202020204" pitchFamily="34" charset="0"/>
                <a:ea typeface="Calibri" panose="020F0502020204030204" pitchFamily="34" charset="0"/>
              </a:rPr>
              <a:t>‘</a:t>
            </a:r>
            <a:r>
              <a:rPr lang="bg-BG" sz="1000" b="1" dirty="0" err="1">
                <a:latin typeface="Arial" panose="020B0604020202020204" pitchFamily="34" charset="0"/>
                <a:ea typeface="Calibri" panose="020F0502020204030204" pitchFamily="34" charset="0"/>
              </a:rPr>
              <a:t>Local</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Development</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Poverty</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Reduction</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and</a:t>
            </a:r>
            <a:endParaRPr lang="bg-BG" sz="1000" dirty="0">
              <a:latin typeface="Times New Roman" panose="02020603050405020304" pitchFamily="18" charset="0"/>
              <a:ea typeface="Calibri" panose="020F0502020204030204" pitchFamily="34" charset="0"/>
            </a:endParaRPr>
          </a:p>
          <a:p>
            <a:pPr marL="600195" indent="28581" algn="r">
              <a:lnSpc>
                <a:spcPct val="115000"/>
              </a:lnSpc>
            </a:pPr>
            <a:r>
              <a:rPr lang="bg-BG" sz="1000" b="1" dirty="0" err="1">
                <a:latin typeface="Arial" panose="020B0604020202020204" pitchFamily="34" charset="0"/>
                <a:ea typeface="Calibri" panose="020F0502020204030204" pitchFamily="34" charset="0"/>
              </a:rPr>
              <a:t>Enhanced</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Inclusion</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of</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Vulnerable</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Groups</a:t>
            </a:r>
            <a:r>
              <a:rPr lang="bg-BG" sz="1000" b="1" dirty="0">
                <a:latin typeface="Arial" panose="020B0604020202020204" pitchFamily="34" charset="0"/>
                <a:ea typeface="Calibri" panose="020F0502020204030204" pitchFamily="34" charset="0"/>
              </a:rPr>
              <a:t>’</a:t>
            </a:r>
            <a:endParaRPr lang="bg-BG" sz="1000" dirty="0">
              <a:latin typeface="Times New Roman" panose="02020603050405020304" pitchFamily="18" charset="0"/>
              <a:ea typeface="Calibri" panose="020F0502020204030204" pitchFamily="34" charset="0"/>
            </a:endParaRPr>
          </a:p>
          <a:p>
            <a:pPr marL="600195" indent="28581" algn="r">
              <a:lnSpc>
                <a:spcPct val="115000"/>
              </a:lnSpc>
            </a:pPr>
            <a:r>
              <a:rPr lang="bg-BG" sz="1000" b="1" dirty="0" err="1">
                <a:latin typeface="Arial" panose="020B0604020202020204" pitchFamily="34" charset="0"/>
                <a:ea typeface="Calibri" panose="020F0502020204030204" pitchFamily="34" charset="0"/>
              </a:rPr>
              <a:t>Programme</a:t>
            </a:r>
            <a:endParaRPr lang="bg-BG" sz="1000" dirty="0">
              <a:latin typeface="Times New Roman" panose="02020603050405020304" pitchFamily="18" charset="0"/>
              <a:ea typeface="Calibri" panose="020F0502020204030204" pitchFamily="34" charset="0"/>
            </a:endParaRPr>
          </a:p>
        </p:txBody>
      </p:sp>
      <p:cxnSp>
        <p:nvCxnSpPr>
          <p:cNvPr id="24" name="Straight Connector 23"/>
          <p:cNvCxnSpPr/>
          <p:nvPr/>
        </p:nvCxnSpPr>
        <p:spPr>
          <a:xfrm flipV="1">
            <a:off x="8799875" y="633733"/>
            <a:ext cx="3053617" cy="1015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625312" y="1308535"/>
            <a:ext cx="11228180" cy="1656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1" name="Content Placeholder 37"/>
          <p:cNvSpPr txBox="1">
            <a:spLocks/>
          </p:cNvSpPr>
          <p:nvPr/>
        </p:nvSpPr>
        <p:spPr>
          <a:xfrm>
            <a:off x="1745993" y="1540430"/>
            <a:ext cx="8161965" cy="4149389"/>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None/>
            </a:pPr>
            <a:r>
              <a:rPr lang="en-GB" sz="2200" b="1" dirty="0">
                <a:solidFill>
                  <a:schemeClr val="tx1"/>
                </a:solidFill>
                <a:latin typeface="+mj-lt"/>
                <a:ea typeface="+mj-ea"/>
                <a:cs typeface="+mj-cs"/>
              </a:rPr>
              <a:t>Health</a:t>
            </a:r>
          </a:p>
          <a:p>
            <a:r>
              <a:rPr lang="en-GB" sz="2000" b="1" dirty="0">
                <a:solidFill>
                  <a:schemeClr val="tx1"/>
                </a:solidFill>
                <a:latin typeface="+mj-lt"/>
                <a:ea typeface="+mj-ea"/>
                <a:cs typeface="+mj-cs"/>
              </a:rPr>
              <a:t>The share of older people 75+ who consulted a general practitioner was the highest (86.7%).  83% of Turkish people consulted their GP in less than 12 months, 82.6% of the Bulgarians and 70% of Roma. </a:t>
            </a:r>
          </a:p>
          <a:p>
            <a:r>
              <a:rPr lang="en-GB" sz="2000" b="1" dirty="0">
                <a:solidFill>
                  <a:schemeClr val="tx1"/>
                </a:solidFill>
                <a:latin typeface="+mj-lt"/>
                <a:ea typeface="+mj-ea"/>
                <a:cs typeface="+mj-cs"/>
              </a:rPr>
              <a:t>This is particularly interesting if we take into consideration the fact that 3.9% of Bulgarian, 5.4% of Turkish and 11.2% of Roma population aged 65+ reported having unmet needs for medical care for financial reasons.</a:t>
            </a:r>
          </a:p>
          <a:p>
            <a:r>
              <a:rPr lang="en-GB" sz="2000" b="1" dirty="0">
                <a:solidFill>
                  <a:schemeClr val="tx1"/>
                </a:solidFill>
                <a:latin typeface="+mj-lt"/>
                <a:ea typeface="+mj-ea"/>
                <a:cs typeface="+mj-cs"/>
              </a:rPr>
              <a:t>People 65-74% (27.5%) visited the dentist more frequently than 75+ (18.7%). 75+ visit more frequently medical or a surgical specialist. In both categories the share of Roma people was considerably lower compared to the other ethnic categories. </a:t>
            </a:r>
          </a:p>
          <a:p>
            <a:endParaRPr lang="en-GB" sz="2000" b="1" dirty="0">
              <a:solidFill>
                <a:schemeClr val="tx1"/>
              </a:solidFill>
              <a:latin typeface="+mj-lt"/>
              <a:ea typeface="+mj-ea"/>
              <a:cs typeface="+mj-cs"/>
            </a:endParaRPr>
          </a:p>
        </p:txBody>
      </p:sp>
    </p:spTree>
    <p:extLst>
      <p:ext uri="{BB962C8B-B14F-4D97-AF65-F5344CB8AC3E}">
        <p14:creationId xmlns:p14="http://schemas.microsoft.com/office/powerpoint/2010/main" val="168903057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1963" y="5184869"/>
            <a:ext cx="1641443" cy="1641443"/>
          </a:xfrm>
          <a:prstGeom prst="rect">
            <a:avLst/>
          </a:prstGeom>
        </p:spPr>
      </p:pic>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65850" y="5672542"/>
            <a:ext cx="1387642" cy="789918"/>
          </a:xfrm>
          <a:prstGeom prst="rect">
            <a:avLst/>
          </a:prstGeom>
        </p:spPr>
      </p:pic>
      <p:sp>
        <p:nvSpPr>
          <p:cNvPr id="13" name="Rectangle 10"/>
          <p:cNvSpPr>
            <a:spLocks noChangeArrowheads="1"/>
          </p:cNvSpPr>
          <p:nvPr/>
        </p:nvSpPr>
        <p:spPr bwMode="auto">
          <a:xfrm>
            <a:off x="7053110" y="274752"/>
            <a:ext cx="8128875" cy="1846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5725" tIns="22863" rIns="45725" bIns="22863" numCol="1" anchor="ctr" anchorCtr="0" compatLnSpc="1">
            <a:prstTxWarp prst="textNoShape">
              <a:avLst/>
            </a:prstTxWarp>
            <a:spAutoFit/>
          </a:bodyPr>
          <a:lstStyle/>
          <a:p>
            <a:endParaRPr lang="bg-BG" sz="900"/>
          </a:p>
        </p:txBody>
      </p:sp>
      <p:pic>
        <p:nvPicPr>
          <p:cNvPr id="2057" name="Picture 18" descr="eeatest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96698" y="438041"/>
            <a:ext cx="8189811" cy="655165"/>
          </a:xfrm>
          <a:prstGeom prst="rect">
            <a:avLst/>
          </a:prstGeom>
          <a:noFill/>
          <a:extLst>
            <a:ext uri="{909E8E84-426E-40DD-AFC4-6F175D3DCCD1}">
              <a14:hiddenFill xmlns:a14="http://schemas.microsoft.com/office/drawing/2010/main">
                <a:solidFill>
                  <a:srgbClr val="FFFFFF"/>
                </a:solidFill>
              </a14:hiddenFill>
            </a:ext>
          </a:extLst>
        </p:spPr>
      </p:pic>
      <p:sp>
        <p:nvSpPr>
          <p:cNvPr id="22" name="Rectangle 21"/>
          <p:cNvSpPr/>
          <p:nvPr/>
        </p:nvSpPr>
        <p:spPr>
          <a:xfrm>
            <a:off x="8173007" y="654339"/>
            <a:ext cx="3680484" cy="608885"/>
          </a:xfrm>
          <a:prstGeom prst="rect">
            <a:avLst/>
          </a:prstGeom>
        </p:spPr>
        <p:txBody>
          <a:bodyPr wrap="square">
            <a:spAutoFit/>
          </a:bodyPr>
          <a:lstStyle/>
          <a:p>
            <a:pPr marL="600195" indent="28581" algn="r">
              <a:lnSpc>
                <a:spcPct val="115000"/>
              </a:lnSpc>
              <a:tabLst>
                <a:tab pos="2858072" algn="l"/>
              </a:tabLst>
            </a:pPr>
            <a:r>
              <a:rPr lang="bg-BG" sz="1000" b="1" dirty="0">
                <a:latin typeface="Arial" panose="020B0604020202020204" pitchFamily="34" charset="0"/>
                <a:ea typeface="Calibri" panose="020F0502020204030204" pitchFamily="34" charset="0"/>
              </a:rPr>
              <a:t>‘</a:t>
            </a:r>
            <a:r>
              <a:rPr lang="bg-BG" sz="1000" b="1" dirty="0" err="1">
                <a:latin typeface="Arial" panose="020B0604020202020204" pitchFamily="34" charset="0"/>
                <a:ea typeface="Calibri" panose="020F0502020204030204" pitchFamily="34" charset="0"/>
              </a:rPr>
              <a:t>Local</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Development</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Poverty</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Reduction</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and</a:t>
            </a:r>
            <a:endParaRPr lang="bg-BG" sz="1000" dirty="0">
              <a:latin typeface="Times New Roman" panose="02020603050405020304" pitchFamily="18" charset="0"/>
              <a:ea typeface="Calibri" panose="020F0502020204030204" pitchFamily="34" charset="0"/>
            </a:endParaRPr>
          </a:p>
          <a:p>
            <a:pPr marL="600195" indent="28581" algn="r">
              <a:lnSpc>
                <a:spcPct val="115000"/>
              </a:lnSpc>
            </a:pPr>
            <a:r>
              <a:rPr lang="bg-BG" sz="1000" b="1" dirty="0" err="1">
                <a:latin typeface="Arial" panose="020B0604020202020204" pitchFamily="34" charset="0"/>
                <a:ea typeface="Calibri" panose="020F0502020204030204" pitchFamily="34" charset="0"/>
              </a:rPr>
              <a:t>Enhanced</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Inclusion</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of</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Vulnerable</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Groups</a:t>
            </a:r>
            <a:r>
              <a:rPr lang="bg-BG" sz="1000" b="1" dirty="0">
                <a:latin typeface="Arial" panose="020B0604020202020204" pitchFamily="34" charset="0"/>
                <a:ea typeface="Calibri" panose="020F0502020204030204" pitchFamily="34" charset="0"/>
              </a:rPr>
              <a:t>’</a:t>
            </a:r>
            <a:endParaRPr lang="bg-BG" sz="1000" dirty="0">
              <a:latin typeface="Times New Roman" panose="02020603050405020304" pitchFamily="18" charset="0"/>
              <a:ea typeface="Calibri" panose="020F0502020204030204" pitchFamily="34" charset="0"/>
            </a:endParaRPr>
          </a:p>
          <a:p>
            <a:pPr marL="600195" indent="28581" algn="r">
              <a:lnSpc>
                <a:spcPct val="115000"/>
              </a:lnSpc>
            </a:pPr>
            <a:r>
              <a:rPr lang="bg-BG" sz="1000" b="1" dirty="0" err="1">
                <a:latin typeface="Arial" panose="020B0604020202020204" pitchFamily="34" charset="0"/>
                <a:ea typeface="Calibri" panose="020F0502020204030204" pitchFamily="34" charset="0"/>
              </a:rPr>
              <a:t>Programme</a:t>
            </a:r>
            <a:endParaRPr lang="bg-BG" sz="1000" dirty="0">
              <a:latin typeface="Times New Roman" panose="02020603050405020304" pitchFamily="18" charset="0"/>
              <a:ea typeface="Calibri" panose="020F0502020204030204" pitchFamily="34" charset="0"/>
            </a:endParaRPr>
          </a:p>
        </p:txBody>
      </p:sp>
      <p:cxnSp>
        <p:nvCxnSpPr>
          <p:cNvPr id="24" name="Straight Connector 23"/>
          <p:cNvCxnSpPr/>
          <p:nvPr/>
        </p:nvCxnSpPr>
        <p:spPr>
          <a:xfrm flipV="1">
            <a:off x="8799875" y="633733"/>
            <a:ext cx="3053617" cy="1015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625312" y="1308535"/>
            <a:ext cx="11228180" cy="1656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8" name="Content Placeholder 37"/>
          <p:cNvSpPr>
            <a:spLocks noGrp="1"/>
          </p:cNvSpPr>
          <p:nvPr>
            <p:ph idx="1"/>
          </p:nvPr>
        </p:nvSpPr>
        <p:spPr>
          <a:xfrm>
            <a:off x="796698" y="2673769"/>
            <a:ext cx="3044315" cy="2913353"/>
          </a:xfrm>
        </p:spPr>
        <p:txBody>
          <a:bodyPr>
            <a:noAutofit/>
          </a:bodyPr>
          <a:lstStyle/>
          <a:p>
            <a:pPr marL="0" indent="0">
              <a:buNone/>
            </a:pPr>
            <a:r>
              <a:rPr lang="en-GB" sz="1800" dirty="0">
                <a:effectLst/>
                <a:latin typeface="Calibri" panose="020F0502020204030204" pitchFamily="34" charset="0"/>
                <a:ea typeface="Calibri" panose="020F0502020204030204" pitchFamily="34" charset="0"/>
                <a:cs typeface="Times New Roman" panose="02020603050405020304" pitchFamily="18" charset="0"/>
              </a:rPr>
              <a:t>Share of people aged 65 years and over living in households with no flushing toilet, shower or bathroom inside the dwelling, by age, sex, self-declared ethnicity, household size, at-risk-of-poverty rate and residence type</a:t>
            </a:r>
            <a:endParaRPr lang="en-US" sz="2000" dirty="0">
              <a:solidFill>
                <a:schemeClr val="bg2"/>
              </a:solidFill>
            </a:endParaRPr>
          </a:p>
        </p:txBody>
      </p:sp>
      <p:sp>
        <p:nvSpPr>
          <p:cNvPr id="11" name="Content Placeholder 37"/>
          <p:cNvSpPr txBox="1">
            <a:spLocks/>
          </p:cNvSpPr>
          <p:nvPr/>
        </p:nvSpPr>
        <p:spPr>
          <a:xfrm>
            <a:off x="796697" y="1540429"/>
            <a:ext cx="3421549" cy="918012"/>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None/>
            </a:pPr>
            <a:r>
              <a:rPr lang="en-GB" sz="2200" b="1" dirty="0">
                <a:solidFill>
                  <a:schemeClr val="tx1"/>
                </a:solidFill>
                <a:latin typeface="+mj-lt"/>
                <a:ea typeface="+mj-ea"/>
                <a:cs typeface="+mj-cs"/>
              </a:rPr>
              <a:t>Housing</a:t>
            </a:r>
            <a:endParaRPr lang="ru-RU" sz="2200" b="1" dirty="0">
              <a:solidFill>
                <a:schemeClr val="tx1"/>
              </a:solidFill>
              <a:latin typeface="+mj-lt"/>
              <a:ea typeface="+mj-ea"/>
              <a:cs typeface="+mj-cs"/>
            </a:endParaRPr>
          </a:p>
        </p:txBody>
      </p:sp>
      <p:sp>
        <p:nvSpPr>
          <p:cNvPr id="12" name="Content Placeholder 37">
            <a:extLst>
              <a:ext uri="{FF2B5EF4-FFF2-40B4-BE49-F238E27FC236}">
                <a16:creationId xmlns:a16="http://schemas.microsoft.com/office/drawing/2014/main" id="{4D338F7F-A60A-40AE-889D-C2E8E6328005}"/>
              </a:ext>
            </a:extLst>
          </p:cNvPr>
          <p:cNvSpPr txBox="1">
            <a:spLocks/>
          </p:cNvSpPr>
          <p:nvPr/>
        </p:nvSpPr>
        <p:spPr>
          <a:xfrm>
            <a:off x="4406197" y="5802450"/>
            <a:ext cx="7253841" cy="421818"/>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None/>
            </a:pPr>
            <a:r>
              <a:rPr lang="en-GB" sz="1400" dirty="0">
                <a:latin typeface="Calibri" panose="020F0502020204030204" pitchFamily="34" charset="0"/>
                <a:ea typeface="Times New Roman" panose="02020603050405020304" pitchFamily="18" charset="0"/>
              </a:rPr>
              <a:t>Source: BNSI/FRA 2020 survey</a:t>
            </a:r>
            <a:endParaRPr lang="en-US" sz="1400" dirty="0">
              <a:solidFill>
                <a:schemeClr val="bg2"/>
              </a:solidFill>
            </a:endParaRPr>
          </a:p>
        </p:txBody>
      </p:sp>
      <p:pic>
        <p:nvPicPr>
          <p:cNvPr id="14" name="Picture 13">
            <a:extLst>
              <a:ext uri="{FF2B5EF4-FFF2-40B4-BE49-F238E27FC236}">
                <a16:creationId xmlns:a16="http://schemas.microsoft.com/office/drawing/2014/main" id="{D2351E9A-2678-4660-B07D-1996BD8A926E}"/>
              </a:ext>
            </a:extLst>
          </p:cNvPr>
          <p:cNvPicPr/>
          <p:nvPr/>
        </p:nvPicPr>
        <p:blipFill>
          <a:blip r:embed="rId5">
            <a:extLst>
              <a:ext uri="{28A0092B-C50C-407E-A947-70E740481C1C}">
                <a14:useLocalDpi xmlns:a14="http://schemas.microsoft.com/office/drawing/2010/main" val="0"/>
              </a:ext>
            </a:extLst>
          </a:blip>
          <a:srcRect/>
          <a:stretch>
            <a:fillRect/>
          </a:stretch>
        </p:blipFill>
        <p:spPr bwMode="auto">
          <a:xfrm>
            <a:off x="5066445" y="1540429"/>
            <a:ext cx="6691966" cy="4046693"/>
          </a:xfrm>
          <a:prstGeom prst="rect">
            <a:avLst/>
          </a:prstGeom>
          <a:noFill/>
        </p:spPr>
      </p:pic>
    </p:spTree>
    <p:extLst>
      <p:ext uri="{BB962C8B-B14F-4D97-AF65-F5344CB8AC3E}">
        <p14:creationId xmlns:p14="http://schemas.microsoft.com/office/powerpoint/2010/main" val="161564243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1963" y="5184869"/>
            <a:ext cx="1641443" cy="1641443"/>
          </a:xfrm>
          <a:prstGeom prst="rect">
            <a:avLst/>
          </a:prstGeom>
        </p:spPr>
      </p:pic>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65850" y="5672542"/>
            <a:ext cx="1387642" cy="789918"/>
          </a:xfrm>
          <a:prstGeom prst="rect">
            <a:avLst/>
          </a:prstGeom>
        </p:spPr>
      </p:pic>
      <p:sp>
        <p:nvSpPr>
          <p:cNvPr id="13" name="Rectangle 10"/>
          <p:cNvSpPr>
            <a:spLocks noChangeArrowheads="1"/>
          </p:cNvSpPr>
          <p:nvPr/>
        </p:nvSpPr>
        <p:spPr bwMode="auto">
          <a:xfrm>
            <a:off x="7053110" y="274752"/>
            <a:ext cx="8128875" cy="1846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5725" tIns="22863" rIns="45725" bIns="22863" numCol="1" anchor="ctr" anchorCtr="0" compatLnSpc="1">
            <a:prstTxWarp prst="textNoShape">
              <a:avLst/>
            </a:prstTxWarp>
            <a:spAutoFit/>
          </a:bodyPr>
          <a:lstStyle/>
          <a:p>
            <a:endParaRPr lang="bg-BG" sz="900"/>
          </a:p>
        </p:txBody>
      </p:sp>
      <p:pic>
        <p:nvPicPr>
          <p:cNvPr id="2057" name="Picture 18" descr="eeatest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96698" y="438041"/>
            <a:ext cx="8189811" cy="655165"/>
          </a:xfrm>
          <a:prstGeom prst="rect">
            <a:avLst/>
          </a:prstGeom>
          <a:noFill/>
          <a:extLst>
            <a:ext uri="{909E8E84-426E-40DD-AFC4-6F175D3DCCD1}">
              <a14:hiddenFill xmlns:a14="http://schemas.microsoft.com/office/drawing/2010/main">
                <a:solidFill>
                  <a:srgbClr val="FFFFFF"/>
                </a:solidFill>
              </a14:hiddenFill>
            </a:ext>
          </a:extLst>
        </p:spPr>
      </p:pic>
      <p:sp>
        <p:nvSpPr>
          <p:cNvPr id="22" name="Rectangle 21"/>
          <p:cNvSpPr/>
          <p:nvPr/>
        </p:nvSpPr>
        <p:spPr>
          <a:xfrm>
            <a:off x="8173007" y="654339"/>
            <a:ext cx="3680484" cy="608885"/>
          </a:xfrm>
          <a:prstGeom prst="rect">
            <a:avLst/>
          </a:prstGeom>
        </p:spPr>
        <p:txBody>
          <a:bodyPr wrap="square">
            <a:spAutoFit/>
          </a:bodyPr>
          <a:lstStyle/>
          <a:p>
            <a:pPr marL="600195" indent="28581" algn="r">
              <a:lnSpc>
                <a:spcPct val="115000"/>
              </a:lnSpc>
              <a:tabLst>
                <a:tab pos="2858072" algn="l"/>
              </a:tabLst>
            </a:pPr>
            <a:r>
              <a:rPr lang="bg-BG" sz="1000" b="1" dirty="0">
                <a:latin typeface="Arial" panose="020B0604020202020204" pitchFamily="34" charset="0"/>
                <a:ea typeface="Calibri" panose="020F0502020204030204" pitchFamily="34" charset="0"/>
              </a:rPr>
              <a:t>‘</a:t>
            </a:r>
            <a:r>
              <a:rPr lang="bg-BG" sz="1000" b="1" dirty="0" err="1">
                <a:latin typeface="Arial" panose="020B0604020202020204" pitchFamily="34" charset="0"/>
                <a:ea typeface="Calibri" panose="020F0502020204030204" pitchFamily="34" charset="0"/>
              </a:rPr>
              <a:t>Local</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Development</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Poverty</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Reduction</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and</a:t>
            </a:r>
            <a:endParaRPr lang="bg-BG" sz="1000" dirty="0">
              <a:latin typeface="Times New Roman" panose="02020603050405020304" pitchFamily="18" charset="0"/>
              <a:ea typeface="Calibri" panose="020F0502020204030204" pitchFamily="34" charset="0"/>
            </a:endParaRPr>
          </a:p>
          <a:p>
            <a:pPr marL="600195" indent="28581" algn="r">
              <a:lnSpc>
                <a:spcPct val="115000"/>
              </a:lnSpc>
            </a:pPr>
            <a:r>
              <a:rPr lang="bg-BG" sz="1000" b="1" dirty="0" err="1">
                <a:latin typeface="Arial" panose="020B0604020202020204" pitchFamily="34" charset="0"/>
                <a:ea typeface="Calibri" panose="020F0502020204030204" pitchFamily="34" charset="0"/>
              </a:rPr>
              <a:t>Enhanced</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Inclusion</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of</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Vulnerable</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Groups</a:t>
            </a:r>
            <a:r>
              <a:rPr lang="bg-BG" sz="1000" b="1" dirty="0">
                <a:latin typeface="Arial" panose="020B0604020202020204" pitchFamily="34" charset="0"/>
                <a:ea typeface="Calibri" panose="020F0502020204030204" pitchFamily="34" charset="0"/>
              </a:rPr>
              <a:t>’</a:t>
            </a:r>
            <a:endParaRPr lang="bg-BG" sz="1000" dirty="0">
              <a:latin typeface="Times New Roman" panose="02020603050405020304" pitchFamily="18" charset="0"/>
              <a:ea typeface="Calibri" panose="020F0502020204030204" pitchFamily="34" charset="0"/>
            </a:endParaRPr>
          </a:p>
          <a:p>
            <a:pPr marL="600195" indent="28581" algn="r">
              <a:lnSpc>
                <a:spcPct val="115000"/>
              </a:lnSpc>
            </a:pPr>
            <a:r>
              <a:rPr lang="bg-BG" sz="1000" b="1" dirty="0" err="1">
                <a:latin typeface="Arial" panose="020B0604020202020204" pitchFamily="34" charset="0"/>
                <a:ea typeface="Calibri" panose="020F0502020204030204" pitchFamily="34" charset="0"/>
              </a:rPr>
              <a:t>Programme</a:t>
            </a:r>
            <a:endParaRPr lang="bg-BG" sz="1000" dirty="0">
              <a:latin typeface="Times New Roman" panose="02020603050405020304" pitchFamily="18" charset="0"/>
              <a:ea typeface="Calibri" panose="020F0502020204030204" pitchFamily="34" charset="0"/>
            </a:endParaRPr>
          </a:p>
        </p:txBody>
      </p:sp>
      <p:cxnSp>
        <p:nvCxnSpPr>
          <p:cNvPr id="24" name="Straight Connector 23"/>
          <p:cNvCxnSpPr/>
          <p:nvPr/>
        </p:nvCxnSpPr>
        <p:spPr>
          <a:xfrm flipV="1">
            <a:off x="8799875" y="633733"/>
            <a:ext cx="3053617" cy="1015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625312" y="1308535"/>
            <a:ext cx="11228180" cy="1656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1" name="Content Placeholder 37"/>
          <p:cNvSpPr txBox="1">
            <a:spLocks/>
          </p:cNvSpPr>
          <p:nvPr/>
        </p:nvSpPr>
        <p:spPr>
          <a:xfrm>
            <a:off x="1733114" y="1424127"/>
            <a:ext cx="8161965" cy="4149389"/>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None/>
            </a:pPr>
            <a:r>
              <a:rPr lang="en-GB" sz="2200" b="1" dirty="0">
                <a:solidFill>
                  <a:schemeClr val="tx1"/>
                </a:solidFill>
                <a:latin typeface="+mj-lt"/>
                <a:ea typeface="+mj-ea"/>
                <a:cs typeface="+mj-cs"/>
              </a:rPr>
              <a:t>Social exclusion, discrimination and security</a:t>
            </a:r>
          </a:p>
          <a:p>
            <a:r>
              <a:rPr lang="en-GB" sz="2000" b="1" dirty="0">
                <a:solidFill>
                  <a:schemeClr val="tx1"/>
                </a:solidFill>
                <a:latin typeface="+mj-lt"/>
                <a:ea typeface="+mj-ea"/>
                <a:cs typeface="+mj-cs"/>
              </a:rPr>
              <a:t>Social exclusion seems to be related to age; for people 65-74 the share is 22.1%, twice as much as younger people and for 75+ it is 29%. Gender wise women feel more socially excluded. Roma’s share is the highest amongst the ethnic groups, 30.5%.</a:t>
            </a:r>
          </a:p>
          <a:p>
            <a:r>
              <a:rPr lang="en-GB" sz="2000" b="1" dirty="0">
                <a:solidFill>
                  <a:schemeClr val="tx1"/>
                </a:solidFill>
                <a:latin typeface="+mj-lt"/>
                <a:ea typeface="+mj-ea"/>
                <a:cs typeface="+mj-cs"/>
              </a:rPr>
              <a:t>The share of people towards the end of their working career (15.1%) and over 65 years old (15.5%) who could not ask any relative or friend for non financial help is relatively higher compared to the share of younger people.</a:t>
            </a:r>
          </a:p>
          <a:p>
            <a:r>
              <a:rPr lang="en-GB" sz="2000" b="1" dirty="0">
                <a:solidFill>
                  <a:schemeClr val="tx1"/>
                </a:solidFill>
                <a:latin typeface="+mj-lt"/>
                <a:ea typeface="+mj-ea"/>
                <a:cs typeface="+mj-cs"/>
              </a:rPr>
              <a:t>Even though the young adults 16-29 years old were the most discriminated (almost 7% compared to the 4% or 65+), the last age group is the second most affected group when it comes to feeling discrimination when accessing health services (3.0%)  and when entering a public place, using public transport or being in a shop.</a:t>
            </a:r>
          </a:p>
          <a:p>
            <a:endParaRPr lang="en-GB" sz="2000" b="1" dirty="0">
              <a:solidFill>
                <a:schemeClr val="tx1"/>
              </a:solidFill>
              <a:latin typeface="+mj-lt"/>
              <a:ea typeface="+mj-ea"/>
              <a:cs typeface="+mj-cs"/>
            </a:endParaRPr>
          </a:p>
        </p:txBody>
      </p:sp>
    </p:spTree>
    <p:extLst>
      <p:ext uri="{BB962C8B-B14F-4D97-AF65-F5344CB8AC3E}">
        <p14:creationId xmlns:p14="http://schemas.microsoft.com/office/powerpoint/2010/main" val="154391076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1963" y="5184869"/>
            <a:ext cx="1641443" cy="1641443"/>
          </a:xfrm>
          <a:prstGeom prst="rect">
            <a:avLst/>
          </a:prstGeom>
        </p:spPr>
      </p:pic>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65850" y="5672542"/>
            <a:ext cx="1387642" cy="789918"/>
          </a:xfrm>
          <a:prstGeom prst="rect">
            <a:avLst/>
          </a:prstGeom>
        </p:spPr>
      </p:pic>
      <p:sp>
        <p:nvSpPr>
          <p:cNvPr id="13" name="Rectangle 10"/>
          <p:cNvSpPr>
            <a:spLocks noChangeArrowheads="1"/>
          </p:cNvSpPr>
          <p:nvPr/>
        </p:nvSpPr>
        <p:spPr bwMode="auto">
          <a:xfrm>
            <a:off x="7053110" y="274752"/>
            <a:ext cx="8128875" cy="1846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5725" tIns="22863" rIns="45725" bIns="22863" numCol="1" anchor="ctr" anchorCtr="0" compatLnSpc="1">
            <a:prstTxWarp prst="textNoShape">
              <a:avLst/>
            </a:prstTxWarp>
            <a:spAutoFit/>
          </a:bodyPr>
          <a:lstStyle/>
          <a:p>
            <a:endParaRPr lang="bg-BG" sz="900"/>
          </a:p>
        </p:txBody>
      </p:sp>
      <p:pic>
        <p:nvPicPr>
          <p:cNvPr id="2057" name="Picture 18" descr="eeatest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96698" y="438041"/>
            <a:ext cx="8189811" cy="655165"/>
          </a:xfrm>
          <a:prstGeom prst="rect">
            <a:avLst/>
          </a:prstGeom>
          <a:noFill/>
          <a:extLst>
            <a:ext uri="{909E8E84-426E-40DD-AFC4-6F175D3DCCD1}">
              <a14:hiddenFill xmlns:a14="http://schemas.microsoft.com/office/drawing/2010/main">
                <a:solidFill>
                  <a:srgbClr val="FFFFFF"/>
                </a:solidFill>
              </a14:hiddenFill>
            </a:ext>
          </a:extLst>
        </p:spPr>
      </p:pic>
      <p:sp>
        <p:nvSpPr>
          <p:cNvPr id="22" name="Rectangle 21"/>
          <p:cNvSpPr/>
          <p:nvPr/>
        </p:nvSpPr>
        <p:spPr>
          <a:xfrm>
            <a:off x="8173007" y="654339"/>
            <a:ext cx="3680484" cy="608885"/>
          </a:xfrm>
          <a:prstGeom prst="rect">
            <a:avLst/>
          </a:prstGeom>
        </p:spPr>
        <p:txBody>
          <a:bodyPr wrap="square">
            <a:spAutoFit/>
          </a:bodyPr>
          <a:lstStyle/>
          <a:p>
            <a:pPr marL="600195" indent="28581" algn="r">
              <a:lnSpc>
                <a:spcPct val="115000"/>
              </a:lnSpc>
              <a:tabLst>
                <a:tab pos="2858072" algn="l"/>
              </a:tabLst>
            </a:pPr>
            <a:r>
              <a:rPr lang="bg-BG" sz="1000" b="1" dirty="0">
                <a:latin typeface="Arial" panose="020B0604020202020204" pitchFamily="34" charset="0"/>
                <a:ea typeface="Calibri" panose="020F0502020204030204" pitchFamily="34" charset="0"/>
              </a:rPr>
              <a:t>‘</a:t>
            </a:r>
            <a:r>
              <a:rPr lang="bg-BG" sz="1000" b="1" dirty="0" err="1">
                <a:latin typeface="Arial" panose="020B0604020202020204" pitchFamily="34" charset="0"/>
                <a:ea typeface="Calibri" panose="020F0502020204030204" pitchFamily="34" charset="0"/>
              </a:rPr>
              <a:t>Local</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Development</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Poverty</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Reduction</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and</a:t>
            </a:r>
            <a:endParaRPr lang="bg-BG" sz="1000" dirty="0">
              <a:latin typeface="Times New Roman" panose="02020603050405020304" pitchFamily="18" charset="0"/>
              <a:ea typeface="Calibri" panose="020F0502020204030204" pitchFamily="34" charset="0"/>
            </a:endParaRPr>
          </a:p>
          <a:p>
            <a:pPr marL="600195" indent="28581" algn="r">
              <a:lnSpc>
                <a:spcPct val="115000"/>
              </a:lnSpc>
            </a:pPr>
            <a:r>
              <a:rPr lang="bg-BG" sz="1000" b="1" dirty="0" err="1">
                <a:latin typeface="Arial" panose="020B0604020202020204" pitchFamily="34" charset="0"/>
                <a:ea typeface="Calibri" panose="020F0502020204030204" pitchFamily="34" charset="0"/>
              </a:rPr>
              <a:t>Enhanced</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Inclusion</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of</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Vulnerable</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Groups</a:t>
            </a:r>
            <a:r>
              <a:rPr lang="bg-BG" sz="1000" b="1" dirty="0">
                <a:latin typeface="Arial" panose="020B0604020202020204" pitchFamily="34" charset="0"/>
                <a:ea typeface="Calibri" panose="020F0502020204030204" pitchFamily="34" charset="0"/>
              </a:rPr>
              <a:t>’</a:t>
            </a:r>
            <a:endParaRPr lang="bg-BG" sz="1000" dirty="0">
              <a:latin typeface="Times New Roman" panose="02020603050405020304" pitchFamily="18" charset="0"/>
              <a:ea typeface="Calibri" panose="020F0502020204030204" pitchFamily="34" charset="0"/>
            </a:endParaRPr>
          </a:p>
          <a:p>
            <a:pPr marL="600195" indent="28581" algn="r">
              <a:lnSpc>
                <a:spcPct val="115000"/>
              </a:lnSpc>
            </a:pPr>
            <a:r>
              <a:rPr lang="bg-BG" sz="1000" b="1" dirty="0" err="1">
                <a:latin typeface="Arial" panose="020B0604020202020204" pitchFamily="34" charset="0"/>
                <a:ea typeface="Calibri" panose="020F0502020204030204" pitchFamily="34" charset="0"/>
              </a:rPr>
              <a:t>Programme</a:t>
            </a:r>
            <a:endParaRPr lang="bg-BG" sz="1000" dirty="0">
              <a:latin typeface="Times New Roman" panose="02020603050405020304" pitchFamily="18" charset="0"/>
              <a:ea typeface="Calibri" panose="020F0502020204030204" pitchFamily="34" charset="0"/>
            </a:endParaRPr>
          </a:p>
        </p:txBody>
      </p:sp>
      <p:cxnSp>
        <p:nvCxnSpPr>
          <p:cNvPr id="24" name="Straight Connector 23"/>
          <p:cNvCxnSpPr/>
          <p:nvPr/>
        </p:nvCxnSpPr>
        <p:spPr>
          <a:xfrm flipV="1">
            <a:off x="8799875" y="633733"/>
            <a:ext cx="3053617" cy="1015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625312" y="1308535"/>
            <a:ext cx="11228180" cy="1656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1" name="Content Placeholder 37"/>
          <p:cNvSpPr txBox="1">
            <a:spLocks/>
          </p:cNvSpPr>
          <p:nvPr/>
        </p:nvSpPr>
        <p:spPr>
          <a:xfrm>
            <a:off x="1745993" y="1540430"/>
            <a:ext cx="8161965" cy="4149389"/>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None/>
            </a:pPr>
            <a:r>
              <a:rPr lang="en-GB" sz="2200" b="1" dirty="0">
                <a:solidFill>
                  <a:schemeClr val="tx1"/>
                </a:solidFill>
                <a:latin typeface="+mj-lt"/>
                <a:ea typeface="+mj-ea"/>
                <a:cs typeface="+mj-cs"/>
              </a:rPr>
              <a:t>Social exclusion, discrimination and security</a:t>
            </a:r>
          </a:p>
          <a:p>
            <a:r>
              <a:rPr lang="en-GB" sz="2000" b="1" dirty="0">
                <a:solidFill>
                  <a:schemeClr val="tx1"/>
                </a:solidFill>
                <a:latin typeface="+mj-lt"/>
                <a:ea typeface="+mj-ea"/>
                <a:cs typeface="+mj-cs"/>
              </a:rPr>
              <a:t>Older people were also the group that felt less discriminated from public servants (2.3%) compared to the 4.7% of younger people.</a:t>
            </a:r>
          </a:p>
          <a:p>
            <a:r>
              <a:rPr lang="en-GB" sz="2000" b="1" dirty="0">
                <a:solidFill>
                  <a:schemeClr val="tx1"/>
                </a:solidFill>
                <a:latin typeface="+mj-lt"/>
                <a:ea typeface="+mj-ea"/>
                <a:cs typeface="+mj-cs"/>
              </a:rPr>
              <a:t>52.7% of people 65+ are aware of the legal framework, prohibiting discrimination based on skin colour, ethnic origin or religion. Older people were less informed about anti-discrimination laws. In terms of gender men were better informed than women.</a:t>
            </a:r>
          </a:p>
          <a:p>
            <a:r>
              <a:rPr lang="en-GB" sz="2000" b="1" dirty="0">
                <a:solidFill>
                  <a:schemeClr val="tx1"/>
                </a:solidFill>
                <a:latin typeface="+mj-lt"/>
                <a:ea typeface="+mj-ea"/>
                <a:cs typeface="+mj-cs"/>
              </a:rPr>
              <a:t>Bulgarians are better informed than Turkish and Roma and people living in cities better informed than people living in rural places. The factor “risk of poverty” seems to play an important role to awareness, since there was over a 2- percentage points difference in this category.  </a:t>
            </a:r>
          </a:p>
          <a:p>
            <a:endParaRPr lang="en-GB" sz="2000" b="1" dirty="0">
              <a:solidFill>
                <a:schemeClr val="tx1"/>
              </a:solidFill>
              <a:latin typeface="+mj-lt"/>
              <a:ea typeface="+mj-ea"/>
              <a:cs typeface="+mj-cs"/>
            </a:endParaRPr>
          </a:p>
        </p:txBody>
      </p:sp>
    </p:spTree>
    <p:extLst>
      <p:ext uri="{BB962C8B-B14F-4D97-AF65-F5344CB8AC3E}">
        <p14:creationId xmlns:p14="http://schemas.microsoft.com/office/powerpoint/2010/main" val="87359041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1963" y="5184869"/>
            <a:ext cx="1641443" cy="1641443"/>
          </a:xfrm>
          <a:prstGeom prst="rect">
            <a:avLst/>
          </a:prstGeom>
        </p:spPr>
      </p:pic>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65850" y="5672542"/>
            <a:ext cx="1387642" cy="789918"/>
          </a:xfrm>
          <a:prstGeom prst="rect">
            <a:avLst/>
          </a:prstGeom>
        </p:spPr>
      </p:pic>
      <p:sp>
        <p:nvSpPr>
          <p:cNvPr id="13" name="Rectangle 10"/>
          <p:cNvSpPr>
            <a:spLocks noChangeArrowheads="1"/>
          </p:cNvSpPr>
          <p:nvPr/>
        </p:nvSpPr>
        <p:spPr bwMode="auto">
          <a:xfrm>
            <a:off x="7053110" y="274752"/>
            <a:ext cx="8128875" cy="1846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5725" tIns="22863" rIns="45725" bIns="22863" numCol="1" anchor="ctr" anchorCtr="0" compatLnSpc="1">
            <a:prstTxWarp prst="textNoShape">
              <a:avLst/>
            </a:prstTxWarp>
            <a:spAutoFit/>
          </a:bodyPr>
          <a:lstStyle/>
          <a:p>
            <a:endParaRPr lang="bg-BG" sz="900"/>
          </a:p>
        </p:txBody>
      </p:sp>
      <p:pic>
        <p:nvPicPr>
          <p:cNvPr id="2057" name="Picture 18" descr="eeatest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96698" y="438041"/>
            <a:ext cx="8189811" cy="655165"/>
          </a:xfrm>
          <a:prstGeom prst="rect">
            <a:avLst/>
          </a:prstGeom>
          <a:noFill/>
          <a:extLst>
            <a:ext uri="{909E8E84-426E-40DD-AFC4-6F175D3DCCD1}">
              <a14:hiddenFill xmlns:a14="http://schemas.microsoft.com/office/drawing/2010/main">
                <a:solidFill>
                  <a:srgbClr val="FFFFFF"/>
                </a:solidFill>
              </a14:hiddenFill>
            </a:ext>
          </a:extLst>
        </p:spPr>
      </p:pic>
      <p:sp>
        <p:nvSpPr>
          <p:cNvPr id="22" name="Rectangle 21"/>
          <p:cNvSpPr/>
          <p:nvPr/>
        </p:nvSpPr>
        <p:spPr>
          <a:xfrm>
            <a:off x="8173007" y="654339"/>
            <a:ext cx="3680484" cy="608885"/>
          </a:xfrm>
          <a:prstGeom prst="rect">
            <a:avLst/>
          </a:prstGeom>
        </p:spPr>
        <p:txBody>
          <a:bodyPr wrap="square">
            <a:spAutoFit/>
          </a:bodyPr>
          <a:lstStyle/>
          <a:p>
            <a:pPr marL="600195" indent="28581" algn="r">
              <a:lnSpc>
                <a:spcPct val="115000"/>
              </a:lnSpc>
              <a:tabLst>
                <a:tab pos="2858072" algn="l"/>
              </a:tabLst>
            </a:pPr>
            <a:r>
              <a:rPr lang="bg-BG" sz="1000" b="1" dirty="0">
                <a:latin typeface="Arial" panose="020B0604020202020204" pitchFamily="34" charset="0"/>
                <a:ea typeface="Calibri" panose="020F0502020204030204" pitchFamily="34" charset="0"/>
              </a:rPr>
              <a:t>‘</a:t>
            </a:r>
            <a:r>
              <a:rPr lang="bg-BG" sz="1000" b="1" dirty="0" err="1">
                <a:latin typeface="Arial" panose="020B0604020202020204" pitchFamily="34" charset="0"/>
                <a:ea typeface="Calibri" panose="020F0502020204030204" pitchFamily="34" charset="0"/>
              </a:rPr>
              <a:t>Local</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Development</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Poverty</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Reduction</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and</a:t>
            </a:r>
            <a:endParaRPr lang="bg-BG" sz="1000" dirty="0">
              <a:latin typeface="Times New Roman" panose="02020603050405020304" pitchFamily="18" charset="0"/>
              <a:ea typeface="Calibri" panose="020F0502020204030204" pitchFamily="34" charset="0"/>
            </a:endParaRPr>
          </a:p>
          <a:p>
            <a:pPr marL="600195" indent="28581" algn="r">
              <a:lnSpc>
                <a:spcPct val="115000"/>
              </a:lnSpc>
            </a:pPr>
            <a:r>
              <a:rPr lang="bg-BG" sz="1000" b="1" dirty="0" err="1">
                <a:latin typeface="Arial" panose="020B0604020202020204" pitchFamily="34" charset="0"/>
                <a:ea typeface="Calibri" panose="020F0502020204030204" pitchFamily="34" charset="0"/>
              </a:rPr>
              <a:t>Enhanced</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Inclusion</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of</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Vulnerable</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Groups</a:t>
            </a:r>
            <a:r>
              <a:rPr lang="bg-BG" sz="1000" b="1" dirty="0">
                <a:latin typeface="Arial" panose="020B0604020202020204" pitchFamily="34" charset="0"/>
                <a:ea typeface="Calibri" panose="020F0502020204030204" pitchFamily="34" charset="0"/>
              </a:rPr>
              <a:t>’</a:t>
            </a:r>
            <a:endParaRPr lang="bg-BG" sz="1000" dirty="0">
              <a:latin typeface="Times New Roman" panose="02020603050405020304" pitchFamily="18" charset="0"/>
              <a:ea typeface="Calibri" panose="020F0502020204030204" pitchFamily="34" charset="0"/>
            </a:endParaRPr>
          </a:p>
          <a:p>
            <a:pPr marL="600195" indent="28581" algn="r">
              <a:lnSpc>
                <a:spcPct val="115000"/>
              </a:lnSpc>
            </a:pPr>
            <a:r>
              <a:rPr lang="bg-BG" sz="1000" b="1" dirty="0" err="1">
                <a:latin typeface="Arial" panose="020B0604020202020204" pitchFamily="34" charset="0"/>
                <a:ea typeface="Calibri" panose="020F0502020204030204" pitchFamily="34" charset="0"/>
              </a:rPr>
              <a:t>Programme</a:t>
            </a:r>
            <a:endParaRPr lang="bg-BG" sz="1000" dirty="0">
              <a:latin typeface="Times New Roman" panose="02020603050405020304" pitchFamily="18" charset="0"/>
              <a:ea typeface="Calibri" panose="020F0502020204030204" pitchFamily="34" charset="0"/>
            </a:endParaRPr>
          </a:p>
        </p:txBody>
      </p:sp>
      <p:cxnSp>
        <p:nvCxnSpPr>
          <p:cNvPr id="24" name="Straight Connector 23"/>
          <p:cNvCxnSpPr/>
          <p:nvPr/>
        </p:nvCxnSpPr>
        <p:spPr>
          <a:xfrm flipV="1">
            <a:off x="8799875" y="633733"/>
            <a:ext cx="3053617" cy="1015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625312" y="1308535"/>
            <a:ext cx="11228180" cy="1656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1" name="Content Placeholder 37"/>
          <p:cNvSpPr txBox="1">
            <a:spLocks/>
          </p:cNvSpPr>
          <p:nvPr/>
        </p:nvSpPr>
        <p:spPr>
          <a:xfrm>
            <a:off x="1745993" y="1540430"/>
            <a:ext cx="8161965" cy="4149389"/>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None/>
            </a:pPr>
            <a:r>
              <a:rPr lang="en-GB" sz="2200" b="1" dirty="0">
                <a:solidFill>
                  <a:schemeClr val="tx1"/>
                </a:solidFill>
                <a:latin typeface="+mj-lt"/>
                <a:ea typeface="+mj-ea"/>
                <a:cs typeface="+mj-cs"/>
              </a:rPr>
              <a:t>Social exclusion, discrimination and security</a:t>
            </a:r>
          </a:p>
          <a:p>
            <a:pPr marL="0" indent="0">
              <a:buNone/>
            </a:pPr>
            <a:endParaRPr lang="en-GB" sz="2200" b="1" dirty="0">
              <a:solidFill>
                <a:schemeClr val="tx1"/>
              </a:solidFill>
              <a:latin typeface="+mj-lt"/>
              <a:ea typeface="+mj-ea"/>
              <a:cs typeface="+mj-cs"/>
            </a:endParaRPr>
          </a:p>
          <a:p>
            <a:r>
              <a:rPr lang="en-GB" sz="2000" b="1" dirty="0">
                <a:solidFill>
                  <a:schemeClr val="tx1"/>
                </a:solidFill>
                <a:latin typeface="+mj-lt"/>
                <a:ea typeface="+mj-ea"/>
                <a:cs typeface="+mj-cs"/>
              </a:rPr>
              <a:t>People’s living conditions do not seem to be a affected significantly by age, rather than ethnicity and the living environment. </a:t>
            </a:r>
          </a:p>
          <a:p>
            <a:r>
              <a:rPr lang="en-GB" sz="2000" b="1" dirty="0">
                <a:solidFill>
                  <a:schemeClr val="tx1"/>
                </a:solidFill>
                <a:latin typeface="+mj-lt"/>
                <a:ea typeface="+mj-ea"/>
                <a:cs typeface="+mj-cs"/>
              </a:rPr>
              <a:t>Specifically Roma people aged 65+ at risk of poverty and in rural areas reported higher risk of housing deprivation compared to the rest of the population. For people living in rural areas the share is 41.2%, significantly higher than the 10.2% of people living in urban areas.</a:t>
            </a:r>
          </a:p>
          <a:p>
            <a:r>
              <a:rPr lang="en-GB" sz="2000" b="1" dirty="0">
                <a:solidFill>
                  <a:schemeClr val="tx1"/>
                </a:solidFill>
                <a:latin typeface="+mj-lt"/>
                <a:ea typeface="+mj-ea"/>
                <a:cs typeface="+mj-cs"/>
              </a:rPr>
              <a:t>The share of Roma people over 65 years old having neither flushing toilet, nor shower nor bathroom is significantly higher 41.5% compared to the Turkish 19.5% and Bulgarian 5.9%. Once again the share of people living in rural areas is outstanding 19.2% compared to people living in urban areas 2.9%.</a:t>
            </a:r>
          </a:p>
          <a:p>
            <a:endParaRPr lang="en-GB" sz="2000" b="1" dirty="0">
              <a:solidFill>
                <a:schemeClr val="tx1"/>
              </a:solidFill>
              <a:latin typeface="+mj-lt"/>
              <a:ea typeface="+mj-ea"/>
              <a:cs typeface="+mj-cs"/>
            </a:endParaRPr>
          </a:p>
          <a:p>
            <a:endParaRPr lang="en-GB" sz="2000" b="1" dirty="0">
              <a:solidFill>
                <a:schemeClr val="tx1"/>
              </a:solidFill>
              <a:latin typeface="+mj-lt"/>
              <a:ea typeface="+mj-ea"/>
              <a:cs typeface="+mj-cs"/>
            </a:endParaRPr>
          </a:p>
        </p:txBody>
      </p:sp>
    </p:spTree>
    <p:extLst>
      <p:ext uri="{BB962C8B-B14F-4D97-AF65-F5344CB8AC3E}">
        <p14:creationId xmlns:p14="http://schemas.microsoft.com/office/powerpoint/2010/main" val="124733015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1963" y="5184869"/>
            <a:ext cx="1641443" cy="1641443"/>
          </a:xfrm>
          <a:prstGeom prst="rect">
            <a:avLst/>
          </a:prstGeom>
        </p:spPr>
      </p:pic>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65850" y="5672542"/>
            <a:ext cx="1387642" cy="789918"/>
          </a:xfrm>
          <a:prstGeom prst="rect">
            <a:avLst/>
          </a:prstGeom>
        </p:spPr>
      </p:pic>
      <p:sp>
        <p:nvSpPr>
          <p:cNvPr id="13" name="Rectangle 10"/>
          <p:cNvSpPr>
            <a:spLocks noChangeArrowheads="1"/>
          </p:cNvSpPr>
          <p:nvPr/>
        </p:nvSpPr>
        <p:spPr bwMode="auto">
          <a:xfrm>
            <a:off x="7053110" y="274752"/>
            <a:ext cx="8128875" cy="1846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5725" tIns="22863" rIns="45725" bIns="22863" numCol="1" anchor="ctr" anchorCtr="0" compatLnSpc="1">
            <a:prstTxWarp prst="textNoShape">
              <a:avLst/>
            </a:prstTxWarp>
            <a:spAutoFit/>
          </a:bodyPr>
          <a:lstStyle/>
          <a:p>
            <a:endParaRPr lang="bg-BG" sz="900"/>
          </a:p>
        </p:txBody>
      </p:sp>
      <p:pic>
        <p:nvPicPr>
          <p:cNvPr id="2057" name="Picture 18" descr="eeatest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96698" y="438041"/>
            <a:ext cx="8189811" cy="655165"/>
          </a:xfrm>
          <a:prstGeom prst="rect">
            <a:avLst/>
          </a:prstGeom>
          <a:noFill/>
          <a:extLst>
            <a:ext uri="{909E8E84-426E-40DD-AFC4-6F175D3DCCD1}">
              <a14:hiddenFill xmlns:a14="http://schemas.microsoft.com/office/drawing/2010/main">
                <a:solidFill>
                  <a:srgbClr val="FFFFFF"/>
                </a:solidFill>
              </a14:hiddenFill>
            </a:ext>
          </a:extLst>
        </p:spPr>
      </p:pic>
      <p:sp>
        <p:nvSpPr>
          <p:cNvPr id="22" name="Rectangle 21"/>
          <p:cNvSpPr/>
          <p:nvPr/>
        </p:nvSpPr>
        <p:spPr>
          <a:xfrm>
            <a:off x="8173007" y="654339"/>
            <a:ext cx="3680484" cy="608885"/>
          </a:xfrm>
          <a:prstGeom prst="rect">
            <a:avLst/>
          </a:prstGeom>
        </p:spPr>
        <p:txBody>
          <a:bodyPr wrap="square">
            <a:spAutoFit/>
          </a:bodyPr>
          <a:lstStyle/>
          <a:p>
            <a:pPr marL="600195" indent="28581" algn="r">
              <a:lnSpc>
                <a:spcPct val="115000"/>
              </a:lnSpc>
              <a:tabLst>
                <a:tab pos="2858072" algn="l"/>
              </a:tabLst>
            </a:pPr>
            <a:r>
              <a:rPr lang="bg-BG" sz="1000" b="1" dirty="0">
                <a:latin typeface="Arial" panose="020B0604020202020204" pitchFamily="34" charset="0"/>
                <a:ea typeface="Calibri" panose="020F0502020204030204" pitchFamily="34" charset="0"/>
              </a:rPr>
              <a:t>‘</a:t>
            </a:r>
            <a:r>
              <a:rPr lang="bg-BG" sz="1000" b="1" dirty="0" err="1">
                <a:latin typeface="Arial" panose="020B0604020202020204" pitchFamily="34" charset="0"/>
                <a:ea typeface="Calibri" panose="020F0502020204030204" pitchFamily="34" charset="0"/>
              </a:rPr>
              <a:t>Local</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Development</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Poverty</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Reduction</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and</a:t>
            </a:r>
            <a:endParaRPr lang="bg-BG" sz="1000" dirty="0">
              <a:latin typeface="Times New Roman" panose="02020603050405020304" pitchFamily="18" charset="0"/>
              <a:ea typeface="Calibri" panose="020F0502020204030204" pitchFamily="34" charset="0"/>
            </a:endParaRPr>
          </a:p>
          <a:p>
            <a:pPr marL="600195" indent="28581" algn="r">
              <a:lnSpc>
                <a:spcPct val="115000"/>
              </a:lnSpc>
            </a:pPr>
            <a:r>
              <a:rPr lang="bg-BG" sz="1000" b="1" dirty="0" err="1">
                <a:latin typeface="Arial" panose="020B0604020202020204" pitchFamily="34" charset="0"/>
                <a:ea typeface="Calibri" panose="020F0502020204030204" pitchFamily="34" charset="0"/>
              </a:rPr>
              <a:t>Enhanced</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Inclusion</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of</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Vulnerable</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Groups</a:t>
            </a:r>
            <a:r>
              <a:rPr lang="bg-BG" sz="1000" b="1" dirty="0">
                <a:latin typeface="Arial" panose="020B0604020202020204" pitchFamily="34" charset="0"/>
                <a:ea typeface="Calibri" panose="020F0502020204030204" pitchFamily="34" charset="0"/>
              </a:rPr>
              <a:t>’</a:t>
            </a:r>
            <a:endParaRPr lang="bg-BG" sz="1000" dirty="0">
              <a:latin typeface="Times New Roman" panose="02020603050405020304" pitchFamily="18" charset="0"/>
              <a:ea typeface="Calibri" panose="020F0502020204030204" pitchFamily="34" charset="0"/>
            </a:endParaRPr>
          </a:p>
          <a:p>
            <a:pPr marL="600195" indent="28581" algn="r">
              <a:lnSpc>
                <a:spcPct val="115000"/>
              </a:lnSpc>
            </a:pPr>
            <a:r>
              <a:rPr lang="bg-BG" sz="1000" b="1" dirty="0" err="1">
                <a:latin typeface="Arial" panose="020B0604020202020204" pitchFamily="34" charset="0"/>
                <a:ea typeface="Calibri" panose="020F0502020204030204" pitchFamily="34" charset="0"/>
              </a:rPr>
              <a:t>Programme</a:t>
            </a:r>
            <a:endParaRPr lang="bg-BG" sz="1000" dirty="0">
              <a:latin typeface="Times New Roman" panose="02020603050405020304" pitchFamily="18" charset="0"/>
              <a:ea typeface="Calibri" panose="020F0502020204030204" pitchFamily="34" charset="0"/>
            </a:endParaRPr>
          </a:p>
        </p:txBody>
      </p:sp>
      <p:cxnSp>
        <p:nvCxnSpPr>
          <p:cNvPr id="24" name="Straight Connector 23"/>
          <p:cNvCxnSpPr/>
          <p:nvPr/>
        </p:nvCxnSpPr>
        <p:spPr>
          <a:xfrm flipV="1">
            <a:off x="8799875" y="633733"/>
            <a:ext cx="3053617" cy="1015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625312" y="1308535"/>
            <a:ext cx="11228180" cy="1656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1" name="Content Placeholder 37"/>
          <p:cNvSpPr txBox="1">
            <a:spLocks/>
          </p:cNvSpPr>
          <p:nvPr/>
        </p:nvSpPr>
        <p:spPr>
          <a:xfrm>
            <a:off x="1745993" y="1540430"/>
            <a:ext cx="8161965" cy="4149389"/>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None/>
            </a:pPr>
            <a:r>
              <a:rPr lang="en-GB" sz="2200" b="1" dirty="0">
                <a:solidFill>
                  <a:schemeClr val="tx1"/>
                </a:solidFill>
                <a:latin typeface="+mj-lt"/>
                <a:ea typeface="+mj-ea"/>
                <a:cs typeface="+mj-cs"/>
              </a:rPr>
              <a:t>Social exclusion, discrimination and security</a:t>
            </a:r>
          </a:p>
          <a:p>
            <a:r>
              <a:rPr lang="en-GB" sz="2000" b="1" dirty="0">
                <a:solidFill>
                  <a:schemeClr val="tx1"/>
                </a:solidFill>
                <a:latin typeface="+mj-lt"/>
                <a:ea typeface="+mj-ea"/>
                <a:cs typeface="+mj-cs"/>
              </a:rPr>
              <a:t>In terms of bank services, more than 40% of people 65+ did not own a bank account, and 25% of 75+. Women over 65 is less likely to have a bank account. </a:t>
            </a:r>
          </a:p>
          <a:p>
            <a:r>
              <a:rPr lang="en-GB" sz="2000" b="1" dirty="0">
                <a:solidFill>
                  <a:schemeClr val="tx1"/>
                </a:solidFill>
                <a:latin typeface="+mj-lt"/>
                <a:ea typeface="+mj-ea"/>
                <a:cs typeface="+mj-cs"/>
              </a:rPr>
              <a:t>The survey shows that the proportion of people aged 65+ who feel safe walking alone in their neighbourhood was 21.4%, almost double the share of people in every other age group.</a:t>
            </a:r>
          </a:p>
          <a:p>
            <a:r>
              <a:rPr lang="en-GB" sz="2000" b="1" dirty="0">
                <a:solidFill>
                  <a:schemeClr val="tx1"/>
                </a:solidFill>
                <a:latin typeface="+mj-lt"/>
                <a:ea typeface="+mj-ea"/>
                <a:cs typeface="+mj-cs"/>
              </a:rPr>
              <a:t>The proportion of share of people who claimed that they don’t read at all is increased by age; 38,3% for people 16-29, 42.6% for 30-49, 46.4% for 50-64 and 58,8% for people 65+.</a:t>
            </a:r>
          </a:p>
        </p:txBody>
      </p:sp>
    </p:spTree>
    <p:extLst>
      <p:ext uri="{BB962C8B-B14F-4D97-AF65-F5344CB8AC3E}">
        <p14:creationId xmlns:p14="http://schemas.microsoft.com/office/powerpoint/2010/main" val="290784881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1963" y="5184869"/>
            <a:ext cx="1641443" cy="1641443"/>
          </a:xfrm>
          <a:prstGeom prst="rect">
            <a:avLst/>
          </a:prstGeom>
        </p:spPr>
      </p:pic>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65850" y="5672542"/>
            <a:ext cx="1387642" cy="789918"/>
          </a:xfrm>
          <a:prstGeom prst="rect">
            <a:avLst/>
          </a:prstGeom>
        </p:spPr>
      </p:pic>
      <p:sp>
        <p:nvSpPr>
          <p:cNvPr id="13" name="Rectangle 10"/>
          <p:cNvSpPr>
            <a:spLocks noChangeArrowheads="1"/>
          </p:cNvSpPr>
          <p:nvPr/>
        </p:nvSpPr>
        <p:spPr bwMode="auto">
          <a:xfrm>
            <a:off x="7053110" y="274752"/>
            <a:ext cx="8128875" cy="1846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5725" tIns="22863" rIns="45725" bIns="22863" numCol="1" anchor="ctr" anchorCtr="0" compatLnSpc="1">
            <a:prstTxWarp prst="textNoShape">
              <a:avLst/>
            </a:prstTxWarp>
            <a:spAutoFit/>
          </a:bodyPr>
          <a:lstStyle/>
          <a:p>
            <a:endParaRPr lang="bg-BG" sz="900"/>
          </a:p>
        </p:txBody>
      </p:sp>
      <p:pic>
        <p:nvPicPr>
          <p:cNvPr id="2057" name="Picture 18" descr="eeatest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96698" y="438041"/>
            <a:ext cx="8189811" cy="655165"/>
          </a:xfrm>
          <a:prstGeom prst="rect">
            <a:avLst/>
          </a:prstGeom>
          <a:noFill/>
          <a:extLst>
            <a:ext uri="{909E8E84-426E-40DD-AFC4-6F175D3DCCD1}">
              <a14:hiddenFill xmlns:a14="http://schemas.microsoft.com/office/drawing/2010/main">
                <a:solidFill>
                  <a:srgbClr val="FFFFFF"/>
                </a:solidFill>
              </a14:hiddenFill>
            </a:ext>
          </a:extLst>
        </p:spPr>
      </p:pic>
      <p:sp>
        <p:nvSpPr>
          <p:cNvPr id="22" name="Rectangle 21"/>
          <p:cNvSpPr/>
          <p:nvPr/>
        </p:nvSpPr>
        <p:spPr>
          <a:xfrm>
            <a:off x="8173007" y="654339"/>
            <a:ext cx="3680484" cy="608885"/>
          </a:xfrm>
          <a:prstGeom prst="rect">
            <a:avLst/>
          </a:prstGeom>
        </p:spPr>
        <p:txBody>
          <a:bodyPr wrap="square">
            <a:spAutoFit/>
          </a:bodyPr>
          <a:lstStyle/>
          <a:p>
            <a:pPr marL="600195" indent="28581" algn="r">
              <a:lnSpc>
                <a:spcPct val="115000"/>
              </a:lnSpc>
              <a:tabLst>
                <a:tab pos="2858072" algn="l"/>
              </a:tabLst>
            </a:pPr>
            <a:r>
              <a:rPr lang="bg-BG" sz="1000" b="1" dirty="0">
                <a:latin typeface="Arial" panose="020B0604020202020204" pitchFamily="34" charset="0"/>
                <a:ea typeface="Calibri" panose="020F0502020204030204" pitchFamily="34" charset="0"/>
              </a:rPr>
              <a:t>‘</a:t>
            </a:r>
            <a:r>
              <a:rPr lang="bg-BG" sz="1000" b="1" dirty="0" err="1">
                <a:latin typeface="Arial" panose="020B0604020202020204" pitchFamily="34" charset="0"/>
                <a:ea typeface="Calibri" panose="020F0502020204030204" pitchFamily="34" charset="0"/>
              </a:rPr>
              <a:t>Local</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Development</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Poverty</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Reduction</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and</a:t>
            </a:r>
            <a:endParaRPr lang="bg-BG" sz="1000" dirty="0">
              <a:latin typeface="Times New Roman" panose="02020603050405020304" pitchFamily="18" charset="0"/>
              <a:ea typeface="Calibri" panose="020F0502020204030204" pitchFamily="34" charset="0"/>
            </a:endParaRPr>
          </a:p>
          <a:p>
            <a:pPr marL="600195" indent="28581" algn="r">
              <a:lnSpc>
                <a:spcPct val="115000"/>
              </a:lnSpc>
            </a:pPr>
            <a:r>
              <a:rPr lang="bg-BG" sz="1000" b="1" dirty="0" err="1">
                <a:latin typeface="Arial" panose="020B0604020202020204" pitchFamily="34" charset="0"/>
                <a:ea typeface="Calibri" panose="020F0502020204030204" pitchFamily="34" charset="0"/>
              </a:rPr>
              <a:t>Enhanced</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Inclusion</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of</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Vulnerable</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Groups</a:t>
            </a:r>
            <a:r>
              <a:rPr lang="bg-BG" sz="1000" b="1" dirty="0">
                <a:latin typeface="Arial" panose="020B0604020202020204" pitchFamily="34" charset="0"/>
                <a:ea typeface="Calibri" panose="020F0502020204030204" pitchFamily="34" charset="0"/>
              </a:rPr>
              <a:t>’</a:t>
            </a:r>
            <a:endParaRPr lang="bg-BG" sz="1000" dirty="0">
              <a:latin typeface="Times New Roman" panose="02020603050405020304" pitchFamily="18" charset="0"/>
              <a:ea typeface="Calibri" panose="020F0502020204030204" pitchFamily="34" charset="0"/>
            </a:endParaRPr>
          </a:p>
          <a:p>
            <a:pPr marL="600195" indent="28581" algn="r">
              <a:lnSpc>
                <a:spcPct val="115000"/>
              </a:lnSpc>
            </a:pPr>
            <a:r>
              <a:rPr lang="bg-BG" sz="1000" b="1" dirty="0" err="1">
                <a:latin typeface="Arial" panose="020B0604020202020204" pitchFamily="34" charset="0"/>
                <a:ea typeface="Calibri" panose="020F0502020204030204" pitchFamily="34" charset="0"/>
              </a:rPr>
              <a:t>Programme</a:t>
            </a:r>
            <a:endParaRPr lang="bg-BG" sz="1000" dirty="0">
              <a:latin typeface="Times New Roman" panose="02020603050405020304" pitchFamily="18" charset="0"/>
              <a:ea typeface="Calibri" panose="020F0502020204030204" pitchFamily="34" charset="0"/>
            </a:endParaRPr>
          </a:p>
        </p:txBody>
      </p:sp>
      <p:cxnSp>
        <p:nvCxnSpPr>
          <p:cNvPr id="24" name="Straight Connector 23"/>
          <p:cNvCxnSpPr/>
          <p:nvPr/>
        </p:nvCxnSpPr>
        <p:spPr>
          <a:xfrm flipV="1">
            <a:off x="8799875" y="633733"/>
            <a:ext cx="3053617" cy="1015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625312" y="1308535"/>
            <a:ext cx="11228180" cy="1656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8" name="Content Placeholder 37"/>
          <p:cNvSpPr>
            <a:spLocks noGrp="1"/>
          </p:cNvSpPr>
          <p:nvPr>
            <p:ph idx="1"/>
          </p:nvPr>
        </p:nvSpPr>
        <p:spPr>
          <a:xfrm>
            <a:off x="796698" y="2673769"/>
            <a:ext cx="3044315" cy="2913353"/>
          </a:xfrm>
        </p:spPr>
        <p:txBody>
          <a:bodyPr>
            <a:noAutofit/>
          </a:bodyPr>
          <a:lstStyle/>
          <a:p>
            <a:pPr marL="0" indent="0">
              <a:buNone/>
            </a:pPr>
            <a:r>
              <a:rPr lang="en-GB" sz="1800" dirty="0">
                <a:effectLst/>
                <a:latin typeface="Calibri" panose="020F0502020204030204" pitchFamily="34" charset="0"/>
                <a:ea typeface="Calibri" panose="020F0502020204030204" pitchFamily="34" charset="0"/>
                <a:cs typeface="Times New Roman" panose="02020603050405020304" pitchFamily="18" charset="0"/>
              </a:rPr>
              <a:t>Share of people aged 16 years and over feeling excluded from society, by age</a:t>
            </a:r>
            <a:endParaRPr lang="en-US" sz="2000" dirty="0">
              <a:solidFill>
                <a:schemeClr val="bg2"/>
              </a:solidFill>
            </a:endParaRPr>
          </a:p>
        </p:txBody>
      </p:sp>
      <p:sp>
        <p:nvSpPr>
          <p:cNvPr id="11" name="Content Placeholder 37"/>
          <p:cNvSpPr txBox="1">
            <a:spLocks/>
          </p:cNvSpPr>
          <p:nvPr/>
        </p:nvSpPr>
        <p:spPr>
          <a:xfrm>
            <a:off x="796697" y="1540429"/>
            <a:ext cx="3421549" cy="918012"/>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None/>
            </a:pPr>
            <a:r>
              <a:rPr lang="en-GB" sz="2200" b="1" dirty="0">
                <a:solidFill>
                  <a:schemeClr val="tx1"/>
                </a:solidFill>
                <a:latin typeface="+mj-lt"/>
                <a:ea typeface="+mj-ea"/>
                <a:cs typeface="+mj-cs"/>
              </a:rPr>
              <a:t>Social exclusion, discrimination and security</a:t>
            </a:r>
          </a:p>
        </p:txBody>
      </p:sp>
      <p:sp>
        <p:nvSpPr>
          <p:cNvPr id="12" name="Content Placeholder 37">
            <a:extLst>
              <a:ext uri="{FF2B5EF4-FFF2-40B4-BE49-F238E27FC236}">
                <a16:creationId xmlns:a16="http://schemas.microsoft.com/office/drawing/2014/main" id="{4D338F7F-A60A-40AE-889D-C2E8E6328005}"/>
              </a:ext>
            </a:extLst>
          </p:cNvPr>
          <p:cNvSpPr txBox="1">
            <a:spLocks/>
          </p:cNvSpPr>
          <p:nvPr/>
        </p:nvSpPr>
        <p:spPr>
          <a:xfrm>
            <a:off x="4406197" y="5802450"/>
            <a:ext cx="7253841" cy="421818"/>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None/>
            </a:pPr>
            <a:r>
              <a:rPr lang="en-GB" sz="1400" dirty="0">
                <a:latin typeface="Calibri" panose="020F0502020204030204" pitchFamily="34" charset="0"/>
                <a:ea typeface="Times New Roman" panose="02020603050405020304" pitchFamily="18" charset="0"/>
              </a:rPr>
              <a:t>Source: BNSI/FRA 2020 survey</a:t>
            </a:r>
            <a:endParaRPr lang="en-US" sz="1400" dirty="0">
              <a:solidFill>
                <a:schemeClr val="bg2"/>
              </a:solidFill>
            </a:endParaRPr>
          </a:p>
        </p:txBody>
      </p:sp>
      <p:pic>
        <p:nvPicPr>
          <p:cNvPr id="14" name="Picture 13">
            <a:extLst>
              <a:ext uri="{FF2B5EF4-FFF2-40B4-BE49-F238E27FC236}">
                <a16:creationId xmlns:a16="http://schemas.microsoft.com/office/drawing/2014/main" id="{A59F8C01-EC10-4BF1-A17D-BF138F07F09F}"/>
              </a:ext>
            </a:extLst>
          </p:cNvPr>
          <p:cNvPicPr/>
          <p:nvPr/>
        </p:nvPicPr>
        <p:blipFill>
          <a:blip r:embed="rId5">
            <a:extLst>
              <a:ext uri="{28A0092B-C50C-407E-A947-70E740481C1C}">
                <a14:useLocalDpi xmlns:a14="http://schemas.microsoft.com/office/drawing/2010/main" val="0"/>
              </a:ext>
            </a:extLst>
          </a:blip>
          <a:srcRect/>
          <a:stretch>
            <a:fillRect/>
          </a:stretch>
        </p:blipFill>
        <p:spPr bwMode="auto">
          <a:xfrm>
            <a:off x="4613844" y="1999435"/>
            <a:ext cx="6268804" cy="3401783"/>
          </a:xfrm>
          <a:prstGeom prst="rect">
            <a:avLst/>
          </a:prstGeom>
          <a:noFill/>
        </p:spPr>
      </p:pic>
    </p:spTree>
    <p:extLst>
      <p:ext uri="{BB962C8B-B14F-4D97-AF65-F5344CB8AC3E}">
        <p14:creationId xmlns:p14="http://schemas.microsoft.com/office/powerpoint/2010/main" val="313531217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1963" y="5184869"/>
            <a:ext cx="1641443" cy="1641443"/>
          </a:xfrm>
          <a:prstGeom prst="rect">
            <a:avLst/>
          </a:prstGeom>
        </p:spPr>
      </p:pic>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65850" y="5672542"/>
            <a:ext cx="1387642" cy="789918"/>
          </a:xfrm>
          <a:prstGeom prst="rect">
            <a:avLst/>
          </a:prstGeom>
        </p:spPr>
      </p:pic>
      <p:sp>
        <p:nvSpPr>
          <p:cNvPr id="13" name="Rectangle 10"/>
          <p:cNvSpPr>
            <a:spLocks noChangeArrowheads="1"/>
          </p:cNvSpPr>
          <p:nvPr/>
        </p:nvSpPr>
        <p:spPr bwMode="auto">
          <a:xfrm>
            <a:off x="7053110" y="274752"/>
            <a:ext cx="8128875" cy="1846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5725" tIns="22863" rIns="45725" bIns="22863" numCol="1" anchor="ctr" anchorCtr="0" compatLnSpc="1">
            <a:prstTxWarp prst="textNoShape">
              <a:avLst/>
            </a:prstTxWarp>
            <a:spAutoFit/>
          </a:bodyPr>
          <a:lstStyle/>
          <a:p>
            <a:endParaRPr lang="bg-BG" sz="900"/>
          </a:p>
        </p:txBody>
      </p:sp>
      <p:pic>
        <p:nvPicPr>
          <p:cNvPr id="2057" name="Picture 18" descr="eeatest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96698" y="438041"/>
            <a:ext cx="8189811" cy="655165"/>
          </a:xfrm>
          <a:prstGeom prst="rect">
            <a:avLst/>
          </a:prstGeom>
          <a:noFill/>
          <a:extLst>
            <a:ext uri="{909E8E84-426E-40DD-AFC4-6F175D3DCCD1}">
              <a14:hiddenFill xmlns:a14="http://schemas.microsoft.com/office/drawing/2010/main">
                <a:solidFill>
                  <a:srgbClr val="FFFFFF"/>
                </a:solidFill>
              </a14:hiddenFill>
            </a:ext>
          </a:extLst>
        </p:spPr>
      </p:pic>
      <p:sp>
        <p:nvSpPr>
          <p:cNvPr id="22" name="Rectangle 21"/>
          <p:cNvSpPr/>
          <p:nvPr/>
        </p:nvSpPr>
        <p:spPr>
          <a:xfrm>
            <a:off x="8173007" y="654339"/>
            <a:ext cx="3680484" cy="608885"/>
          </a:xfrm>
          <a:prstGeom prst="rect">
            <a:avLst/>
          </a:prstGeom>
        </p:spPr>
        <p:txBody>
          <a:bodyPr wrap="square">
            <a:spAutoFit/>
          </a:bodyPr>
          <a:lstStyle/>
          <a:p>
            <a:pPr marL="600195" indent="28581" algn="r">
              <a:lnSpc>
                <a:spcPct val="115000"/>
              </a:lnSpc>
              <a:tabLst>
                <a:tab pos="2858072" algn="l"/>
              </a:tabLst>
            </a:pPr>
            <a:r>
              <a:rPr lang="bg-BG" sz="1000" b="1" dirty="0">
                <a:latin typeface="Arial" panose="020B0604020202020204" pitchFamily="34" charset="0"/>
                <a:ea typeface="Calibri" panose="020F0502020204030204" pitchFamily="34" charset="0"/>
              </a:rPr>
              <a:t>‘</a:t>
            </a:r>
            <a:r>
              <a:rPr lang="bg-BG" sz="1000" b="1" dirty="0" err="1">
                <a:latin typeface="Arial" panose="020B0604020202020204" pitchFamily="34" charset="0"/>
                <a:ea typeface="Calibri" panose="020F0502020204030204" pitchFamily="34" charset="0"/>
              </a:rPr>
              <a:t>Local</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Development</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Poverty</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Reduction</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and</a:t>
            </a:r>
            <a:endParaRPr lang="bg-BG" sz="1000" dirty="0">
              <a:latin typeface="Times New Roman" panose="02020603050405020304" pitchFamily="18" charset="0"/>
              <a:ea typeface="Calibri" panose="020F0502020204030204" pitchFamily="34" charset="0"/>
            </a:endParaRPr>
          </a:p>
          <a:p>
            <a:pPr marL="600195" indent="28581" algn="r">
              <a:lnSpc>
                <a:spcPct val="115000"/>
              </a:lnSpc>
            </a:pPr>
            <a:r>
              <a:rPr lang="bg-BG" sz="1000" b="1" dirty="0" err="1">
                <a:latin typeface="Arial" panose="020B0604020202020204" pitchFamily="34" charset="0"/>
                <a:ea typeface="Calibri" panose="020F0502020204030204" pitchFamily="34" charset="0"/>
              </a:rPr>
              <a:t>Enhanced</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Inclusion</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of</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Vulnerable</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Groups</a:t>
            </a:r>
            <a:r>
              <a:rPr lang="bg-BG" sz="1000" b="1" dirty="0">
                <a:latin typeface="Arial" panose="020B0604020202020204" pitchFamily="34" charset="0"/>
                <a:ea typeface="Calibri" panose="020F0502020204030204" pitchFamily="34" charset="0"/>
              </a:rPr>
              <a:t>’</a:t>
            </a:r>
            <a:endParaRPr lang="bg-BG" sz="1000" dirty="0">
              <a:latin typeface="Times New Roman" panose="02020603050405020304" pitchFamily="18" charset="0"/>
              <a:ea typeface="Calibri" panose="020F0502020204030204" pitchFamily="34" charset="0"/>
            </a:endParaRPr>
          </a:p>
          <a:p>
            <a:pPr marL="600195" indent="28581" algn="r">
              <a:lnSpc>
                <a:spcPct val="115000"/>
              </a:lnSpc>
            </a:pPr>
            <a:r>
              <a:rPr lang="bg-BG" sz="1000" b="1" dirty="0" err="1">
                <a:latin typeface="Arial" panose="020B0604020202020204" pitchFamily="34" charset="0"/>
                <a:ea typeface="Calibri" panose="020F0502020204030204" pitchFamily="34" charset="0"/>
              </a:rPr>
              <a:t>Programme</a:t>
            </a:r>
            <a:endParaRPr lang="bg-BG" sz="1000" dirty="0">
              <a:latin typeface="Times New Roman" panose="02020603050405020304" pitchFamily="18" charset="0"/>
              <a:ea typeface="Calibri" panose="020F0502020204030204" pitchFamily="34" charset="0"/>
            </a:endParaRPr>
          </a:p>
        </p:txBody>
      </p:sp>
      <p:cxnSp>
        <p:nvCxnSpPr>
          <p:cNvPr id="24" name="Straight Connector 23"/>
          <p:cNvCxnSpPr/>
          <p:nvPr/>
        </p:nvCxnSpPr>
        <p:spPr>
          <a:xfrm flipV="1">
            <a:off x="8799875" y="633733"/>
            <a:ext cx="3053617" cy="1015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625312" y="1308535"/>
            <a:ext cx="11228180" cy="1656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8" name="Content Placeholder 37"/>
          <p:cNvSpPr>
            <a:spLocks noGrp="1"/>
          </p:cNvSpPr>
          <p:nvPr>
            <p:ph idx="1"/>
          </p:nvPr>
        </p:nvSpPr>
        <p:spPr>
          <a:xfrm>
            <a:off x="796698" y="2673769"/>
            <a:ext cx="3044315" cy="2913353"/>
          </a:xfrm>
        </p:spPr>
        <p:txBody>
          <a:bodyPr>
            <a:noAutofit/>
          </a:bodyPr>
          <a:lstStyle/>
          <a:p>
            <a:pPr marL="0" indent="0">
              <a:buNone/>
            </a:pPr>
            <a:r>
              <a:rPr lang="en-GB" sz="1800" dirty="0">
                <a:effectLst/>
                <a:latin typeface="Calibri" panose="020F0502020204030204" pitchFamily="34" charset="0"/>
                <a:ea typeface="Calibri" panose="020F0502020204030204" pitchFamily="34" charset="0"/>
                <a:cs typeface="Times New Roman" panose="02020603050405020304" pitchFamily="18" charset="0"/>
              </a:rPr>
              <a:t>Share of people aged 65 years and over feeling excluded from society, by age, sex, self-declared ethnicity, household size, at-risk-of-poverty rate and residence type </a:t>
            </a:r>
            <a:endParaRPr lang="en-US" sz="2000" dirty="0">
              <a:solidFill>
                <a:schemeClr val="bg2"/>
              </a:solidFill>
            </a:endParaRPr>
          </a:p>
        </p:txBody>
      </p:sp>
      <p:sp>
        <p:nvSpPr>
          <p:cNvPr id="11" name="Content Placeholder 37"/>
          <p:cNvSpPr txBox="1">
            <a:spLocks/>
          </p:cNvSpPr>
          <p:nvPr/>
        </p:nvSpPr>
        <p:spPr>
          <a:xfrm>
            <a:off x="796697" y="1540429"/>
            <a:ext cx="3421549" cy="918012"/>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None/>
            </a:pPr>
            <a:r>
              <a:rPr lang="en-GB" sz="2200" b="1" dirty="0">
                <a:solidFill>
                  <a:schemeClr val="tx1"/>
                </a:solidFill>
                <a:latin typeface="+mj-lt"/>
                <a:ea typeface="+mj-ea"/>
                <a:cs typeface="+mj-cs"/>
              </a:rPr>
              <a:t>Social exclusion, discrimination and security</a:t>
            </a:r>
          </a:p>
          <a:p>
            <a:pPr marL="0" indent="0">
              <a:buNone/>
            </a:pPr>
            <a:endParaRPr lang="ru-RU" sz="2200" b="1" dirty="0">
              <a:solidFill>
                <a:schemeClr val="tx1"/>
              </a:solidFill>
              <a:latin typeface="+mj-lt"/>
              <a:ea typeface="+mj-ea"/>
              <a:cs typeface="+mj-cs"/>
            </a:endParaRPr>
          </a:p>
        </p:txBody>
      </p:sp>
      <p:sp>
        <p:nvSpPr>
          <p:cNvPr id="12" name="Content Placeholder 37">
            <a:extLst>
              <a:ext uri="{FF2B5EF4-FFF2-40B4-BE49-F238E27FC236}">
                <a16:creationId xmlns:a16="http://schemas.microsoft.com/office/drawing/2014/main" id="{4D338F7F-A60A-40AE-889D-C2E8E6328005}"/>
              </a:ext>
            </a:extLst>
          </p:cNvPr>
          <p:cNvSpPr txBox="1">
            <a:spLocks/>
          </p:cNvSpPr>
          <p:nvPr/>
        </p:nvSpPr>
        <p:spPr>
          <a:xfrm>
            <a:off x="4406197" y="5802450"/>
            <a:ext cx="7253841" cy="421818"/>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None/>
            </a:pPr>
            <a:r>
              <a:rPr lang="en-GB" sz="1400" dirty="0">
                <a:latin typeface="Calibri" panose="020F0502020204030204" pitchFamily="34" charset="0"/>
                <a:ea typeface="Times New Roman" panose="02020603050405020304" pitchFamily="18" charset="0"/>
              </a:rPr>
              <a:t>Source: BNSI/FRA 2020 survey</a:t>
            </a:r>
            <a:endParaRPr lang="en-US" sz="1400" dirty="0">
              <a:solidFill>
                <a:schemeClr val="bg2"/>
              </a:solidFill>
            </a:endParaRPr>
          </a:p>
        </p:txBody>
      </p:sp>
      <p:pic>
        <p:nvPicPr>
          <p:cNvPr id="15" name="Picture 14">
            <a:extLst>
              <a:ext uri="{FF2B5EF4-FFF2-40B4-BE49-F238E27FC236}">
                <a16:creationId xmlns:a16="http://schemas.microsoft.com/office/drawing/2014/main" id="{A678C637-7658-475B-8798-3BA7C47335E5}"/>
              </a:ext>
            </a:extLst>
          </p:cNvPr>
          <p:cNvPicPr/>
          <p:nvPr/>
        </p:nvPicPr>
        <p:blipFill>
          <a:blip r:embed="rId5">
            <a:extLst>
              <a:ext uri="{28A0092B-C50C-407E-A947-70E740481C1C}">
                <a14:useLocalDpi xmlns:a14="http://schemas.microsoft.com/office/drawing/2010/main" val="0"/>
              </a:ext>
            </a:extLst>
          </a:blip>
          <a:srcRect/>
          <a:stretch>
            <a:fillRect/>
          </a:stretch>
        </p:blipFill>
        <p:spPr bwMode="auto">
          <a:xfrm>
            <a:off x="6073804" y="1540430"/>
            <a:ext cx="5586233" cy="4070236"/>
          </a:xfrm>
          <a:prstGeom prst="rect">
            <a:avLst/>
          </a:prstGeom>
          <a:noFill/>
        </p:spPr>
      </p:pic>
    </p:spTree>
    <p:extLst>
      <p:ext uri="{BB962C8B-B14F-4D97-AF65-F5344CB8AC3E}">
        <p14:creationId xmlns:p14="http://schemas.microsoft.com/office/powerpoint/2010/main" val="226668431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1963" y="5184869"/>
            <a:ext cx="1641443" cy="1641443"/>
          </a:xfrm>
          <a:prstGeom prst="rect">
            <a:avLst/>
          </a:prstGeom>
        </p:spPr>
      </p:pic>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65850" y="5672542"/>
            <a:ext cx="1387642" cy="789918"/>
          </a:xfrm>
          <a:prstGeom prst="rect">
            <a:avLst/>
          </a:prstGeom>
        </p:spPr>
      </p:pic>
      <p:sp>
        <p:nvSpPr>
          <p:cNvPr id="13" name="Rectangle 10"/>
          <p:cNvSpPr>
            <a:spLocks noChangeArrowheads="1"/>
          </p:cNvSpPr>
          <p:nvPr/>
        </p:nvSpPr>
        <p:spPr bwMode="auto">
          <a:xfrm>
            <a:off x="7053110" y="274752"/>
            <a:ext cx="8128875" cy="1846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5725" tIns="22863" rIns="45725" bIns="22863" numCol="1" anchor="ctr" anchorCtr="0" compatLnSpc="1">
            <a:prstTxWarp prst="textNoShape">
              <a:avLst/>
            </a:prstTxWarp>
            <a:spAutoFit/>
          </a:bodyPr>
          <a:lstStyle/>
          <a:p>
            <a:endParaRPr lang="bg-BG" sz="900"/>
          </a:p>
        </p:txBody>
      </p:sp>
      <p:pic>
        <p:nvPicPr>
          <p:cNvPr id="2057" name="Picture 18" descr="eeatest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96698" y="438041"/>
            <a:ext cx="8189811" cy="655165"/>
          </a:xfrm>
          <a:prstGeom prst="rect">
            <a:avLst/>
          </a:prstGeom>
          <a:noFill/>
          <a:extLst>
            <a:ext uri="{909E8E84-426E-40DD-AFC4-6F175D3DCCD1}">
              <a14:hiddenFill xmlns:a14="http://schemas.microsoft.com/office/drawing/2010/main">
                <a:solidFill>
                  <a:srgbClr val="FFFFFF"/>
                </a:solidFill>
              </a14:hiddenFill>
            </a:ext>
          </a:extLst>
        </p:spPr>
      </p:pic>
      <p:sp>
        <p:nvSpPr>
          <p:cNvPr id="22" name="Rectangle 21"/>
          <p:cNvSpPr/>
          <p:nvPr/>
        </p:nvSpPr>
        <p:spPr>
          <a:xfrm>
            <a:off x="8173007" y="654339"/>
            <a:ext cx="3680484" cy="608885"/>
          </a:xfrm>
          <a:prstGeom prst="rect">
            <a:avLst/>
          </a:prstGeom>
        </p:spPr>
        <p:txBody>
          <a:bodyPr wrap="square">
            <a:spAutoFit/>
          </a:bodyPr>
          <a:lstStyle/>
          <a:p>
            <a:pPr marL="600195" indent="28581" algn="r">
              <a:lnSpc>
                <a:spcPct val="115000"/>
              </a:lnSpc>
              <a:tabLst>
                <a:tab pos="2858072" algn="l"/>
              </a:tabLst>
            </a:pPr>
            <a:r>
              <a:rPr lang="bg-BG" sz="1000" b="1" dirty="0">
                <a:latin typeface="Arial" panose="020B0604020202020204" pitchFamily="34" charset="0"/>
                <a:ea typeface="Calibri" panose="020F0502020204030204" pitchFamily="34" charset="0"/>
              </a:rPr>
              <a:t>‘</a:t>
            </a:r>
            <a:r>
              <a:rPr lang="bg-BG" sz="1000" b="1" dirty="0" err="1">
                <a:latin typeface="Arial" panose="020B0604020202020204" pitchFamily="34" charset="0"/>
                <a:ea typeface="Calibri" panose="020F0502020204030204" pitchFamily="34" charset="0"/>
              </a:rPr>
              <a:t>Local</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Development</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Poverty</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Reduction</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and</a:t>
            </a:r>
            <a:endParaRPr lang="bg-BG" sz="1000" dirty="0">
              <a:latin typeface="Times New Roman" panose="02020603050405020304" pitchFamily="18" charset="0"/>
              <a:ea typeface="Calibri" panose="020F0502020204030204" pitchFamily="34" charset="0"/>
            </a:endParaRPr>
          </a:p>
          <a:p>
            <a:pPr marL="600195" indent="28581" algn="r">
              <a:lnSpc>
                <a:spcPct val="115000"/>
              </a:lnSpc>
            </a:pPr>
            <a:r>
              <a:rPr lang="bg-BG" sz="1000" b="1" dirty="0" err="1">
                <a:latin typeface="Arial" panose="020B0604020202020204" pitchFamily="34" charset="0"/>
                <a:ea typeface="Calibri" panose="020F0502020204030204" pitchFamily="34" charset="0"/>
              </a:rPr>
              <a:t>Enhanced</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Inclusion</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of</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Vulnerable</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Groups</a:t>
            </a:r>
            <a:r>
              <a:rPr lang="bg-BG" sz="1000" b="1" dirty="0">
                <a:latin typeface="Arial" panose="020B0604020202020204" pitchFamily="34" charset="0"/>
                <a:ea typeface="Calibri" panose="020F0502020204030204" pitchFamily="34" charset="0"/>
              </a:rPr>
              <a:t>’</a:t>
            </a:r>
            <a:endParaRPr lang="bg-BG" sz="1000" dirty="0">
              <a:latin typeface="Times New Roman" panose="02020603050405020304" pitchFamily="18" charset="0"/>
              <a:ea typeface="Calibri" panose="020F0502020204030204" pitchFamily="34" charset="0"/>
            </a:endParaRPr>
          </a:p>
          <a:p>
            <a:pPr marL="600195" indent="28581" algn="r">
              <a:lnSpc>
                <a:spcPct val="115000"/>
              </a:lnSpc>
            </a:pPr>
            <a:r>
              <a:rPr lang="bg-BG" sz="1000" b="1" dirty="0" err="1">
                <a:latin typeface="Arial" panose="020B0604020202020204" pitchFamily="34" charset="0"/>
                <a:ea typeface="Calibri" panose="020F0502020204030204" pitchFamily="34" charset="0"/>
              </a:rPr>
              <a:t>Programme</a:t>
            </a:r>
            <a:endParaRPr lang="bg-BG" sz="1000" dirty="0">
              <a:latin typeface="Times New Roman" panose="02020603050405020304" pitchFamily="18" charset="0"/>
              <a:ea typeface="Calibri" panose="020F0502020204030204" pitchFamily="34" charset="0"/>
            </a:endParaRPr>
          </a:p>
        </p:txBody>
      </p:sp>
      <p:cxnSp>
        <p:nvCxnSpPr>
          <p:cNvPr id="24" name="Straight Connector 23"/>
          <p:cNvCxnSpPr/>
          <p:nvPr/>
        </p:nvCxnSpPr>
        <p:spPr>
          <a:xfrm flipV="1">
            <a:off x="8799875" y="633733"/>
            <a:ext cx="3053617" cy="1015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625312" y="1308535"/>
            <a:ext cx="11228180" cy="1656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8" name="Content Placeholder 37"/>
          <p:cNvSpPr>
            <a:spLocks noGrp="1"/>
          </p:cNvSpPr>
          <p:nvPr>
            <p:ph idx="1"/>
          </p:nvPr>
        </p:nvSpPr>
        <p:spPr>
          <a:xfrm>
            <a:off x="796698" y="2673769"/>
            <a:ext cx="3044315" cy="2913353"/>
          </a:xfrm>
        </p:spPr>
        <p:txBody>
          <a:bodyPr>
            <a:noAutofit/>
          </a:bodyPr>
          <a:lstStyle/>
          <a:p>
            <a:pPr marL="0" indent="0">
              <a:buNone/>
            </a:pPr>
            <a:r>
              <a:rPr lang="en-GB" sz="1800" dirty="0">
                <a:effectLst/>
                <a:latin typeface="Calibri" panose="020F0502020204030204" pitchFamily="34" charset="0"/>
                <a:ea typeface="Calibri" panose="020F0502020204030204" pitchFamily="34" charset="0"/>
                <a:cs typeface="Times New Roman" panose="02020603050405020304" pitchFamily="18" charset="0"/>
              </a:rPr>
              <a:t>Share of people aged 16 years and over who think they cannot get help from relatives, friends, neighbours or other people they know if they need other than financial help, by age </a:t>
            </a:r>
            <a:endParaRPr lang="en-US" sz="2000" dirty="0">
              <a:solidFill>
                <a:schemeClr val="bg2"/>
              </a:solidFill>
            </a:endParaRPr>
          </a:p>
        </p:txBody>
      </p:sp>
      <p:sp>
        <p:nvSpPr>
          <p:cNvPr id="11" name="Content Placeholder 37"/>
          <p:cNvSpPr txBox="1">
            <a:spLocks/>
          </p:cNvSpPr>
          <p:nvPr/>
        </p:nvSpPr>
        <p:spPr>
          <a:xfrm>
            <a:off x="796697" y="1540429"/>
            <a:ext cx="3421549" cy="918012"/>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None/>
            </a:pPr>
            <a:r>
              <a:rPr lang="en-GB" sz="2200" b="1" dirty="0">
                <a:solidFill>
                  <a:schemeClr val="tx1"/>
                </a:solidFill>
                <a:latin typeface="+mj-lt"/>
                <a:ea typeface="+mj-ea"/>
                <a:cs typeface="+mj-cs"/>
              </a:rPr>
              <a:t>Social exclusion, discrimination and security</a:t>
            </a:r>
          </a:p>
          <a:p>
            <a:pPr marL="0" indent="0">
              <a:buNone/>
            </a:pPr>
            <a:endParaRPr lang="ru-RU" sz="2200" b="1" dirty="0">
              <a:solidFill>
                <a:schemeClr val="tx1"/>
              </a:solidFill>
              <a:latin typeface="+mj-lt"/>
              <a:ea typeface="+mj-ea"/>
              <a:cs typeface="+mj-cs"/>
            </a:endParaRPr>
          </a:p>
        </p:txBody>
      </p:sp>
      <p:sp>
        <p:nvSpPr>
          <p:cNvPr id="12" name="Content Placeholder 37">
            <a:extLst>
              <a:ext uri="{FF2B5EF4-FFF2-40B4-BE49-F238E27FC236}">
                <a16:creationId xmlns:a16="http://schemas.microsoft.com/office/drawing/2014/main" id="{4D338F7F-A60A-40AE-889D-C2E8E6328005}"/>
              </a:ext>
            </a:extLst>
          </p:cNvPr>
          <p:cNvSpPr txBox="1">
            <a:spLocks/>
          </p:cNvSpPr>
          <p:nvPr/>
        </p:nvSpPr>
        <p:spPr>
          <a:xfrm>
            <a:off x="4406197" y="5802450"/>
            <a:ext cx="7253841" cy="421818"/>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None/>
            </a:pPr>
            <a:r>
              <a:rPr lang="en-GB" sz="1400" dirty="0">
                <a:latin typeface="Calibri" panose="020F0502020204030204" pitchFamily="34" charset="0"/>
                <a:ea typeface="Times New Roman" panose="02020603050405020304" pitchFamily="18" charset="0"/>
              </a:rPr>
              <a:t>Source: BNSI/FRA 2020 survey</a:t>
            </a:r>
            <a:endParaRPr lang="en-US" sz="1400" dirty="0">
              <a:solidFill>
                <a:schemeClr val="bg2"/>
              </a:solidFill>
            </a:endParaRPr>
          </a:p>
        </p:txBody>
      </p:sp>
      <p:pic>
        <p:nvPicPr>
          <p:cNvPr id="14" name="Picture 13">
            <a:extLst>
              <a:ext uri="{FF2B5EF4-FFF2-40B4-BE49-F238E27FC236}">
                <a16:creationId xmlns:a16="http://schemas.microsoft.com/office/drawing/2014/main" id="{9A28BA43-7BD9-4837-9D7E-186672995BF0}"/>
              </a:ext>
            </a:extLst>
          </p:cNvPr>
          <p:cNvPicPr/>
          <p:nvPr/>
        </p:nvPicPr>
        <p:blipFill>
          <a:blip r:embed="rId5">
            <a:extLst>
              <a:ext uri="{28A0092B-C50C-407E-A947-70E740481C1C}">
                <a14:useLocalDpi xmlns:a14="http://schemas.microsoft.com/office/drawing/2010/main" val="0"/>
              </a:ext>
            </a:extLst>
          </a:blip>
          <a:srcRect/>
          <a:stretch>
            <a:fillRect/>
          </a:stretch>
        </p:blipFill>
        <p:spPr bwMode="auto">
          <a:xfrm>
            <a:off x="4353407" y="1989749"/>
            <a:ext cx="6348937" cy="3001579"/>
          </a:xfrm>
          <a:prstGeom prst="rect">
            <a:avLst/>
          </a:prstGeom>
          <a:noFill/>
        </p:spPr>
      </p:pic>
    </p:spTree>
    <p:extLst>
      <p:ext uri="{BB962C8B-B14F-4D97-AF65-F5344CB8AC3E}">
        <p14:creationId xmlns:p14="http://schemas.microsoft.com/office/powerpoint/2010/main" val="337863820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1963" y="5184869"/>
            <a:ext cx="1641443" cy="1641443"/>
          </a:xfrm>
          <a:prstGeom prst="rect">
            <a:avLst/>
          </a:prstGeom>
        </p:spPr>
      </p:pic>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65850" y="5672542"/>
            <a:ext cx="1387642" cy="789918"/>
          </a:xfrm>
          <a:prstGeom prst="rect">
            <a:avLst/>
          </a:prstGeom>
        </p:spPr>
      </p:pic>
      <p:sp>
        <p:nvSpPr>
          <p:cNvPr id="13" name="Rectangle 10"/>
          <p:cNvSpPr>
            <a:spLocks noChangeArrowheads="1"/>
          </p:cNvSpPr>
          <p:nvPr/>
        </p:nvSpPr>
        <p:spPr bwMode="auto">
          <a:xfrm>
            <a:off x="7053110" y="274752"/>
            <a:ext cx="8128875" cy="1846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5725" tIns="22863" rIns="45725" bIns="22863" numCol="1" anchor="ctr" anchorCtr="0" compatLnSpc="1">
            <a:prstTxWarp prst="textNoShape">
              <a:avLst/>
            </a:prstTxWarp>
            <a:spAutoFit/>
          </a:bodyPr>
          <a:lstStyle/>
          <a:p>
            <a:endParaRPr lang="bg-BG" sz="900"/>
          </a:p>
        </p:txBody>
      </p:sp>
      <p:pic>
        <p:nvPicPr>
          <p:cNvPr id="2057" name="Picture 18" descr="eeatest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96698" y="438041"/>
            <a:ext cx="8189811" cy="655165"/>
          </a:xfrm>
          <a:prstGeom prst="rect">
            <a:avLst/>
          </a:prstGeom>
          <a:noFill/>
          <a:extLst>
            <a:ext uri="{909E8E84-426E-40DD-AFC4-6F175D3DCCD1}">
              <a14:hiddenFill xmlns:a14="http://schemas.microsoft.com/office/drawing/2010/main">
                <a:solidFill>
                  <a:srgbClr val="FFFFFF"/>
                </a:solidFill>
              </a14:hiddenFill>
            </a:ext>
          </a:extLst>
        </p:spPr>
      </p:pic>
      <p:sp>
        <p:nvSpPr>
          <p:cNvPr id="22" name="Rectangle 21"/>
          <p:cNvSpPr/>
          <p:nvPr/>
        </p:nvSpPr>
        <p:spPr>
          <a:xfrm>
            <a:off x="8173007" y="654339"/>
            <a:ext cx="3680484" cy="608885"/>
          </a:xfrm>
          <a:prstGeom prst="rect">
            <a:avLst/>
          </a:prstGeom>
        </p:spPr>
        <p:txBody>
          <a:bodyPr wrap="square">
            <a:spAutoFit/>
          </a:bodyPr>
          <a:lstStyle/>
          <a:p>
            <a:pPr marL="600195" indent="28581" algn="r">
              <a:lnSpc>
                <a:spcPct val="115000"/>
              </a:lnSpc>
              <a:tabLst>
                <a:tab pos="2858072" algn="l"/>
              </a:tabLst>
            </a:pPr>
            <a:r>
              <a:rPr lang="bg-BG" sz="1000" b="1" dirty="0">
                <a:latin typeface="Arial" panose="020B0604020202020204" pitchFamily="34" charset="0"/>
                <a:ea typeface="Calibri" panose="020F0502020204030204" pitchFamily="34" charset="0"/>
              </a:rPr>
              <a:t>‘</a:t>
            </a:r>
            <a:r>
              <a:rPr lang="bg-BG" sz="1000" b="1" dirty="0" err="1">
                <a:latin typeface="Arial" panose="020B0604020202020204" pitchFamily="34" charset="0"/>
                <a:ea typeface="Calibri" panose="020F0502020204030204" pitchFamily="34" charset="0"/>
              </a:rPr>
              <a:t>Local</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Development</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Poverty</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Reduction</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and</a:t>
            </a:r>
            <a:endParaRPr lang="bg-BG" sz="1000" dirty="0">
              <a:latin typeface="Times New Roman" panose="02020603050405020304" pitchFamily="18" charset="0"/>
              <a:ea typeface="Calibri" panose="020F0502020204030204" pitchFamily="34" charset="0"/>
            </a:endParaRPr>
          </a:p>
          <a:p>
            <a:pPr marL="600195" indent="28581" algn="r">
              <a:lnSpc>
                <a:spcPct val="115000"/>
              </a:lnSpc>
            </a:pPr>
            <a:r>
              <a:rPr lang="bg-BG" sz="1000" b="1" dirty="0" err="1">
                <a:latin typeface="Arial" panose="020B0604020202020204" pitchFamily="34" charset="0"/>
                <a:ea typeface="Calibri" panose="020F0502020204030204" pitchFamily="34" charset="0"/>
              </a:rPr>
              <a:t>Enhanced</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Inclusion</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of</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Vulnerable</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Groups</a:t>
            </a:r>
            <a:r>
              <a:rPr lang="bg-BG" sz="1000" b="1" dirty="0">
                <a:latin typeface="Arial" panose="020B0604020202020204" pitchFamily="34" charset="0"/>
                <a:ea typeface="Calibri" panose="020F0502020204030204" pitchFamily="34" charset="0"/>
              </a:rPr>
              <a:t>’</a:t>
            </a:r>
            <a:endParaRPr lang="bg-BG" sz="1000" dirty="0">
              <a:latin typeface="Times New Roman" panose="02020603050405020304" pitchFamily="18" charset="0"/>
              <a:ea typeface="Calibri" panose="020F0502020204030204" pitchFamily="34" charset="0"/>
            </a:endParaRPr>
          </a:p>
          <a:p>
            <a:pPr marL="600195" indent="28581" algn="r">
              <a:lnSpc>
                <a:spcPct val="115000"/>
              </a:lnSpc>
            </a:pPr>
            <a:r>
              <a:rPr lang="bg-BG" sz="1000" b="1" dirty="0" err="1">
                <a:latin typeface="Arial" panose="020B0604020202020204" pitchFamily="34" charset="0"/>
                <a:ea typeface="Calibri" panose="020F0502020204030204" pitchFamily="34" charset="0"/>
              </a:rPr>
              <a:t>Programme</a:t>
            </a:r>
            <a:endParaRPr lang="bg-BG" sz="1000" dirty="0">
              <a:latin typeface="Times New Roman" panose="02020603050405020304" pitchFamily="18" charset="0"/>
              <a:ea typeface="Calibri" panose="020F0502020204030204" pitchFamily="34" charset="0"/>
            </a:endParaRPr>
          </a:p>
        </p:txBody>
      </p:sp>
      <p:cxnSp>
        <p:nvCxnSpPr>
          <p:cNvPr id="24" name="Straight Connector 23"/>
          <p:cNvCxnSpPr/>
          <p:nvPr/>
        </p:nvCxnSpPr>
        <p:spPr>
          <a:xfrm flipV="1">
            <a:off x="8799875" y="633733"/>
            <a:ext cx="3053617" cy="1015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625312" y="1308535"/>
            <a:ext cx="11228180" cy="1656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8" name="Content Placeholder 37"/>
          <p:cNvSpPr>
            <a:spLocks noGrp="1"/>
          </p:cNvSpPr>
          <p:nvPr>
            <p:ph idx="1"/>
          </p:nvPr>
        </p:nvSpPr>
        <p:spPr>
          <a:xfrm>
            <a:off x="796698" y="2673769"/>
            <a:ext cx="3044315" cy="2913353"/>
          </a:xfrm>
        </p:spPr>
        <p:txBody>
          <a:bodyPr>
            <a:noAutofit/>
          </a:bodyPr>
          <a:lstStyle/>
          <a:p>
            <a:pPr marL="0" indent="0">
              <a:buNone/>
            </a:pPr>
            <a:r>
              <a:rPr lang="en-GB" sz="1800" dirty="0">
                <a:effectLst/>
                <a:latin typeface="Calibri" panose="020F0502020204030204" pitchFamily="34" charset="0"/>
                <a:ea typeface="Calibri" panose="020F0502020204030204" pitchFamily="34" charset="0"/>
                <a:cs typeface="Times New Roman" panose="02020603050405020304" pitchFamily="18" charset="0"/>
              </a:rPr>
              <a:t>Share of people aged 16 years and over who think they cannot get financial help from relatives, friends, neighbours or other people they know if they need, by age </a:t>
            </a:r>
            <a:endParaRPr lang="en-US" sz="2000" dirty="0">
              <a:solidFill>
                <a:schemeClr val="bg2"/>
              </a:solidFill>
            </a:endParaRPr>
          </a:p>
        </p:txBody>
      </p:sp>
      <p:sp>
        <p:nvSpPr>
          <p:cNvPr id="11" name="Content Placeholder 37"/>
          <p:cNvSpPr txBox="1">
            <a:spLocks/>
          </p:cNvSpPr>
          <p:nvPr/>
        </p:nvSpPr>
        <p:spPr>
          <a:xfrm>
            <a:off x="796697" y="1540429"/>
            <a:ext cx="3421549" cy="918012"/>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None/>
            </a:pPr>
            <a:r>
              <a:rPr lang="en-GB" sz="2200" b="1" dirty="0">
                <a:solidFill>
                  <a:schemeClr val="tx1"/>
                </a:solidFill>
                <a:latin typeface="+mj-lt"/>
                <a:ea typeface="+mj-ea"/>
                <a:cs typeface="+mj-cs"/>
              </a:rPr>
              <a:t>Social exclusion, discrimination and security</a:t>
            </a:r>
          </a:p>
          <a:p>
            <a:pPr marL="0" indent="0">
              <a:buNone/>
            </a:pPr>
            <a:endParaRPr lang="ru-RU" sz="2200" b="1" dirty="0">
              <a:solidFill>
                <a:schemeClr val="tx1"/>
              </a:solidFill>
              <a:latin typeface="+mj-lt"/>
              <a:ea typeface="+mj-ea"/>
              <a:cs typeface="+mj-cs"/>
            </a:endParaRPr>
          </a:p>
        </p:txBody>
      </p:sp>
      <p:sp>
        <p:nvSpPr>
          <p:cNvPr id="12" name="Content Placeholder 37">
            <a:extLst>
              <a:ext uri="{FF2B5EF4-FFF2-40B4-BE49-F238E27FC236}">
                <a16:creationId xmlns:a16="http://schemas.microsoft.com/office/drawing/2014/main" id="{4D338F7F-A60A-40AE-889D-C2E8E6328005}"/>
              </a:ext>
            </a:extLst>
          </p:cNvPr>
          <p:cNvSpPr txBox="1">
            <a:spLocks/>
          </p:cNvSpPr>
          <p:nvPr/>
        </p:nvSpPr>
        <p:spPr>
          <a:xfrm>
            <a:off x="4406197" y="5802450"/>
            <a:ext cx="7253841" cy="421818"/>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None/>
            </a:pPr>
            <a:r>
              <a:rPr lang="en-GB" sz="1400" dirty="0">
                <a:latin typeface="Calibri" panose="020F0502020204030204" pitchFamily="34" charset="0"/>
                <a:ea typeface="Times New Roman" panose="02020603050405020304" pitchFamily="18" charset="0"/>
              </a:rPr>
              <a:t>Source: BNSI/FRA 2020 survey</a:t>
            </a:r>
            <a:endParaRPr lang="en-US" sz="1400" dirty="0">
              <a:solidFill>
                <a:schemeClr val="bg2"/>
              </a:solidFill>
            </a:endParaRPr>
          </a:p>
        </p:txBody>
      </p:sp>
      <p:pic>
        <p:nvPicPr>
          <p:cNvPr id="15" name="Picture 14">
            <a:extLst>
              <a:ext uri="{FF2B5EF4-FFF2-40B4-BE49-F238E27FC236}">
                <a16:creationId xmlns:a16="http://schemas.microsoft.com/office/drawing/2014/main" id="{D4A52648-9445-40D8-AE17-67BE619262BE}"/>
              </a:ext>
            </a:extLst>
          </p:cNvPr>
          <p:cNvPicPr/>
          <p:nvPr/>
        </p:nvPicPr>
        <p:blipFill>
          <a:blip r:embed="rId5">
            <a:extLst>
              <a:ext uri="{28A0092B-C50C-407E-A947-70E740481C1C}">
                <a14:useLocalDpi xmlns:a14="http://schemas.microsoft.com/office/drawing/2010/main" val="0"/>
              </a:ext>
            </a:extLst>
          </a:blip>
          <a:srcRect/>
          <a:stretch>
            <a:fillRect/>
          </a:stretch>
        </p:blipFill>
        <p:spPr bwMode="auto">
          <a:xfrm>
            <a:off x="5473304" y="1718105"/>
            <a:ext cx="6186733" cy="3545667"/>
          </a:xfrm>
          <a:prstGeom prst="rect">
            <a:avLst/>
          </a:prstGeom>
          <a:noFill/>
        </p:spPr>
      </p:pic>
    </p:spTree>
    <p:extLst>
      <p:ext uri="{BB962C8B-B14F-4D97-AF65-F5344CB8AC3E}">
        <p14:creationId xmlns:p14="http://schemas.microsoft.com/office/powerpoint/2010/main" val="50923230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1963" y="5184869"/>
            <a:ext cx="1641443" cy="1641443"/>
          </a:xfrm>
          <a:prstGeom prst="rect">
            <a:avLst/>
          </a:prstGeom>
        </p:spPr>
      </p:pic>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65850" y="5672542"/>
            <a:ext cx="1387642" cy="789918"/>
          </a:xfrm>
          <a:prstGeom prst="rect">
            <a:avLst/>
          </a:prstGeom>
        </p:spPr>
      </p:pic>
      <p:sp>
        <p:nvSpPr>
          <p:cNvPr id="13" name="Rectangle 10"/>
          <p:cNvSpPr>
            <a:spLocks noChangeArrowheads="1"/>
          </p:cNvSpPr>
          <p:nvPr/>
        </p:nvSpPr>
        <p:spPr bwMode="auto">
          <a:xfrm>
            <a:off x="7053110" y="274752"/>
            <a:ext cx="8128875" cy="1846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5725" tIns="22863" rIns="45725" bIns="22863" numCol="1" anchor="ctr" anchorCtr="0" compatLnSpc="1">
            <a:prstTxWarp prst="textNoShape">
              <a:avLst/>
            </a:prstTxWarp>
            <a:spAutoFit/>
          </a:bodyPr>
          <a:lstStyle/>
          <a:p>
            <a:endParaRPr lang="bg-BG" sz="900"/>
          </a:p>
        </p:txBody>
      </p:sp>
      <p:pic>
        <p:nvPicPr>
          <p:cNvPr id="2057" name="Picture 18" descr="eeatest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96698" y="438041"/>
            <a:ext cx="8189811" cy="655165"/>
          </a:xfrm>
          <a:prstGeom prst="rect">
            <a:avLst/>
          </a:prstGeom>
          <a:noFill/>
          <a:extLst>
            <a:ext uri="{909E8E84-426E-40DD-AFC4-6F175D3DCCD1}">
              <a14:hiddenFill xmlns:a14="http://schemas.microsoft.com/office/drawing/2010/main">
                <a:solidFill>
                  <a:srgbClr val="FFFFFF"/>
                </a:solidFill>
              </a14:hiddenFill>
            </a:ext>
          </a:extLst>
        </p:spPr>
      </p:pic>
      <p:sp>
        <p:nvSpPr>
          <p:cNvPr id="22" name="Rectangle 21"/>
          <p:cNvSpPr/>
          <p:nvPr/>
        </p:nvSpPr>
        <p:spPr>
          <a:xfrm>
            <a:off x="8173007" y="654339"/>
            <a:ext cx="3680484" cy="608885"/>
          </a:xfrm>
          <a:prstGeom prst="rect">
            <a:avLst/>
          </a:prstGeom>
        </p:spPr>
        <p:txBody>
          <a:bodyPr wrap="square">
            <a:spAutoFit/>
          </a:bodyPr>
          <a:lstStyle/>
          <a:p>
            <a:pPr marL="600195" indent="28581" algn="r">
              <a:lnSpc>
                <a:spcPct val="115000"/>
              </a:lnSpc>
              <a:tabLst>
                <a:tab pos="2858072" algn="l"/>
              </a:tabLst>
            </a:pPr>
            <a:r>
              <a:rPr lang="bg-BG" sz="1000" b="1" dirty="0">
                <a:latin typeface="Arial" panose="020B0604020202020204" pitchFamily="34" charset="0"/>
                <a:ea typeface="Calibri" panose="020F0502020204030204" pitchFamily="34" charset="0"/>
              </a:rPr>
              <a:t>‘</a:t>
            </a:r>
            <a:r>
              <a:rPr lang="bg-BG" sz="1000" b="1" dirty="0" err="1">
                <a:latin typeface="Arial" panose="020B0604020202020204" pitchFamily="34" charset="0"/>
                <a:ea typeface="Calibri" panose="020F0502020204030204" pitchFamily="34" charset="0"/>
              </a:rPr>
              <a:t>Local</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Development</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Poverty</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Reduction</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and</a:t>
            </a:r>
            <a:endParaRPr lang="bg-BG" sz="1000" dirty="0">
              <a:latin typeface="Times New Roman" panose="02020603050405020304" pitchFamily="18" charset="0"/>
              <a:ea typeface="Calibri" panose="020F0502020204030204" pitchFamily="34" charset="0"/>
            </a:endParaRPr>
          </a:p>
          <a:p>
            <a:pPr marL="600195" indent="28581" algn="r">
              <a:lnSpc>
                <a:spcPct val="115000"/>
              </a:lnSpc>
            </a:pPr>
            <a:r>
              <a:rPr lang="bg-BG" sz="1000" b="1" dirty="0" err="1">
                <a:latin typeface="Arial" panose="020B0604020202020204" pitchFamily="34" charset="0"/>
                <a:ea typeface="Calibri" panose="020F0502020204030204" pitchFamily="34" charset="0"/>
              </a:rPr>
              <a:t>Enhanced</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Inclusion</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of</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Vulnerable</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Groups</a:t>
            </a:r>
            <a:r>
              <a:rPr lang="bg-BG" sz="1000" b="1" dirty="0">
                <a:latin typeface="Arial" panose="020B0604020202020204" pitchFamily="34" charset="0"/>
                <a:ea typeface="Calibri" panose="020F0502020204030204" pitchFamily="34" charset="0"/>
              </a:rPr>
              <a:t>’</a:t>
            </a:r>
            <a:endParaRPr lang="bg-BG" sz="1000" dirty="0">
              <a:latin typeface="Times New Roman" panose="02020603050405020304" pitchFamily="18" charset="0"/>
              <a:ea typeface="Calibri" panose="020F0502020204030204" pitchFamily="34" charset="0"/>
            </a:endParaRPr>
          </a:p>
          <a:p>
            <a:pPr marL="600195" indent="28581" algn="r">
              <a:lnSpc>
                <a:spcPct val="115000"/>
              </a:lnSpc>
            </a:pPr>
            <a:r>
              <a:rPr lang="bg-BG" sz="1000" b="1" dirty="0" err="1">
                <a:latin typeface="Arial" panose="020B0604020202020204" pitchFamily="34" charset="0"/>
                <a:ea typeface="Calibri" panose="020F0502020204030204" pitchFamily="34" charset="0"/>
              </a:rPr>
              <a:t>Programme</a:t>
            </a:r>
            <a:endParaRPr lang="bg-BG" sz="1000" dirty="0">
              <a:latin typeface="Times New Roman" panose="02020603050405020304" pitchFamily="18" charset="0"/>
              <a:ea typeface="Calibri" panose="020F0502020204030204" pitchFamily="34" charset="0"/>
            </a:endParaRPr>
          </a:p>
        </p:txBody>
      </p:sp>
      <p:cxnSp>
        <p:nvCxnSpPr>
          <p:cNvPr id="24" name="Straight Connector 23"/>
          <p:cNvCxnSpPr/>
          <p:nvPr/>
        </p:nvCxnSpPr>
        <p:spPr>
          <a:xfrm flipV="1">
            <a:off x="8799875" y="633733"/>
            <a:ext cx="3053617" cy="1015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625312" y="1308535"/>
            <a:ext cx="11228180" cy="1656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8" name="Content Placeholder 37"/>
          <p:cNvSpPr>
            <a:spLocks noGrp="1"/>
          </p:cNvSpPr>
          <p:nvPr>
            <p:ph idx="1"/>
          </p:nvPr>
        </p:nvSpPr>
        <p:spPr>
          <a:xfrm>
            <a:off x="796698" y="2673769"/>
            <a:ext cx="3044315" cy="2913353"/>
          </a:xfrm>
        </p:spPr>
        <p:txBody>
          <a:bodyPr>
            <a:noAutofit/>
          </a:bodyPr>
          <a:lstStyle/>
          <a:p>
            <a:pPr marL="0" indent="0">
              <a:buNone/>
            </a:pPr>
            <a:r>
              <a:rPr lang="en-GB" sz="1800" dirty="0">
                <a:effectLst/>
                <a:latin typeface="Calibri" panose="020F0502020204030204" pitchFamily="34" charset="0"/>
                <a:ea typeface="Calibri" panose="020F0502020204030204" pitchFamily="34" charset="0"/>
                <a:cs typeface="Times New Roman" panose="02020603050405020304" pitchFamily="18" charset="0"/>
              </a:rPr>
              <a:t>Share of people aged 16 years and over who felt discriminated against on any ground in any of the areas covered in the survey in the 12 months before the survey, by age </a:t>
            </a:r>
            <a:endParaRPr lang="en-US" sz="2000" dirty="0">
              <a:solidFill>
                <a:schemeClr val="bg2"/>
              </a:solidFill>
            </a:endParaRPr>
          </a:p>
        </p:txBody>
      </p:sp>
      <p:sp>
        <p:nvSpPr>
          <p:cNvPr id="11" name="Content Placeholder 37"/>
          <p:cNvSpPr txBox="1">
            <a:spLocks/>
          </p:cNvSpPr>
          <p:nvPr/>
        </p:nvSpPr>
        <p:spPr>
          <a:xfrm>
            <a:off x="796697" y="1540429"/>
            <a:ext cx="3421549" cy="918012"/>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None/>
            </a:pPr>
            <a:r>
              <a:rPr lang="en-GB" sz="2200" b="1" dirty="0">
                <a:solidFill>
                  <a:schemeClr val="tx1"/>
                </a:solidFill>
                <a:latin typeface="+mj-lt"/>
                <a:ea typeface="+mj-ea"/>
                <a:cs typeface="+mj-cs"/>
              </a:rPr>
              <a:t>Social exclusion, discrimination and security</a:t>
            </a:r>
          </a:p>
          <a:p>
            <a:pPr marL="0" indent="0">
              <a:buNone/>
            </a:pPr>
            <a:endParaRPr lang="ru-RU" sz="2200" b="1" dirty="0">
              <a:solidFill>
                <a:schemeClr val="tx1"/>
              </a:solidFill>
              <a:latin typeface="+mj-lt"/>
              <a:ea typeface="+mj-ea"/>
              <a:cs typeface="+mj-cs"/>
            </a:endParaRPr>
          </a:p>
        </p:txBody>
      </p:sp>
      <p:sp>
        <p:nvSpPr>
          <p:cNvPr id="12" name="Content Placeholder 37">
            <a:extLst>
              <a:ext uri="{FF2B5EF4-FFF2-40B4-BE49-F238E27FC236}">
                <a16:creationId xmlns:a16="http://schemas.microsoft.com/office/drawing/2014/main" id="{4D338F7F-A60A-40AE-889D-C2E8E6328005}"/>
              </a:ext>
            </a:extLst>
          </p:cNvPr>
          <p:cNvSpPr txBox="1">
            <a:spLocks/>
          </p:cNvSpPr>
          <p:nvPr/>
        </p:nvSpPr>
        <p:spPr>
          <a:xfrm>
            <a:off x="4406197" y="5802450"/>
            <a:ext cx="7253841" cy="421818"/>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None/>
            </a:pPr>
            <a:r>
              <a:rPr lang="en-GB" sz="1400" dirty="0">
                <a:latin typeface="Calibri" panose="020F0502020204030204" pitchFamily="34" charset="0"/>
                <a:ea typeface="Times New Roman" panose="02020603050405020304" pitchFamily="18" charset="0"/>
              </a:rPr>
              <a:t>Source: BNSI/FRA 2020 survey</a:t>
            </a:r>
            <a:endParaRPr lang="en-US" sz="1400" dirty="0">
              <a:solidFill>
                <a:schemeClr val="bg2"/>
              </a:solidFill>
            </a:endParaRPr>
          </a:p>
        </p:txBody>
      </p:sp>
      <p:pic>
        <p:nvPicPr>
          <p:cNvPr id="14" name="Picture 13">
            <a:extLst>
              <a:ext uri="{FF2B5EF4-FFF2-40B4-BE49-F238E27FC236}">
                <a16:creationId xmlns:a16="http://schemas.microsoft.com/office/drawing/2014/main" id="{60D8ED8C-D9FF-4837-883E-498323080D62}"/>
              </a:ext>
            </a:extLst>
          </p:cNvPr>
          <p:cNvPicPr/>
          <p:nvPr/>
        </p:nvPicPr>
        <p:blipFill>
          <a:blip r:embed="rId5">
            <a:extLst>
              <a:ext uri="{28A0092B-C50C-407E-A947-70E740481C1C}">
                <a14:useLocalDpi xmlns:a14="http://schemas.microsoft.com/office/drawing/2010/main" val="0"/>
              </a:ext>
            </a:extLst>
          </a:blip>
          <a:srcRect/>
          <a:stretch>
            <a:fillRect/>
          </a:stretch>
        </p:blipFill>
        <p:spPr bwMode="auto">
          <a:xfrm>
            <a:off x="4218246" y="1888345"/>
            <a:ext cx="6535613" cy="3031862"/>
          </a:xfrm>
          <a:prstGeom prst="rect">
            <a:avLst/>
          </a:prstGeom>
          <a:noFill/>
        </p:spPr>
      </p:pic>
    </p:spTree>
    <p:extLst>
      <p:ext uri="{BB962C8B-B14F-4D97-AF65-F5344CB8AC3E}">
        <p14:creationId xmlns:p14="http://schemas.microsoft.com/office/powerpoint/2010/main" val="335299597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1963" y="5184869"/>
            <a:ext cx="1641443" cy="1641443"/>
          </a:xfrm>
          <a:prstGeom prst="rect">
            <a:avLst/>
          </a:prstGeom>
        </p:spPr>
      </p:pic>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65850" y="5672542"/>
            <a:ext cx="1387642" cy="789918"/>
          </a:xfrm>
          <a:prstGeom prst="rect">
            <a:avLst/>
          </a:prstGeom>
        </p:spPr>
      </p:pic>
      <p:sp>
        <p:nvSpPr>
          <p:cNvPr id="13" name="Rectangle 10"/>
          <p:cNvSpPr>
            <a:spLocks noChangeArrowheads="1"/>
          </p:cNvSpPr>
          <p:nvPr/>
        </p:nvSpPr>
        <p:spPr bwMode="auto">
          <a:xfrm>
            <a:off x="7053110" y="274752"/>
            <a:ext cx="8128875" cy="1846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5725" tIns="22863" rIns="45725" bIns="22863" numCol="1" anchor="ctr" anchorCtr="0" compatLnSpc="1">
            <a:prstTxWarp prst="textNoShape">
              <a:avLst/>
            </a:prstTxWarp>
            <a:spAutoFit/>
          </a:bodyPr>
          <a:lstStyle/>
          <a:p>
            <a:endParaRPr lang="bg-BG" sz="900"/>
          </a:p>
        </p:txBody>
      </p:sp>
      <p:pic>
        <p:nvPicPr>
          <p:cNvPr id="2057" name="Picture 18" descr="eeatest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96698" y="438041"/>
            <a:ext cx="8189811" cy="655165"/>
          </a:xfrm>
          <a:prstGeom prst="rect">
            <a:avLst/>
          </a:prstGeom>
          <a:noFill/>
          <a:extLst>
            <a:ext uri="{909E8E84-426E-40DD-AFC4-6F175D3DCCD1}">
              <a14:hiddenFill xmlns:a14="http://schemas.microsoft.com/office/drawing/2010/main">
                <a:solidFill>
                  <a:srgbClr val="FFFFFF"/>
                </a:solidFill>
              </a14:hiddenFill>
            </a:ext>
          </a:extLst>
        </p:spPr>
      </p:pic>
      <p:sp>
        <p:nvSpPr>
          <p:cNvPr id="22" name="Rectangle 21"/>
          <p:cNvSpPr/>
          <p:nvPr/>
        </p:nvSpPr>
        <p:spPr>
          <a:xfrm>
            <a:off x="8173007" y="654339"/>
            <a:ext cx="3680484" cy="608885"/>
          </a:xfrm>
          <a:prstGeom prst="rect">
            <a:avLst/>
          </a:prstGeom>
        </p:spPr>
        <p:txBody>
          <a:bodyPr wrap="square">
            <a:spAutoFit/>
          </a:bodyPr>
          <a:lstStyle/>
          <a:p>
            <a:pPr marL="600195" indent="28581" algn="r">
              <a:lnSpc>
                <a:spcPct val="115000"/>
              </a:lnSpc>
              <a:tabLst>
                <a:tab pos="2858072" algn="l"/>
              </a:tabLst>
            </a:pPr>
            <a:r>
              <a:rPr lang="bg-BG" sz="1000" b="1" dirty="0">
                <a:latin typeface="Arial" panose="020B0604020202020204" pitchFamily="34" charset="0"/>
                <a:ea typeface="Calibri" panose="020F0502020204030204" pitchFamily="34" charset="0"/>
              </a:rPr>
              <a:t>‘</a:t>
            </a:r>
            <a:r>
              <a:rPr lang="bg-BG" sz="1000" b="1" dirty="0" err="1">
                <a:latin typeface="Arial" panose="020B0604020202020204" pitchFamily="34" charset="0"/>
                <a:ea typeface="Calibri" panose="020F0502020204030204" pitchFamily="34" charset="0"/>
              </a:rPr>
              <a:t>Local</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Development</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Poverty</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Reduction</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and</a:t>
            </a:r>
            <a:endParaRPr lang="bg-BG" sz="1000" dirty="0">
              <a:latin typeface="Times New Roman" panose="02020603050405020304" pitchFamily="18" charset="0"/>
              <a:ea typeface="Calibri" panose="020F0502020204030204" pitchFamily="34" charset="0"/>
            </a:endParaRPr>
          </a:p>
          <a:p>
            <a:pPr marL="600195" indent="28581" algn="r">
              <a:lnSpc>
                <a:spcPct val="115000"/>
              </a:lnSpc>
            </a:pPr>
            <a:r>
              <a:rPr lang="bg-BG" sz="1000" b="1" dirty="0" err="1">
                <a:latin typeface="Arial" panose="020B0604020202020204" pitchFamily="34" charset="0"/>
                <a:ea typeface="Calibri" panose="020F0502020204030204" pitchFamily="34" charset="0"/>
              </a:rPr>
              <a:t>Enhanced</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Inclusion</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of</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Vulnerable</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Groups</a:t>
            </a:r>
            <a:r>
              <a:rPr lang="bg-BG" sz="1000" b="1" dirty="0">
                <a:latin typeface="Arial" panose="020B0604020202020204" pitchFamily="34" charset="0"/>
                <a:ea typeface="Calibri" panose="020F0502020204030204" pitchFamily="34" charset="0"/>
              </a:rPr>
              <a:t>’</a:t>
            </a:r>
            <a:endParaRPr lang="bg-BG" sz="1000" dirty="0">
              <a:latin typeface="Times New Roman" panose="02020603050405020304" pitchFamily="18" charset="0"/>
              <a:ea typeface="Calibri" panose="020F0502020204030204" pitchFamily="34" charset="0"/>
            </a:endParaRPr>
          </a:p>
          <a:p>
            <a:pPr marL="600195" indent="28581" algn="r">
              <a:lnSpc>
                <a:spcPct val="115000"/>
              </a:lnSpc>
            </a:pPr>
            <a:r>
              <a:rPr lang="bg-BG" sz="1000" b="1" dirty="0" err="1">
                <a:latin typeface="Arial" panose="020B0604020202020204" pitchFamily="34" charset="0"/>
                <a:ea typeface="Calibri" panose="020F0502020204030204" pitchFamily="34" charset="0"/>
              </a:rPr>
              <a:t>Programme</a:t>
            </a:r>
            <a:endParaRPr lang="bg-BG" sz="1000" dirty="0">
              <a:latin typeface="Times New Roman" panose="02020603050405020304" pitchFamily="18" charset="0"/>
              <a:ea typeface="Calibri" panose="020F0502020204030204" pitchFamily="34" charset="0"/>
            </a:endParaRPr>
          </a:p>
        </p:txBody>
      </p:sp>
      <p:cxnSp>
        <p:nvCxnSpPr>
          <p:cNvPr id="24" name="Straight Connector 23"/>
          <p:cNvCxnSpPr/>
          <p:nvPr/>
        </p:nvCxnSpPr>
        <p:spPr>
          <a:xfrm flipV="1">
            <a:off x="8799875" y="633733"/>
            <a:ext cx="3053617" cy="1015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625312" y="1308535"/>
            <a:ext cx="11228180" cy="1656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8" name="Content Placeholder 37"/>
          <p:cNvSpPr>
            <a:spLocks noGrp="1"/>
          </p:cNvSpPr>
          <p:nvPr>
            <p:ph idx="1"/>
          </p:nvPr>
        </p:nvSpPr>
        <p:spPr>
          <a:xfrm>
            <a:off x="796698" y="2673769"/>
            <a:ext cx="3044315" cy="2913353"/>
          </a:xfrm>
        </p:spPr>
        <p:txBody>
          <a:bodyPr>
            <a:noAutofit/>
          </a:bodyPr>
          <a:lstStyle/>
          <a:p>
            <a:pPr marL="0" indent="0">
              <a:buNone/>
            </a:pPr>
            <a:r>
              <a:rPr lang="en-GB" sz="1800" dirty="0">
                <a:effectLst/>
                <a:latin typeface="Calibri" panose="020F0502020204030204" pitchFamily="34" charset="0"/>
                <a:ea typeface="Calibri" panose="020F0502020204030204" pitchFamily="34" charset="0"/>
                <a:cs typeface="Times New Roman" panose="02020603050405020304" pitchFamily="18" charset="0"/>
              </a:rPr>
              <a:t>Proportion of people assessing their health in general as 'Very good' or 'Good', by age </a:t>
            </a:r>
            <a:endParaRPr lang="en-US" sz="2000" dirty="0">
              <a:solidFill>
                <a:schemeClr val="bg2"/>
              </a:solidFill>
            </a:endParaRPr>
          </a:p>
        </p:txBody>
      </p:sp>
      <p:sp>
        <p:nvSpPr>
          <p:cNvPr id="11" name="Content Placeholder 37"/>
          <p:cNvSpPr txBox="1">
            <a:spLocks/>
          </p:cNvSpPr>
          <p:nvPr/>
        </p:nvSpPr>
        <p:spPr>
          <a:xfrm>
            <a:off x="796697" y="1540429"/>
            <a:ext cx="3421549" cy="918012"/>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None/>
            </a:pPr>
            <a:r>
              <a:rPr lang="en-GB" sz="2200" b="1" dirty="0">
                <a:solidFill>
                  <a:schemeClr val="tx1"/>
                </a:solidFill>
                <a:latin typeface="+mj-lt"/>
                <a:ea typeface="+mj-ea"/>
                <a:cs typeface="+mj-cs"/>
              </a:rPr>
              <a:t>Health</a:t>
            </a:r>
            <a:endParaRPr lang="ru-RU" sz="2200" b="1" dirty="0">
              <a:solidFill>
                <a:schemeClr val="tx1"/>
              </a:solidFill>
              <a:latin typeface="+mj-lt"/>
              <a:ea typeface="+mj-ea"/>
              <a:cs typeface="+mj-cs"/>
            </a:endParaRPr>
          </a:p>
        </p:txBody>
      </p:sp>
      <p:sp>
        <p:nvSpPr>
          <p:cNvPr id="12" name="Content Placeholder 37">
            <a:extLst>
              <a:ext uri="{FF2B5EF4-FFF2-40B4-BE49-F238E27FC236}">
                <a16:creationId xmlns:a16="http://schemas.microsoft.com/office/drawing/2014/main" id="{4D338F7F-A60A-40AE-889D-C2E8E6328005}"/>
              </a:ext>
            </a:extLst>
          </p:cNvPr>
          <p:cNvSpPr txBox="1">
            <a:spLocks/>
          </p:cNvSpPr>
          <p:nvPr/>
        </p:nvSpPr>
        <p:spPr>
          <a:xfrm>
            <a:off x="4406197" y="5802450"/>
            <a:ext cx="7253841" cy="421818"/>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None/>
            </a:pPr>
            <a:r>
              <a:rPr lang="en-GB" sz="1400" dirty="0">
                <a:latin typeface="Calibri" panose="020F0502020204030204" pitchFamily="34" charset="0"/>
                <a:ea typeface="Times New Roman" panose="02020603050405020304" pitchFamily="18" charset="0"/>
              </a:rPr>
              <a:t>Source: BNSI/FRA 2020 survey</a:t>
            </a:r>
            <a:endParaRPr lang="en-US" sz="1400" dirty="0">
              <a:solidFill>
                <a:schemeClr val="bg2"/>
              </a:solidFill>
            </a:endParaRPr>
          </a:p>
        </p:txBody>
      </p:sp>
      <p:pic>
        <p:nvPicPr>
          <p:cNvPr id="15" name="Picture 14">
            <a:extLst>
              <a:ext uri="{FF2B5EF4-FFF2-40B4-BE49-F238E27FC236}">
                <a16:creationId xmlns:a16="http://schemas.microsoft.com/office/drawing/2014/main" id="{9B1B6857-C5EB-41AA-801A-F33B2FBCCFDB}"/>
              </a:ext>
            </a:extLst>
          </p:cNvPr>
          <p:cNvPicPr/>
          <p:nvPr/>
        </p:nvPicPr>
        <p:blipFill>
          <a:blip r:embed="rId5">
            <a:extLst>
              <a:ext uri="{28A0092B-C50C-407E-A947-70E740481C1C}">
                <a14:useLocalDpi xmlns:a14="http://schemas.microsoft.com/office/drawing/2010/main" val="0"/>
              </a:ext>
            </a:extLst>
          </a:blip>
          <a:srcRect/>
          <a:stretch>
            <a:fillRect/>
          </a:stretch>
        </p:blipFill>
        <p:spPr bwMode="auto">
          <a:xfrm>
            <a:off x="4891603" y="2125014"/>
            <a:ext cx="5574247" cy="2738076"/>
          </a:xfrm>
          <a:prstGeom prst="rect">
            <a:avLst/>
          </a:prstGeom>
          <a:noFill/>
        </p:spPr>
      </p:pic>
    </p:spTree>
    <p:extLst>
      <p:ext uri="{BB962C8B-B14F-4D97-AF65-F5344CB8AC3E}">
        <p14:creationId xmlns:p14="http://schemas.microsoft.com/office/powerpoint/2010/main" val="279393711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1963" y="5184869"/>
            <a:ext cx="1641443" cy="1641443"/>
          </a:xfrm>
          <a:prstGeom prst="rect">
            <a:avLst/>
          </a:prstGeom>
        </p:spPr>
      </p:pic>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65850" y="5672542"/>
            <a:ext cx="1387642" cy="789918"/>
          </a:xfrm>
          <a:prstGeom prst="rect">
            <a:avLst/>
          </a:prstGeom>
        </p:spPr>
      </p:pic>
      <p:sp>
        <p:nvSpPr>
          <p:cNvPr id="13" name="Rectangle 10"/>
          <p:cNvSpPr>
            <a:spLocks noChangeArrowheads="1"/>
          </p:cNvSpPr>
          <p:nvPr/>
        </p:nvSpPr>
        <p:spPr bwMode="auto">
          <a:xfrm>
            <a:off x="7053110" y="274752"/>
            <a:ext cx="8128875" cy="1846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5725" tIns="22863" rIns="45725" bIns="22863" numCol="1" anchor="ctr" anchorCtr="0" compatLnSpc="1">
            <a:prstTxWarp prst="textNoShape">
              <a:avLst/>
            </a:prstTxWarp>
            <a:spAutoFit/>
          </a:bodyPr>
          <a:lstStyle/>
          <a:p>
            <a:endParaRPr lang="bg-BG" sz="900"/>
          </a:p>
        </p:txBody>
      </p:sp>
      <p:pic>
        <p:nvPicPr>
          <p:cNvPr id="2057" name="Picture 18" descr="eeatest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96698" y="438041"/>
            <a:ext cx="8189811" cy="655165"/>
          </a:xfrm>
          <a:prstGeom prst="rect">
            <a:avLst/>
          </a:prstGeom>
          <a:noFill/>
          <a:extLst>
            <a:ext uri="{909E8E84-426E-40DD-AFC4-6F175D3DCCD1}">
              <a14:hiddenFill xmlns:a14="http://schemas.microsoft.com/office/drawing/2010/main">
                <a:solidFill>
                  <a:srgbClr val="FFFFFF"/>
                </a:solidFill>
              </a14:hiddenFill>
            </a:ext>
          </a:extLst>
        </p:spPr>
      </p:pic>
      <p:sp>
        <p:nvSpPr>
          <p:cNvPr id="22" name="Rectangle 21"/>
          <p:cNvSpPr/>
          <p:nvPr/>
        </p:nvSpPr>
        <p:spPr>
          <a:xfrm>
            <a:off x="8173007" y="654339"/>
            <a:ext cx="3680484" cy="608885"/>
          </a:xfrm>
          <a:prstGeom prst="rect">
            <a:avLst/>
          </a:prstGeom>
        </p:spPr>
        <p:txBody>
          <a:bodyPr wrap="square">
            <a:spAutoFit/>
          </a:bodyPr>
          <a:lstStyle/>
          <a:p>
            <a:pPr marL="600195" indent="28581" algn="r">
              <a:lnSpc>
                <a:spcPct val="115000"/>
              </a:lnSpc>
              <a:tabLst>
                <a:tab pos="2858072" algn="l"/>
              </a:tabLst>
            </a:pPr>
            <a:r>
              <a:rPr lang="bg-BG" sz="1000" b="1" dirty="0">
                <a:latin typeface="Arial" panose="020B0604020202020204" pitchFamily="34" charset="0"/>
                <a:ea typeface="Calibri" panose="020F0502020204030204" pitchFamily="34" charset="0"/>
              </a:rPr>
              <a:t>‘</a:t>
            </a:r>
            <a:r>
              <a:rPr lang="bg-BG" sz="1000" b="1" dirty="0" err="1">
                <a:latin typeface="Arial" panose="020B0604020202020204" pitchFamily="34" charset="0"/>
                <a:ea typeface="Calibri" panose="020F0502020204030204" pitchFamily="34" charset="0"/>
              </a:rPr>
              <a:t>Local</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Development</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Poverty</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Reduction</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and</a:t>
            </a:r>
            <a:endParaRPr lang="bg-BG" sz="1000" dirty="0">
              <a:latin typeface="Times New Roman" panose="02020603050405020304" pitchFamily="18" charset="0"/>
              <a:ea typeface="Calibri" panose="020F0502020204030204" pitchFamily="34" charset="0"/>
            </a:endParaRPr>
          </a:p>
          <a:p>
            <a:pPr marL="600195" indent="28581" algn="r">
              <a:lnSpc>
                <a:spcPct val="115000"/>
              </a:lnSpc>
            </a:pPr>
            <a:r>
              <a:rPr lang="bg-BG" sz="1000" b="1" dirty="0" err="1">
                <a:latin typeface="Arial" panose="020B0604020202020204" pitchFamily="34" charset="0"/>
                <a:ea typeface="Calibri" panose="020F0502020204030204" pitchFamily="34" charset="0"/>
              </a:rPr>
              <a:t>Enhanced</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Inclusion</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of</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Vulnerable</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Groups</a:t>
            </a:r>
            <a:r>
              <a:rPr lang="bg-BG" sz="1000" b="1" dirty="0">
                <a:latin typeface="Arial" panose="020B0604020202020204" pitchFamily="34" charset="0"/>
                <a:ea typeface="Calibri" panose="020F0502020204030204" pitchFamily="34" charset="0"/>
              </a:rPr>
              <a:t>’</a:t>
            </a:r>
            <a:endParaRPr lang="bg-BG" sz="1000" dirty="0">
              <a:latin typeface="Times New Roman" panose="02020603050405020304" pitchFamily="18" charset="0"/>
              <a:ea typeface="Calibri" panose="020F0502020204030204" pitchFamily="34" charset="0"/>
            </a:endParaRPr>
          </a:p>
          <a:p>
            <a:pPr marL="600195" indent="28581" algn="r">
              <a:lnSpc>
                <a:spcPct val="115000"/>
              </a:lnSpc>
            </a:pPr>
            <a:r>
              <a:rPr lang="bg-BG" sz="1000" b="1" dirty="0" err="1">
                <a:latin typeface="Arial" panose="020B0604020202020204" pitchFamily="34" charset="0"/>
                <a:ea typeface="Calibri" panose="020F0502020204030204" pitchFamily="34" charset="0"/>
              </a:rPr>
              <a:t>Programme</a:t>
            </a:r>
            <a:endParaRPr lang="bg-BG" sz="1000" dirty="0">
              <a:latin typeface="Times New Roman" panose="02020603050405020304" pitchFamily="18" charset="0"/>
              <a:ea typeface="Calibri" panose="020F0502020204030204" pitchFamily="34" charset="0"/>
            </a:endParaRPr>
          </a:p>
        </p:txBody>
      </p:sp>
      <p:cxnSp>
        <p:nvCxnSpPr>
          <p:cNvPr id="24" name="Straight Connector 23"/>
          <p:cNvCxnSpPr/>
          <p:nvPr/>
        </p:nvCxnSpPr>
        <p:spPr>
          <a:xfrm flipV="1">
            <a:off x="8799875" y="633733"/>
            <a:ext cx="3053617" cy="1015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625312" y="1308535"/>
            <a:ext cx="11228180" cy="1656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8" name="Content Placeholder 37"/>
          <p:cNvSpPr>
            <a:spLocks noGrp="1"/>
          </p:cNvSpPr>
          <p:nvPr>
            <p:ph idx="1"/>
          </p:nvPr>
        </p:nvSpPr>
        <p:spPr>
          <a:xfrm>
            <a:off x="796698" y="2673769"/>
            <a:ext cx="3044315" cy="2913353"/>
          </a:xfrm>
        </p:spPr>
        <p:txBody>
          <a:bodyPr>
            <a:noAutofit/>
          </a:bodyPr>
          <a:lstStyle/>
          <a:p>
            <a:pPr marL="0" indent="0">
              <a:buNone/>
            </a:pPr>
            <a:r>
              <a:rPr lang="en-GB" sz="1800" dirty="0">
                <a:effectLst/>
                <a:latin typeface="Calibri" panose="020F0502020204030204" pitchFamily="34" charset="0"/>
                <a:ea typeface="Calibri" panose="020F0502020204030204" pitchFamily="34" charset="0"/>
                <a:cs typeface="Times New Roman" panose="02020603050405020304" pitchFamily="18" charset="0"/>
              </a:rPr>
              <a:t>Share of people aged 16 years and over who felt discriminated against on any ground when accessing health services in the 12 months before the survey, by age </a:t>
            </a:r>
            <a:endParaRPr lang="en-US" sz="2000" dirty="0">
              <a:solidFill>
                <a:schemeClr val="bg2"/>
              </a:solidFill>
            </a:endParaRPr>
          </a:p>
        </p:txBody>
      </p:sp>
      <p:sp>
        <p:nvSpPr>
          <p:cNvPr id="11" name="Content Placeholder 37"/>
          <p:cNvSpPr txBox="1">
            <a:spLocks/>
          </p:cNvSpPr>
          <p:nvPr/>
        </p:nvSpPr>
        <p:spPr>
          <a:xfrm>
            <a:off x="796697" y="1540429"/>
            <a:ext cx="3421549" cy="918012"/>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None/>
            </a:pPr>
            <a:r>
              <a:rPr lang="en-GB" sz="2200" b="1" dirty="0">
                <a:solidFill>
                  <a:schemeClr val="tx1"/>
                </a:solidFill>
                <a:latin typeface="+mj-lt"/>
                <a:ea typeface="+mj-ea"/>
                <a:cs typeface="+mj-cs"/>
              </a:rPr>
              <a:t>Social exclusion, discrimination and security</a:t>
            </a:r>
          </a:p>
          <a:p>
            <a:pPr marL="0" indent="0">
              <a:buNone/>
            </a:pPr>
            <a:endParaRPr lang="ru-RU" sz="2200" b="1" dirty="0">
              <a:solidFill>
                <a:schemeClr val="tx1"/>
              </a:solidFill>
              <a:latin typeface="+mj-lt"/>
              <a:ea typeface="+mj-ea"/>
              <a:cs typeface="+mj-cs"/>
            </a:endParaRPr>
          </a:p>
        </p:txBody>
      </p:sp>
      <p:sp>
        <p:nvSpPr>
          <p:cNvPr id="12" name="Content Placeholder 37">
            <a:extLst>
              <a:ext uri="{FF2B5EF4-FFF2-40B4-BE49-F238E27FC236}">
                <a16:creationId xmlns:a16="http://schemas.microsoft.com/office/drawing/2014/main" id="{4D338F7F-A60A-40AE-889D-C2E8E6328005}"/>
              </a:ext>
            </a:extLst>
          </p:cNvPr>
          <p:cNvSpPr txBox="1">
            <a:spLocks/>
          </p:cNvSpPr>
          <p:nvPr/>
        </p:nvSpPr>
        <p:spPr>
          <a:xfrm>
            <a:off x="4406197" y="5802450"/>
            <a:ext cx="7253841" cy="421818"/>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None/>
            </a:pPr>
            <a:r>
              <a:rPr lang="en-GB" sz="1400" dirty="0">
                <a:latin typeface="Calibri" panose="020F0502020204030204" pitchFamily="34" charset="0"/>
                <a:ea typeface="Times New Roman" panose="02020603050405020304" pitchFamily="18" charset="0"/>
              </a:rPr>
              <a:t>Source: BNSI/FRA 2020 survey</a:t>
            </a:r>
            <a:endParaRPr lang="en-US" sz="1400" dirty="0">
              <a:solidFill>
                <a:schemeClr val="bg2"/>
              </a:solidFill>
            </a:endParaRPr>
          </a:p>
        </p:txBody>
      </p:sp>
      <p:pic>
        <p:nvPicPr>
          <p:cNvPr id="15" name="Picture 14">
            <a:extLst>
              <a:ext uri="{FF2B5EF4-FFF2-40B4-BE49-F238E27FC236}">
                <a16:creationId xmlns:a16="http://schemas.microsoft.com/office/drawing/2014/main" id="{BDC8F003-C090-4073-A4B2-E033762D2479}"/>
              </a:ext>
            </a:extLst>
          </p:cNvPr>
          <p:cNvPicPr/>
          <p:nvPr/>
        </p:nvPicPr>
        <p:blipFill>
          <a:blip r:embed="rId5">
            <a:extLst>
              <a:ext uri="{28A0092B-C50C-407E-A947-70E740481C1C}">
                <a14:useLocalDpi xmlns:a14="http://schemas.microsoft.com/office/drawing/2010/main" val="0"/>
              </a:ext>
            </a:extLst>
          </a:blip>
          <a:srcRect/>
          <a:stretch>
            <a:fillRect/>
          </a:stretch>
        </p:blipFill>
        <p:spPr bwMode="auto">
          <a:xfrm>
            <a:off x="5473304" y="1989749"/>
            <a:ext cx="5921998" cy="3114920"/>
          </a:xfrm>
          <a:prstGeom prst="rect">
            <a:avLst/>
          </a:prstGeom>
          <a:noFill/>
        </p:spPr>
      </p:pic>
    </p:spTree>
    <p:extLst>
      <p:ext uri="{BB962C8B-B14F-4D97-AF65-F5344CB8AC3E}">
        <p14:creationId xmlns:p14="http://schemas.microsoft.com/office/powerpoint/2010/main" val="153767927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1963" y="5184869"/>
            <a:ext cx="1641443" cy="1641443"/>
          </a:xfrm>
          <a:prstGeom prst="rect">
            <a:avLst/>
          </a:prstGeom>
        </p:spPr>
      </p:pic>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65850" y="5672542"/>
            <a:ext cx="1387642" cy="789918"/>
          </a:xfrm>
          <a:prstGeom prst="rect">
            <a:avLst/>
          </a:prstGeom>
        </p:spPr>
      </p:pic>
      <p:sp>
        <p:nvSpPr>
          <p:cNvPr id="13" name="Rectangle 10"/>
          <p:cNvSpPr>
            <a:spLocks noChangeArrowheads="1"/>
          </p:cNvSpPr>
          <p:nvPr/>
        </p:nvSpPr>
        <p:spPr bwMode="auto">
          <a:xfrm>
            <a:off x="7053110" y="274752"/>
            <a:ext cx="8128875" cy="1846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5725" tIns="22863" rIns="45725" bIns="22863" numCol="1" anchor="ctr" anchorCtr="0" compatLnSpc="1">
            <a:prstTxWarp prst="textNoShape">
              <a:avLst/>
            </a:prstTxWarp>
            <a:spAutoFit/>
          </a:bodyPr>
          <a:lstStyle/>
          <a:p>
            <a:endParaRPr lang="bg-BG" sz="900"/>
          </a:p>
        </p:txBody>
      </p:sp>
      <p:pic>
        <p:nvPicPr>
          <p:cNvPr id="2057" name="Picture 18" descr="eeatest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96698" y="438041"/>
            <a:ext cx="8189811" cy="655165"/>
          </a:xfrm>
          <a:prstGeom prst="rect">
            <a:avLst/>
          </a:prstGeom>
          <a:noFill/>
          <a:extLst>
            <a:ext uri="{909E8E84-426E-40DD-AFC4-6F175D3DCCD1}">
              <a14:hiddenFill xmlns:a14="http://schemas.microsoft.com/office/drawing/2010/main">
                <a:solidFill>
                  <a:srgbClr val="FFFFFF"/>
                </a:solidFill>
              </a14:hiddenFill>
            </a:ext>
          </a:extLst>
        </p:spPr>
      </p:pic>
      <p:sp>
        <p:nvSpPr>
          <p:cNvPr id="22" name="Rectangle 21"/>
          <p:cNvSpPr/>
          <p:nvPr/>
        </p:nvSpPr>
        <p:spPr>
          <a:xfrm>
            <a:off x="8173007" y="654339"/>
            <a:ext cx="3680484" cy="608885"/>
          </a:xfrm>
          <a:prstGeom prst="rect">
            <a:avLst/>
          </a:prstGeom>
        </p:spPr>
        <p:txBody>
          <a:bodyPr wrap="square">
            <a:spAutoFit/>
          </a:bodyPr>
          <a:lstStyle/>
          <a:p>
            <a:pPr marL="600195" indent="28581" algn="r">
              <a:lnSpc>
                <a:spcPct val="115000"/>
              </a:lnSpc>
              <a:tabLst>
                <a:tab pos="2858072" algn="l"/>
              </a:tabLst>
            </a:pPr>
            <a:r>
              <a:rPr lang="bg-BG" sz="1000" b="1" dirty="0">
                <a:latin typeface="Arial" panose="020B0604020202020204" pitchFamily="34" charset="0"/>
                <a:ea typeface="Calibri" panose="020F0502020204030204" pitchFamily="34" charset="0"/>
              </a:rPr>
              <a:t>‘</a:t>
            </a:r>
            <a:r>
              <a:rPr lang="bg-BG" sz="1000" b="1" dirty="0" err="1">
                <a:latin typeface="Arial" panose="020B0604020202020204" pitchFamily="34" charset="0"/>
                <a:ea typeface="Calibri" panose="020F0502020204030204" pitchFamily="34" charset="0"/>
              </a:rPr>
              <a:t>Local</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Development</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Poverty</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Reduction</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and</a:t>
            </a:r>
            <a:endParaRPr lang="bg-BG" sz="1000" dirty="0">
              <a:latin typeface="Times New Roman" panose="02020603050405020304" pitchFamily="18" charset="0"/>
              <a:ea typeface="Calibri" panose="020F0502020204030204" pitchFamily="34" charset="0"/>
            </a:endParaRPr>
          </a:p>
          <a:p>
            <a:pPr marL="600195" indent="28581" algn="r">
              <a:lnSpc>
                <a:spcPct val="115000"/>
              </a:lnSpc>
            </a:pPr>
            <a:r>
              <a:rPr lang="bg-BG" sz="1000" b="1" dirty="0" err="1">
                <a:latin typeface="Arial" panose="020B0604020202020204" pitchFamily="34" charset="0"/>
                <a:ea typeface="Calibri" panose="020F0502020204030204" pitchFamily="34" charset="0"/>
              </a:rPr>
              <a:t>Enhanced</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Inclusion</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of</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Vulnerable</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Groups</a:t>
            </a:r>
            <a:r>
              <a:rPr lang="bg-BG" sz="1000" b="1" dirty="0">
                <a:latin typeface="Arial" panose="020B0604020202020204" pitchFamily="34" charset="0"/>
                <a:ea typeface="Calibri" panose="020F0502020204030204" pitchFamily="34" charset="0"/>
              </a:rPr>
              <a:t>’</a:t>
            </a:r>
            <a:endParaRPr lang="bg-BG" sz="1000" dirty="0">
              <a:latin typeface="Times New Roman" panose="02020603050405020304" pitchFamily="18" charset="0"/>
              <a:ea typeface="Calibri" panose="020F0502020204030204" pitchFamily="34" charset="0"/>
            </a:endParaRPr>
          </a:p>
          <a:p>
            <a:pPr marL="600195" indent="28581" algn="r">
              <a:lnSpc>
                <a:spcPct val="115000"/>
              </a:lnSpc>
            </a:pPr>
            <a:r>
              <a:rPr lang="bg-BG" sz="1000" b="1" dirty="0" err="1">
                <a:latin typeface="Arial" panose="020B0604020202020204" pitchFamily="34" charset="0"/>
                <a:ea typeface="Calibri" panose="020F0502020204030204" pitchFamily="34" charset="0"/>
              </a:rPr>
              <a:t>Programme</a:t>
            </a:r>
            <a:endParaRPr lang="bg-BG" sz="1000" dirty="0">
              <a:latin typeface="Times New Roman" panose="02020603050405020304" pitchFamily="18" charset="0"/>
              <a:ea typeface="Calibri" panose="020F0502020204030204" pitchFamily="34" charset="0"/>
            </a:endParaRPr>
          </a:p>
        </p:txBody>
      </p:sp>
      <p:cxnSp>
        <p:nvCxnSpPr>
          <p:cNvPr id="24" name="Straight Connector 23"/>
          <p:cNvCxnSpPr/>
          <p:nvPr/>
        </p:nvCxnSpPr>
        <p:spPr>
          <a:xfrm flipV="1">
            <a:off x="8799875" y="633733"/>
            <a:ext cx="3053617" cy="1015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625312" y="1308535"/>
            <a:ext cx="11228180" cy="1656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8" name="Content Placeholder 37"/>
          <p:cNvSpPr>
            <a:spLocks noGrp="1"/>
          </p:cNvSpPr>
          <p:nvPr>
            <p:ph idx="1"/>
          </p:nvPr>
        </p:nvSpPr>
        <p:spPr>
          <a:xfrm>
            <a:off x="796698" y="2673769"/>
            <a:ext cx="3044315" cy="2913353"/>
          </a:xfrm>
        </p:spPr>
        <p:txBody>
          <a:bodyPr>
            <a:noAutofit/>
          </a:bodyPr>
          <a:lstStyle/>
          <a:p>
            <a:pPr marL="0" indent="0">
              <a:buNone/>
            </a:pPr>
            <a:r>
              <a:rPr lang="en-GB" sz="1800" dirty="0">
                <a:effectLst/>
                <a:latin typeface="Calibri" panose="020F0502020204030204" pitchFamily="34" charset="0"/>
                <a:ea typeface="Calibri" panose="020F0502020204030204" pitchFamily="34" charset="0"/>
                <a:cs typeface="Times New Roman" panose="02020603050405020304" pitchFamily="18" charset="0"/>
              </a:rPr>
              <a:t>Share of people aged 16 years and over who are aware that there is a law prohibiting discrimination based on skin colour, ethnic origin or religion, by age </a:t>
            </a:r>
            <a:endParaRPr lang="en-US" sz="2000" dirty="0">
              <a:solidFill>
                <a:schemeClr val="bg2"/>
              </a:solidFill>
            </a:endParaRPr>
          </a:p>
        </p:txBody>
      </p:sp>
      <p:sp>
        <p:nvSpPr>
          <p:cNvPr id="11" name="Content Placeholder 37"/>
          <p:cNvSpPr txBox="1">
            <a:spLocks/>
          </p:cNvSpPr>
          <p:nvPr/>
        </p:nvSpPr>
        <p:spPr>
          <a:xfrm>
            <a:off x="796697" y="1540429"/>
            <a:ext cx="3421549" cy="918012"/>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None/>
            </a:pPr>
            <a:r>
              <a:rPr lang="en-GB" sz="2200" b="1" dirty="0">
                <a:solidFill>
                  <a:schemeClr val="tx1"/>
                </a:solidFill>
                <a:latin typeface="+mj-lt"/>
                <a:ea typeface="+mj-ea"/>
                <a:cs typeface="+mj-cs"/>
              </a:rPr>
              <a:t>Social exclusion, discrimination and security</a:t>
            </a:r>
          </a:p>
          <a:p>
            <a:pPr marL="0" indent="0">
              <a:buNone/>
            </a:pPr>
            <a:endParaRPr lang="ru-RU" sz="2200" b="1" dirty="0">
              <a:solidFill>
                <a:schemeClr val="tx1"/>
              </a:solidFill>
              <a:latin typeface="+mj-lt"/>
              <a:ea typeface="+mj-ea"/>
              <a:cs typeface="+mj-cs"/>
            </a:endParaRPr>
          </a:p>
        </p:txBody>
      </p:sp>
      <p:sp>
        <p:nvSpPr>
          <p:cNvPr id="12" name="Content Placeholder 37">
            <a:extLst>
              <a:ext uri="{FF2B5EF4-FFF2-40B4-BE49-F238E27FC236}">
                <a16:creationId xmlns:a16="http://schemas.microsoft.com/office/drawing/2014/main" id="{4D338F7F-A60A-40AE-889D-C2E8E6328005}"/>
              </a:ext>
            </a:extLst>
          </p:cNvPr>
          <p:cNvSpPr txBox="1">
            <a:spLocks/>
          </p:cNvSpPr>
          <p:nvPr/>
        </p:nvSpPr>
        <p:spPr>
          <a:xfrm>
            <a:off x="4406197" y="5802450"/>
            <a:ext cx="7253841" cy="421818"/>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None/>
            </a:pPr>
            <a:r>
              <a:rPr lang="en-GB" sz="1400" dirty="0">
                <a:latin typeface="Calibri" panose="020F0502020204030204" pitchFamily="34" charset="0"/>
                <a:ea typeface="Times New Roman" panose="02020603050405020304" pitchFamily="18" charset="0"/>
              </a:rPr>
              <a:t>Source: BNSI/FRA 2020 survey</a:t>
            </a:r>
            <a:endParaRPr lang="en-US" sz="1400" dirty="0">
              <a:solidFill>
                <a:schemeClr val="bg2"/>
              </a:solidFill>
            </a:endParaRPr>
          </a:p>
        </p:txBody>
      </p:sp>
      <p:pic>
        <p:nvPicPr>
          <p:cNvPr id="16" name="Picture 15">
            <a:extLst>
              <a:ext uri="{FF2B5EF4-FFF2-40B4-BE49-F238E27FC236}">
                <a16:creationId xmlns:a16="http://schemas.microsoft.com/office/drawing/2014/main" id="{1E7E89CA-1535-4013-9BD9-4157A4512D81}"/>
              </a:ext>
            </a:extLst>
          </p:cNvPr>
          <p:cNvPicPr/>
          <p:nvPr/>
        </p:nvPicPr>
        <p:blipFill>
          <a:blip r:embed="rId5">
            <a:extLst>
              <a:ext uri="{28A0092B-C50C-407E-A947-70E740481C1C}">
                <a14:useLocalDpi xmlns:a14="http://schemas.microsoft.com/office/drawing/2010/main" val="0"/>
              </a:ext>
            </a:extLst>
          </a:blip>
          <a:srcRect/>
          <a:stretch>
            <a:fillRect/>
          </a:stretch>
        </p:blipFill>
        <p:spPr bwMode="auto">
          <a:xfrm>
            <a:off x="4353407" y="1902040"/>
            <a:ext cx="6786818" cy="3202630"/>
          </a:xfrm>
          <a:prstGeom prst="rect">
            <a:avLst/>
          </a:prstGeom>
          <a:noFill/>
        </p:spPr>
      </p:pic>
    </p:spTree>
    <p:extLst>
      <p:ext uri="{BB962C8B-B14F-4D97-AF65-F5344CB8AC3E}">
        <p14:creationId xmlns:p14="http://schemas.microsoft.com/office/powerpoint/2010/main" val="332047216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1963" y="5184869"/>
            <a:ext cx="1641443" cy="1641443"/>
          </a:xfrm>
          <a:prstGeom prst="rect">
            <a:avLst/>
          </a:prstGeom>
        </p:spPr>
      </p:pic>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65850" y="5672542"/>
            <a:ext cx="1387642" cy="789918"/>
          </a:xfrm>
          <a:prstGeom prst="rect">
            <a:avLst/>
          </a:prstGeom>
        </p:spPr>
      </p:pic>
      <p:sp>
        <p:nvSpPr>
          <p:cNvPr id="13" name="Rectangle 10"/>
          <p:cNvSpPr>
            <a:spLocks noChangeArrowheads="1"/>
          </p:cNvSpPr>
          <p:nvPr/>
        </p:nvSpPr>
        <p:spPr bwMode="auto">
          <a:xfrm>
            <a:off x="7053110" y="274752"/>
            <a:ext cx="8128875" cy="1846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5725" tIns="22863" rIns="45725" bIns="22863" numCol="1" anchor="ctr" anchorCtr="0" compatLnSpc="1">
            <a:prstTxWarp prst="textNoShape">
              <a:avLst/>
            </a:prstTxWarp>
            <a:spAutoFit/>
          </a:bodyPr>
          <a:lstStyle/>
          <a:p>
            <a:endParaRPr lang="bg-BG" sz="900"/>
          </a:p>
        </p:txBody>
      </p:sp>
      <p:pic>
        <p:nvPicPr>
          <p:cNvPr id="2057" name="Picture 18" descr="eeatest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96698" y="438041"/>
            <a:ext cx="8189811" cy="655165"/>
          </a:xfrm>
          <a:prstGeom prst="rect">
            <a:avLst/>
          </a:prstGeom>
          <a:noFill/>
          <a:extLst>
            <a:ext uri="{909E8E84-426E-40DD-AFC4-6F175D3DCCD1}">
              <a14:hiddenFill xmlns:a14="http://schemas.microsoft.com/office/drawing/2010/main">
                <a:solidFill>
                  <a:srgbClr val="FFFFFF"/>
                </a:solidFill>
              </a14:hiddenFill>
            </a:ext>
          </a:extLst>
        </p:spPr>
      </p:pic>
      <p:sp>
        <p:nvSpPr>
          <p:cNvPr id="22" name="Rectangle 21"/>
          <p:cNvSpPr/>
          <p:nvPr/>
        </p:nvSpPr>
        <p:spPr>
          <a:xfrm>
            <a:off x="8173007" y="654339"/>
            <a:ext cx="3680484" cy="608885"/>
          </a:xfrm>
          <a:prstGeom prst="rect">
            <a:avLst/>
          </a:prstGeom>
        </p:spPr>
        <p:txBody>
          <a:bodyPr wrap="square">
            <a:spAutoFit/>
          </a:bodyPr>
          <a:lstStyle/>
          <a:p>
            <a:pPr marL="600195" indent="28581" algn="r">
              <a:lnSpc>
                <a:spcPct val="115000"/>
              </a:lnSpc>
              <a:tabLst>
                <a:tab pos="2858072" algn="l"/>
              </a:tabLst>
            </a:pPr>
            <a:r>
              <a:rPr lang="bg-BG" sz="1000" b="1" dirty="0">
                <a:latin typeface="Arial" panose="020B0604020202020204" pitchFamily="34" charset="0"/>
                <a:ea typeface="Calibri" panose="020F0502020204030204" pitchFamily="34" charset="0"/>
              </a:rPr>
              <a:t>‘</a:t>
            </a:r>
            <a:r>
              <a:rPr lang="bg-BG" sz="1000" b="1" dirty="0" err="1">
                <a:latin typeface="Arial" panose="020B0604020202020204" pitchFamily="34" charset="0"/>
                <a:ea typeface="Calibri" panose="020F0502020204030204" pitchFamily="34" charset="0"/>
              </a:rPr>
              <a:t>Local</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Development</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Poverty</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Reduction</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and</a:t>
            </a:r>
            <a:endParaRPr lang="bg-BG" sz="1000" dirty="0">
              <a:latin typeface="Times New Roman" panose="02020603050405020304" pitchFamily="18" charset="0"/>
              <a:ea typeface="Calibri" panose="020F0502020204030204" pitchFamily="34" charset="0"/>
            </a:endParaRPr>
          </a:p>
          <a:p>
            <a:pPr marL="600195" indent="28581" algn="r">
              <a:lnSpc>
                <a:spcPct val="115000"/>
              </a:lnSpc>
            </a:pPr>
            <a:r>
              <a:rPr lang="bg-BG" sz="1000" b="1" dirty="0" err="1">
                <a:latin typeface="Arial" panose="020B0604020202020204" pitchFamily="34" charset="0"/>
                <a:ea typeface="Calibri" panose="020F0502020204030204" pitchFamily="34" charset="0"/>
              </a:rPr>
              <a:t>Enhanced</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Inclusion</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of</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Vulnerable</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Groups</a:t>
            </a:r>
            <a:r>
              <a:rPr lang="bg-BG" sz="1000" b="1" dirty="0">
                <a:latin typeface="Arial" panose="020B0604020202020204" pitchFamily="34" charset="0"/>
                <a:ea typeface="Calibri" panose="020F0502020204030204" pitchFamily="34" charset="0"/>
              </a:rPr>
              <a:t>’</a:t>
            </a:r>
            <a:endParaRPr lang="bg-BG" sz="1000" dirty="0">
              <a:latin typeface="Times New Roman" panose="02020603050405020304" pitchFamily="18" charset="0"/>
              <a:ea typeface="Calibri" panose="020F0502020204030204" pitchFamily="34" charset="0"/>
            </a:endParaRPr>
          </a:p>
          <a:p>
            <a:pPr marL="600195" indent="28581" algn="r">
              <a:lnSpc>
                <a:spcPct val="115000"/>
              </a:lnSpc>
            </a:pPr>
            <a:r>
              <a:rPr lang="bg-BG" sz="1000" b="1" dirty="0" err="1">
                <a:latin typeface="Arial" panose="020B0604020202020204" pitchFamily="34" charset="0"/>
                <a:ea typeface="Calibri" panose="020F0502020204030204" pitchFamily="34" charset="0"/>
              </a:rPr>
              <a:t>Programme</a:t>
            </a:r>
            <a:endParaRPr lang="bg-BG" sz="1000" dirty="0">
              <a:latin typeface="Times New Roman" panose="02020603050405020304" pitchFamily="18" charset="0"/>
              <a:ea typeface="Calibri" panose="020F0502020204030204" pitchFamily="34" charset="0"/>
            </a:endParaRPr>
          </a:p>
        </p:txBody>
      </p:sp>
      <p:cxnSp>
        <p:nvCxnSpPr>
          <p:cNvPr id="24" name="Straight Connector 23"/>
          <p:cNvCxnSpPr/>
          <p:nvPr/>
        </p:nvCxnSpPr>
        <p:spPr>
          <a:xfrm flipV="1">
            <a:off x="8799875" y="633733"/>
            <a:ext cx="3053617" cy="1015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625312" y="1308535"/>
            <a:ext cx="11228180" cy="1656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8" name="Content Placeholder 37"/>
          <p:cNvSpPr>
            <a:spLocks noGrp="1"/>
          </p:cNvSpPr>
          <p:nvPr>
            <p:ph idx="1"/>
          </p:nvPr>
        </p:nvSpPr>
        <p:spPr>
          <a:xfrm>
            <a:off x="796698" y="2673769"/>
            <a:ext cx="3044315" cy="2913353"/>
          </a:xfrm>
        </p:spPr>
        <p:txBody>
          <a:bodyPr>
            <a:noAutofit/>
          </a:bodyPr>
          <a:lstStyle/>
          <a:p>
            <a:pPr marL="0" indent="0">
              <a:buNone/>
            </a:pPr>
            <a:r>
              <a:rPr lang="en-GB" sz="1800" dirty="0">
                <a:effectLst/>
                <a:latin typeface="Calibri" panose="020F0502020204030204" pitchFamily="34" charset="0"/>
                <a:ea typeface="Calibri" panose="020F0502020204030204" pitchFamily="34" charset="0"/>
                <a:cs typeface="Times New Roman" panose="02020603050405020304" pitchFamily="18" charset="0"/>
              </a:rPr>
              <a:t>Share of people aged 65 years and over who are aware that there is a law prohibiting discrimination based on skin colour, ethnic origin or religion, by age, sex, self-declared ethnicity, household size, at-risk-of-poverty rate and residence type </a:t>
            </a:r>
            <a:endParaRPr lang="en-US" sz="2000" dirty="0">
              <a:solidFill>
                <a:schemeClr val="bg2"/>
              </a:solidFill>
            </a:endParaRPr>
          </a:p>
        </p:txBody>
      </p:sp>
      <p:sp>
        <p:nvSpPr>
          <p:cNvPr id="11" name="Content Placeholder 37"/>
          <p:cNvSpPr txBox="1">
            <a:spLocks/>
          </p:cNvSpPr>
          <p:nvPr/>
        </p:nvSpPr>
        <p:spPr>
          <a:xfrm>
            <a:off x="796697" y="1540429"/>
            <a:ext cx="3421549" cy="918012"/>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None/>
            </a:pPr>
            <a:r>
              <a:rPr lang="en-GB" sz="2200" b="1" dirty="0">
                <a:solidFill>
                  <a:schemeClr val="tx1"/>
                </a:solidFill>
                <a:latin typeface="+mj-lt"/>
                <a:ea typeface="+mj-ea"/>
                <a:cs typeface="+mj-cs"/>
              </a:rPr>
              <a:t>Social exclusion, discrimination and security</a:t>
            </a:r>
          </a:p>
          <a:p>
            <a:pPr marL="0" indent="0">
              <a:buNone/>
            </a:pPr>
            <a:endParaRPr lang="ru-RU" sz="2200" b="1" dirty="0">
              <a:solidFill>
                <a:schemeClr val="tx1"/>
              </a:solidFill>
              <a:latin typeface="+mj-lt"/>
              <a:ea typeface="+mj-ea"/>
              <a:cs typeface="+mj-cs"/>
            </a:endParaRPr>
          </a:p>
        </p:txBody>
      </p:sp>
      <p:sp>
        <p:nvSpPr>
          <p:cNvPr id="12" name="Content Placeholder 37">
            <a:extLst>
              <a:ext uri="{FF2B5EF4-FFF2-40B4-BE49-F238E27FC236}">
                <a16:creationId xmlns:a16="http://schemas.microsoft.com/office/drawing/2014/main" id="{4D338F7F-A60A-40AE-889D-C2E8E6328005}"/>
              </a:ext>
            </a:extLst>
          </p:cNvPr>
          <p:cNvSpPr txBox="1">
            <a:spLocks/>
          </p:cNvSpPr>
          <p:nvPr/>
        </p:nvSpPr>
        <p:spPr>
          <a:xfrm>
            <a:off x="4406197" y="5802450"/>
            <a:ext cx="7253841" cy="421818"/>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None/>
            </a:pPr>
            <a:r>
              <a:rPr lang="en-GB" sz="1400" dirty="0">
                <a:latin typeface="Calibri" panose="020F0502020204030204" pitchFamily="34" charset="0"/>
                <a:ea typeface="Times New Roman" panose="02020603050405020304" pitchFamily="18" charset="0"/>
              </a:rPr>
              <a:t>Source: BNSI/FRA 2020 survey</a:t>
            </a:r>
            <a:endParaRPr lang="en-US" sz="1400" dirty="0">
              <a:solidFill>
                <a:schemeClr val="bg2"/>
              </a:solidFill>
            </a:endParaRPr>
          </a:p>
        </p:txBody>
      </p:sp>
      <p:pic>
        <p:nvPicPr>
          <p:cNvPr id="15" name="Picture 14">
            <a:extLst>
              <a:ext uri="{FF2B5EF4-FFF2-40B4-BE49-F238E27FC236}">
                <a16:creationId xmlns:a16="http://schemas.microsoft.com/office/drawing/2014/main" id="{68CE25F4-8314-40D3-8F01-26379750E00C}"/>
              </a:ext>
            </a:extLst>
          </p:cNvPr>
          <p:cNvPicPr/>
          <p:nvPr/>
        </p:nvPicPr>
        <p:blipFill>
          <a:blip r:embed="rId5">
            <a:extLst>
              <a:ext uri="{28A0092B-C50C-407E-A947-70E740481C1C}">
                <a14:useLocalDpi xmlns:a14="http://schemas.microsoft.com/office/drawing/2010/main" val="0"/>
              </a:ext>
            </a:extLst>
          </a:blip>
          <a:srcRect/>
          <a:stretch>
            <a:fillRect/>
          </a:stretch>
        </p:blipFill>
        <p:spPr bwMode="auto">
          <a:xfrm>
            <a:off x="4948119" y="1728444"/>
            <a:ext cx="6905372" cy="3689340"/>
          </a:xfrm>
          <a:prstGeom prst="rect">
            <a:avLst/>
          </a:prstGeom>
          <a:noFill/>
        </p:spPr>
      </p:pic>
    </p:spTree>
    <p:extLst>
      <p:ext uri="{BB962C8B-B14F-4D97-AF65-F5344CB8AC3E}">
        <p14:creationId xmlns:p14="http://schemas.microsoft.com/office/powerpoint/2010/main" val="330218424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1963" y="5184869"/>
            <a:ext cx="1641443" cy="1641443"/>
          </a:xfrm>
          <a:prstGeom prst="rect">
            <a:avLst/>
          </a:prstGeom>
        </p:spPr>
      </p:pic>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65850" y="5672542"/>
            <a:ext cx="1387642" cy="789918"/>
          </a:xfrm>
          <a:prstGeom prst="rect">
            <a:avLst/>
          </a:prstGeom>
        </p:spPr>
      </p:pic>
      <p:sp>
        <p:nvSpPr>
          <p:cNvPr id="13" name="Rectangle 10"/>
          <p:cNvSpPr>
            <a:spLocks noChangeArrowheads="1"/>
          </p:cNvSpPr>
          <p:nvPr/>
        </p:nvSpPr>
        <p:spPr bwMode="auto">
          <a:xfrm>
            <a:off x="7053110" y="274752"/>
            <a:ext cx="8128875" cy="1846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5725" tIns="22863" rIns="45725" bIns="22863" numCol="1" anchor="ctr" anchorCtr="0" compatLnSpc="1">
            <a:prstTxWarp prst="textNoShape">
              <a:avLst/>
            </a:prstTxWarp>
            <a:spAutoFit/>
          </a:bodyPr>
          <a:lstStyle/>
          <a:p>
            <a:endParaRPr lang="bg-BG" sz="900"/>
          </a:p>
        </p:txBody>
      </p:sp>
      <p:pic>
        <p:nvPicPr>
          <p:cNvPr id="2057" name="Picture 18" descr="eeatest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96698" y="438041"/>
            <a:ext cx="8189811" cy="655165"/>
          </a:xfrm>
          <a:prstGeom prst="rect">
            <a:avLst/>
          </a:prstGeom>
          <a:noFill/>
          <a:extLst>
            <a:ext uri="{909E8E84-426E-40DD-AFC4-6F175D3DCCD1}">
              <a14:hiddenFill xmlns:a14="http://schemas.microsoft.com/office/drawing/2010/main">
                <a:solidFill>
                  <a:srgbClr val="FFFFFF"/>
                </a:solidFill>
              </a14:hiddenFill>
            </a:ext>
          </a:extLst>
        </p:spPr>
      </p:pic>
      <p:sp>
        <p:nvSpPr>
          <p:cNvPr id="22" name="Rectangle 21"/>
          <p:cNvSpPr/>
          <p:nvPr/>
        </p:nvSpPr>
        <p:spPr>
          <a:xfrm>
            <a:off x="8173007" y="654339"/>
            <a:ext cx="3680484" cy="608885"/>
          </a:xfrm>
          <a:prstGeom prst="rect">
            <a:avLst/>
          </a:prstGeom>
        </p:spPr>
        <p:txBody>
          <a:bodyPr wrap="square">
            <a:spAutoFit/>
          </a:bodyPr>
          <a:lstStyle/>
          <a:p>
            <a:pPr marL="600195" indent="28581" algn="r">
              <a:lnSpc>
                <a:spcPct val="115000"/>
              </a:lnSpc>
              <a:tabLst>
                <a:tab pos="2858072" algn="l"/>
              </a:tabLst>
            </a:pPr>
            <a:r>
              <a:rPr lang="bg-BG" sz="1000" b="1" dirty="0">
                <a:latin typeface="Arial" panose="020B0604020202020204" pitchFamily="34" charset="0"/>
                <a:ea typeface="Calibri" panose="020F0502020204030204" pitchFamily="34" charset="0"/>
              </a:rPr>
              <a:t>‘</a:t>
            </a:r>
            <a:r>
              <a:rPr lang="bg-BG" sz="1000" b="1" dirty="0" err="1">
                <a:latin typeface="Arial" panose="020B0604020202020204" pitchFamily="34" charset="0"/>
                <a:ea typeface="Calibri" panose="020F0502020204030204" pitchFamily="34" charset="0"/>
              </a:rPr>
              <a:t>Local</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Development</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Poverty</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Reduction</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and</a:t>
            </a:r>
            <a:endParaRPr lang="bg-BG" sz="1000" dirty="0">
              <a:latin typeface="Times New Roman" panose="02020603050405020304" pitchFamily="18" charset="0"/>
              <a:ea typeface="Calibri" panose="020F0502020204030204" pitchFamily="34" charset="0"/>
            </a:endParaRPr>
          </a:p>
          <a:p>
            <a:pPr marL="600195" indent="28581" algn="r">
              <a:lnSpc>
                <a:spcPct val="115000"/>
              </a:lnSpc>
            </a:pPr>
            <a:r>
              <a:rPr lang="bg-BG" sz="1000" b="1" dirty="0" err="1">
                <a:latin typeface="Arial" panose="020B0604020202020204" pitchFamily="34" charset="0"/>
                <a:ea typeface="Calibri" panose="020F0502020204030204" pitchFamily="34" charset="0"/>
              </a:rPr>
              <a:t>Enhanced</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Inclusion</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of</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Vulnerable</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Groups</a:t>
            </a:r>
            <a:r>
              <a:rPr lang="bg-BG" sz="1000" b="1" dirty="0">
                <a:latin typeface="Arial" panose="020B0604020202020204" pitchFamily="34" charset="0"/>
                <a:ea typeface="Calibri" panose="020F0502020204030204" pitchFamily="34" charset="0"/>
              </a:rPr>
              <a:t>’</a:t>
            </a:r>
            <a:endParaRPr lang="bg-BG" sz="1000" dirty="0">
              <a:latin typeface="Times New Roman" panose="02020603050405020304" pitchFamily="18" charset="0"/>
              <a:ea typeface="Calibri" panose="020F0502020204030204" pitchFamily="34" charset="0"/>
            </a:endParaRPr>
          </a:p>
          <a:p>
            <a:pPr marL="600195" indent="28581" algn="r">
              <a:lnSpc>
                <a:spcPct val="115000"/>
              </a:lnSpc>
            </a:pPr>
            <a:r>
              <a:rPr lang="bg-BG" sz="1000" b="1" dirty="0" err="1">
                <a:latin typeface="Arial" panose="020B0604020202020204" pitchFamily="34" charset="0"/>
                <a:ea typeface="Calibri" panose="020F0502020204030204" pitchFamily="34" charset="0"/>
              </a:rPr>
              <a:t>Programme</a:t>
            </a:r>
            <a:endParaRPr lang="bg-BG" sz="1000" dirty="0">
              <a:latin typeface="Times New Roman" panose="02020603050405020304" pitchFamily="18" charset="0"/>
              <a:ea typeface="Calibri" panose="020F0502020204030204" pitchFamily="34" charset="0"/>
            </a:endParaRPr>
          </a:p>
        </p:txBody>
      </p:sp>
      <p:cxnSp>
        <p:nvCxnSpPr>
          <p:cNvPr id="24" name="Straight Connector 23"/>
          <p:cNvCxnSpPr/>
          <p:nvPr/>
        </p:nvCxnSpPr>
        <p:spPr>
          <a:xfrm flipV="1">
            <a:off x="8799875" y="633733"/>
            <a:ext cx="3053617" cy="1015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625312" y="1308535"/>
            <a:ext cx="11228180" cy="1656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8" name="Content Placeholder 37"/>
          <p:cNvSpPr>
            <a:spLocks noGrp="1"/>
          </p:cNvSpPr>
          <p:nvPr>
            <p:ph idx="1"/>
          </p:nvPr>
        </p:nvSpPr>
        <p:spPr>
          <a:xfrm>
            <a:off x="796698" y="2673769"/>
            <a:ext cx="3044315" cy="2913353"/>
          </a:xfrm>
        </p:spPr>
        <p:txBody>
          <a:bodyPr>
            <a:noAutofit/>
          </a:bodyPr>
          <a:lstStyle/>
          <a:p>
            <a:pPr marL="0" indent="0">
              <a:buNone/>
            </a:pPr>
            <a:r>
              <a:rPr lang="en-GB" sz="1800" dirty="0">
                <a:effectLst/>
                <a:latin typeface="Arial" panose="020B0604020202020204" pitchFamily="34" charset="0"/>
                <a:ea typeface="Calibri" panose="020F0502020204030204" pitchFamily="34" charset="0"/>
              </a:rPr>
              <a:t>: </a:t>
            </a:r>
            <a:r>
              <a:rPr lang="en-GB" sz="1800" dirty="0">
                <a:effectLst/>
                <a:latin typeface="Calibri" panose="020F0502020204030204" pitchFamily="34" charset="0"/>
                <a:ea typeface="Calibri" panose="020F0502020204030204" pitchFamily="34" charset="0"/>
                <a:cs typeface="Times New Roman" panose="02020603050405020304" pitchFamily="18" charset="0"/>
              </a:rPr>
              <a:t>Share of people aged 16 years and over who live in areas with insufficient shops, hospitals or transport, by age </a:t>
            </a:r>
            <a:endParaRPr lang="en-US" sz="2000" dirty="0">
              <a:solidFill>
                <a:schemeClr val="bg2"/>
              </a:solidFill>
            </a:endParaRPr>
          </a:p>
        </p:txBody>
      </p:sp>
      <p:sp>
        <p:nvSpPr>
          <p:cNvPr id="11" name="Content Placeholder 37"/>
          <p:cNvSpPr txBox="1">
            <a:spLocks/>
          </p:cNvSpPr>
          <p:nvPr/>
        </p:nvSpPr>
        <p:spPr>
          <a:xfrm>
            <a:off x="796697" y="1540429"/>
            <a:ext cx="3421549" cy="918012"/>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None/>
            </a:pPr>
            <a:r>
              <a:rPr lang="en-GB" sz="2200" b="1" dirty="0">
                <a:solidFill>
                  <a:schemeClr val="tx1"/>
                </a:solidFill>
                <a:latin typeface="+mj-lt"/>
                <a:ea typeface="+mj-ea"/>
                <a:cs typeface="+mj-cs"/>
              </a:rPr>
              <a:t>Social exclusion, discrimination and security</a:t>
            </a:r>
          </a:p>
          <a:p>
            <a:pPr marL="0" indent="0">
              <a:buNone/>
            </a:pPr>
            <a:endParaRPr lang="ru-RU" sz="2200" b="1" dirty="0">
              <a:solidFill>
                <a:schemeClr val="tx1"/>
              </a:solidFill>
              <a:latin typeface="+mj-lt"/>
              <a:ea typeface="+mj-ea"/>
              <a:cs typeface="+mj-cs"/>
            </a:endParaRPr>
          </a:p>
        </p:txBody>
      </p:sp>
      <p:sp>
        <p:nvSpPr>
          <p:cNvPr id="12" name="Content Placeholder 37">
            <a:extLst>
              <a:ext uri="{FF2B5EF4-FFF2-40B4-BE49-F238E27FC236}">
                <a16:creationId xmlns:a16="http://schemas.microsoft.com/office/drawing/2014/main" id="{4D338F7F-A60A-40AE-889D-C2E8E6328005}"/>
              </a:ext>
            </a:extLst>
          </p:cNvPr>
          <p:cNvSpPr txBox="1">
            <a:spLocks/>
          </p:cNvSpPr>
          <p:nvPr/>
        </p:nvSpPr>
        <p:spPr>
          <a:xfrm>
            <a:off x="4406197" y="5802450"/>
            <a:ext cx="7253841" cy="421818"/>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None/>
            </a:pPr>
            <a:r>
              <a:rPr lang="en-GB" sz="1400" dirty="0">
                <a:latin typeface="Calibri" panose="020F0502020204030204" pitchFamily="34" charset="0"/>
                <a:ea typeface="Times New Roman" panose="02020603050405020304" pitchFamily="18" charset="0"/>
              </a:rPr>
              <a:t>Source: BNSI/FRA 2020 survey</a:t>
            </a:r>
            <a:endParaRPr lang="en-US" sz="1400" dirty="0">
              <a:solidFill>
                <a:schemeClr val="bg2"/>
              </a:solidFill>
            </a:endParaRPr>
          </a:p>
        </p:txBody>
      </p:sp>
      <p:pic>
        <p:nvPicPr>
          <p:cNvPr id="14" name="Picture 13">
            <a:extLst>
              <a:ext uri="{FF2B5EF4-FFF2-40B4-BE49-F238E27FC236}">
                <a16:creationId xmlns:a16="http://schemas.microsoft.com/office/drawing/2014/main" id="{DF127BB4-6E90-4035-9BC2-C714B0DF4845}"/>
              </a:ext>
            </a:extLst>
          </p:cNvPr>
          <p:cNvPicPr/>
          <p:nvPr/>
        </p:nvPicPr>
        <p:blipFill>
          <a:blip r:embed="rId5">
            <a:extLst>
              <a:ext uri="{28A0092B-C50C-407E-A947-70E740481C1C}">
                <a14:useLocalDpi xmlns:a14="http://schemas.microsoft.com/office/drawing/2010/main" val="0"/>
              </a:ext>
            </a:extLst>
          </a:blip>
          <a:srcRect/>
          <a:stretch>
            <a:fillRect/>
          </a:stretch>
        </p:blipFill>
        <p:spPr bwMode="auto">
          <a:xfrm>
            <a:off x="5473304" y="1540429"/>
            <a:ext cx="6079045" cy="3877355"/>
          </a:xfrm>
          <a:prstGeom prst="rect">
            <a:avLst/>
          </a:prstGeom>
          <a:noFill/>
        </p:spPr>
      </p:pic>
    </p:spTree>
    <p:extLst>
      <p:ext uri="{BB962C8B-B14F-4D97-AF65-F5344CB8AC3E}">
        <p14:creationId xmlns:p14="http://schemas.microsoft.com/office/powerpoint/2010/main" val="72246857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1963" y="5184869"/>
            <a:ext cx="1641443" cy="1641443"/>
          </a:xfrm>
          <a:prstGeom prst="rect">
            <a:avLst/>
          </a:prstGeom>
        </p:spPr>
      </p:pic>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65850" y="5672542"/>
            <a:ext cx="1387642" cy="789918"/>
          </a:xfrm>
          <a:prstGeom prst="rect">
            <a:avLst/>
          </a:prstGeom>
        </p:spPr>
      </p:pic>
      <p:sp>
        <p:nvSpPr>
          <p:cNvPr id="13" name="Rectangle 10"/>
          <p:cNvSpPr>
            <a:spLocks noChangeArrowheads="1"/>
          </p:cNvSpPr>
          <p:nvPr/>
        </p:nvSpPr>
        <p:spPr bwMode="auto">
          <a:xfrm>
            <a:off x="7053110" y="274752"/>
            <a:ext cx="8128875" cy="1846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5725" tIns="22863" rIns="45725" bIns="22863" numCol="1" anchor="ctr" anchorCtr="0" compatLnSpc="1">
            <a:prstTxWarp prst="textNoShape">
              <a:avLst/>
            </a:prstTxWarp>
            <a:spAutoFit/>
          </a:bodyPr>
          <a:lstStyle/>
          <a:p>
            <a:endParaRPr lang="bg-BG" sz="900"/>
          </a:p>
        </p:txBody>
      </p:sp>
      <p:pic>
        <p:nvPicPr>
          <p:cNvPr id="2057" name="Picture 18" descr="eeatest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96698" y="438041"/>
            <a:ext cx="8189811" cy="655165"/>
          </a:xfrm>
          <a:prstGeom prst="rect">
            <a:avLst/>
          </a:prstGeom>
          <a:noFill/>
          <a:extLst>
            <a:ext uri="{909E8E84-426E-40DD-AFC4-6F175D3DCCD1}">
              <a14:hiddenFill xmlns:a14="http://schemas.microsoft.com/office/drawing/2010/main">
                <a:solidFill>
                  <a:srgbClr val="FFFFFF"/>
                </a:solidFill>
              </a14:hiddenFill>
            </a:ext>
          </a:extLst>
        </p:spPr>
      </p:pic>
      <p:sp>
        <p:nvSpPr>
          <p:cNvPr id="22" name="Rectangle 21"/>
          <p:cNvSpPr/>
          <p:nvPr/>
        </p:nvSpPr>
        <p:spPr>
          <a:xfrm>
            <a:off x="8173007" y="654339"/>
            <a:ext cx="3680484" cy="608885"/>
          </a:xfrm>
          <a:prstGeom prst="rect">
            <a:avLst/>
          </a:prstGeom>
        </p:spPr>
        <p:txBody>
          <a:bodyPr wrap="square">
            <a:spAutoFit/>
          </a:bodyPr>
          <a:lstStyle/>
          <a:p>
            <a:pPr marL="600195" indent="28581" algn="r">
              <a:lnSpc>
                <a:spcPct val="115000"/>
              </a:lnSpc>
              <a:tabLst>
                <a:tab pos="2858072" algn="l"/>
              </a:tabLst>
            </a:pPr>
            <a:r>
              <a:rPr lang="bg-BG" sz="1000" b="1" dirty="0">
                <a:latin typeface="Arial" panose="020B0604020202020204" pitchFamily="34" charset="0"/>
                <a:ea typeface="Calibri" panose="020F0502020204030204" pitchFamily="34" charset="0"/>
              </a:rPr>
              <a:t>‘</a:t>
            </a:r>
            <a:r>
              <a:rPr lang="bg-BG" sz="1000" b="1" dirty="0" err="1">
                <a:latin typeface="Arial" panose="020B0604020202020204" pitchFamily="34" charset="0"/>
                <a:ea typeface="Calibri" panose="020F0502020204030204" pitchFamily="34" charset="0"/>
              </a:rPr>
              <a:t>Local</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Development</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Poverty</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Reduction</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and</a:t>
            </a:r>
            <a:endParaRPr lang="bg-BG" sz="1000" dirty="0">
              <a:latin typeface="Times New Roman" panose="02020603050405020304" pitchFamily="18" charset="0"/>
              <a:ea typeface="Calibri" panose="020F0502020204030204" pitchFamily="34" charset="0"/>
            </a:endParaRPr>
          </a:p>
          <a:p>
            <a:pPr marL="600195" indent="28581" algn="r">
              <a:lnSpc>
                <a:spcPct val="115000"/>
              </a:lnSpc>
            </a:pPr>
            <a:r>
              <a:rPr lang="bg-BG" sz="1000" b="1" dirty="0" err="1">
                <a:latin typeface="Arial" panose="020B0604020202020204" pitchFamily="34" charset="0"/>
                <a:ea typeface="Calibri" panose="020F0502020204030204" pitchFamily="34" charset="0"/>
              </a:rPr>
              <a:t>Enhanced</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Inclusion</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of</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Vulnerable</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Groups</a:t>
            </a:r>
            <a:r>
              <a:rPr lang="bg-BG" sz="1000" b="1" dirty="0">
                <a:latin typeface="Arial" panose="020B0604020202020204" pitchFamily="34" charset="0"/>
                <a:ea typeface="Calibri" panose="020F0502020204030204" pitchFamily="34" charset="0"/>
              </a:rPr>
              <a:t>’</a:t>
            </a:r>
            <a:endParaRPr lang="bg-BG" sz="1000" dirty="0">
              <a:latin typeface="Times New Roman" panose="02020603050405020304" pitchFamily="18" charset="0"/>
              <a:ea typeface="Calibri" panose="020F0502020204030204" pitchFamily="34" charset="0"/>
            </a:endParaRPr>
          </a:p>
          <a:p>
            <a:pPr marL="600195" indent="28581" algn="r">
              <a:lnSpc>
                <a:spcPct val="115000"/>
              </a:lnSpc>
            </a:pPr>
            <a:r>
              <a:rPr lang="bg-BG" sz="1000" b="1" dirty="0" err="1">
                <a:latin typeface="Arial" panose="020B0604020202020204" pitchFamily="34" charset="0"/>
                <a:ea typeface="Calibri" panose="020F0502020204030204" pitchFamily="34" charset="0"/>
              </a:rPr>
              <a:t>Programme</a:t>
            </a:r>
            <a:endParaRPr lang="bg-BG" sz="1000" dirty="0">
              <a:latin typeface="Times New Roman" panose="02020603050405020304" pitchFamily="18" charset="0"/>
              <a:ea typeface="Calibri" panose="020F0502020204030204" pitchFamily="34" charset="0"/>
            </a:endParaRPr>
          </a:p>
        </p:txBody>
      </p:sp>
      <p:cxnSp>
        <p:nvCxnSpPr>
          <p:cNvPr id="24" name="Straight Connector 23"/>
          <p:cNvCxnSpPr/>
          <p:nvPr/>
        </p:nvCxnSpPr>
        <p:spPr>
          <a:xfrm flipV="1">
            <a:off x="8799875" y="633733"/>
            <a:ext cx="3053617" cy="1015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625312" y="1308535"/>
            <a:ext cx="11228180" cy="1656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8" name="Content Placeholder 37"/>
          <p:cNvSpPr>
            <a:spLocks noGrp="1"/>
          </p:cNvSpPr>
          <p:nvPr>
            <p:ph idx="1"/>
          </p:nvPr>
        </p:nvSpPr>
        <p:spPr>
          <a:xfrm>
            <a:off x="796698" y="2673769"/>
            <a:ext cx="3044315" cy="2913353"/>
          </a:xfrm>
        </p:spPr>
        <p:txBody>
          <a:bodyPr>
            <a:noAutofit/>
          </a:bodyPr>
          <a:lstStyle/>
          <a:p>
            <a:pPr marL="0" indent="0">
              <a:buNone/>
            </a:pPr>
            <a:r>
              <a:rPr lang="en-GB" sz="1800" dirty="0">
                <a:effectLst/>
                <a:latin typeface="Calibri" panose="020F0502020204030204" pitchFamily="34" charset="0"/>
                <a:ea typeface="Calibri" panose="020F0502020204030204" pitchFamily="34" charset="0"/>
                <a:cs typeface="Times New Roman" panose="02020603050405020304" pitchFamily="18" charset="0"/>
              </a:rPr>
              <a:t>Share of people 65 years and over who do not have a bank account, by age, sex, self-declared ethnicity, household size, at-risk-of-poverty rate and residence type </a:t>
            </a:r>
            <a:endParaRPr lang="en-US" sz="2000" dirty="0">
              <a:solidFill>
                <a:schemeClr val="bg2"/>
              </a:solidFill>
            </a:endParaRPr>
          </a:p>
        </p:txBody>
      </p:sp>
      <p:sp>
        <p:nvSpPr>
          <p:cNvPr id="11" name="Content Placeholder 37"/>
          <p:cNvSpPr txBox="1">
            <a:spLocks/>
          </p:cNvSpPr>
          <p:nvPr/>
        </p:nvSpPr>
        <p:spPr>
          <a:xfrm>
            <a:off x="796697" y="1540429"/>
            <a:ext cx="3421549" cy="918012"/>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None/>
            </a:pPr>
            <a:r>
              <a:rPr lang="en-GB" sz="2200" b="1" dirty="0">
                <a:solidFill>
                  <a:schemeClr val="tx1"/>
                </a:solidFill>
                <a:latin typeface="+mj-lt"/>
                <a:ea typeface="+mj-ea"/>
                <a:cs typeface="+mj-cs"/>
              </a:rPr>
              <a:t>Social exclusion, discrimination and security</a:t>
            </a:r>
          </a:p>
          <a:p>
            <a:pPr marL="0" indent="0">
              <a:buNone/>
            </a:pPr>
            <a:endParaRPr lang="ru-RU" sz="2200" b="1" dirty="0">
              <a:solidFill>
                <a:schemeClr val="tx1"/>
              </a:solidFill>
              <a:latin typeface="+mj-lt"/>
              <a:ea typeface="+mj-ea"/>
              <a:cs typeface="+mj-cs"/>
            </a:endParaRPr>
          </a:p>
        </p:txBody>
      </p:sp>
      <p:sp>
        <p:nvSpPr>
          <p:cNvPr id="12" name="Content Placeholder 37">
            <a:extLst>
              <a:ext uri="{FF2B5EF4-FFF2-40B4-BE49-F238E27FC236}">
                <a16:creationId xmlns:a16="http://schemas.microsoft.com/office/drawing/2014/main" id="{4D338F7F-A60A-40AE-889D-C2E8E6328005}"/>
              </a:ext>
            </a:extLst>
          </p:cNvPr>
          <p:cNvSpPr txBox="1">
            <a:spLocks/>
          </p:cNvSpPr>
          <p:nvPr/>
        </p:nvSpPr>
        <p:spPr>
          <a:xfrm>
            <a:off x="4406197" y="5802450"/>
            <a:ext cx="7253841" cy="421818"/>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None/>
            </a:pPr>
            <a:r>
              <a:rPr lang="en-GB" sz="1400" dirty="0">
                <a:latin typeface="Calibri" panose="020F0502020204030204" pitchFamily="34" charset="0"/>
                <a:ea typeface="Times New Roman" panose="02020603050405020304" pitchFamily="18" charset="0"/>
              </a:rPr>
              <a:t>Source: BNSI/FRA 2020 survey</a:t>
            </a:r>
            <a:endParaRPr lang="en-US" sz="1400" dirty="0">
              <a:solidFill>
                <a:schemeClr val="bg2"/>
              </a:solidFill>
            </a:endParaRPr>
          </a:p>
        </p:txBody>
      </p:sp>
      <p:pic>
        <p:nvPicPr>
          <p:cNvPr id="16" name="Picture 15">
            <a:extLst>
              <a:ext uri="{FF2B5EF4-FFF2-40B4-BE49-F238E27FC236}">
                <a16:creationId xmlns:a16="http://schemas.microsoft.com/office/drawing/2014/main" id="{649E401D-858D-44F3-BDBC-C385149484C4}"/>
              </a:ext>
            </a:extLst>
          </p:cNvPr>
          <p:cNvPicPr/>
          <p:nvPr/>
        </p:nvPicPr>
        <p:blipFill>
          <a:blip r:embed="rId5">
            <a:extLst>
              <a:ext uri="{28A0092B-C50C-407E-A947-70E740481C1C}">
                <a14:useLocalDpi xmlns:a14="http://schemas.microsoft.com/office/drawing/2010/main" val="0"/>
              </a:ext>
            </a:extLst>
          </a:blip>
          <a:srcRect/>
          <a:stretch>
            <a:fillRect/>
          </a:stretch>
        </p:blipFill>
        <p:spPr bwMode="auto">
          <a:xfrm>
            <a:off x="4752304" y="1757853"/>
            <a:ext cx="7101187" cy="3678735"/>
          </a:xfrm>
          <a:prstGeom prst="rect">
            <a:avLst/>
          </a:prstGeom>
          <a:noFill/>
        </p:spPr>
      </p:pic>
    </p:spTree>
    <p:extLst>
      <p:ext uri="{BB962C8B-B14F-4D97-AF65-F5344CB8AC3E}">
        <p14:creationId xmlns:p14="http://schemas.microsoft.com/office/powerpoint/2010/main" val="348904524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1963" y="5184869"/>
            <a:ext cx="1641443" cy="1641443"/>
          </a:xfrm>
          <a:prstGeom prst="rect">
            <a:avLst/>
          </a:prstGeom>
        </p:spPr>
      </p:pic>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65850" y="5672542"/>
            <a:ext cx="1387642" cy="789918"/>
          </a:xfrm>
          <a:prstGeom prst="rect">
            <a:avLst/>
          </a:prstGeom>
        </p:spPr>
      </p:pic>
      <p:sp>
        <p:nvSpPr>
          <p:cNvPr id="13" name="Rectangle 10"/>
          <p:cNvSpPr>
            <a:spLocks noChangeArrowheads="1"/>
          </p:cNvSpPr>
          <p:nvPr/>
        </p:nvSpPr>
        <p:spPr bwMode="auto">
          <a:xfrm>
            <a:off x="7053110" y="274752"/>
            <a:ext cx="8128875" cy="1846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5725" tIns="22863" rIns="45725" bIns="22863" numCol="1" anchor="ctr" anchorCtr="0" compatLnSpc="1">
            <a:prstTxWarp prst="textNoShape">
              <a:avLst/>
            </a:prstTxWarp>
            <a:spAutoFit/>
          </a:bodyPr>
          <a:lstStyle/>
          <a:p>
            <a:endParaRPr lang="bg-BG" sz="900"/>
          </a:p>
        </p:txBody>
      </p:sp>
      <p:pic>
        <p:nvPicPr>
          <p:cNvPr id="2057" name="Picture 18" descr="eeatest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96698" y="438041"/>
            <a:ext cx="8189811" cy="655165"/>
          </a:xfrm>
          <a:prstGeom prst="rect">
            <a:avLst/>
          </a:prstGeom>
          <a:noFill/>
          <a:extLst>
            <a:ext uri="{909E8E84-426E-40DD-AFC4-6F175D3DCCD1}">
              <a14:hiddenFill xmlns:a14="http://schemas.microsoft.com/office/drawing/2010/main">
                <a:solidFill>
                  <a:srgbClr val="FFFFFF"/>
                </a:solidFill>
              </a14:hiddenFill>
            </a:ext>
          </a:extLst>
        </p:spPr>
      </p:pic>
      <p:sp>
        <p:nvSpPr>
          <p:cNvPr id="22" name="Rectangle 21"/>
          <p:cNvSpPr/>
          <p:nvPr/>
        </p:nvSpPr>
        <p:spPr>
          <a:xfrm>
            <a:off x="8173007" y="654339"/>
            <a:ext cx="3680484" cy="608885"/>
          </a:xfrm>
          <a:prstGeom prst="rect">
            <a:avLst/>
          </a:prstGeom>
        </p:spPr>
        <p:txBody>
          <a:bodyPr wrap="square">
            <a:spAutoFit/>
          </a:bodyPr>
          <a:lstStyle/>
          <a:p>
            <a:pPr marL="600195" indent="28581" algn="r">
              <a:lnSpc>
                <a:spcPct val="115000"/>
              </a:lnSpc>
              <a:tabLst>
                <a:tab pos="2858072" algn="l"/>
              </a:tabLst>
            </a:pPr>
            <a:r>
              <a:rPr lang="bg-BG" sz="1000" b="1" dirty="0">
                <a:latin typeface="Arial" panose="020B0604020202020204" pitchFamily="34" charset="0"/>
                <a:ea typeface="Calibri" panose="020F0502020204030204" pitchFamily="34" charset="0"/>
              </a:rPr>
              <a:t>‘</a:t>
            </a:r>
            <a:r>
              <a:rPr lang="bg-BG" sz="1000" b="1" dirty="0" err="1">
                <a:latin typeface="Arial" panose="020B0604020202020204" pitchFamily="34" charset="0"/>
                <a:ea typeface="Calibri" panose="020F0502020204030204" pitchFamily="34" charset="0"/>
              </a:rPr>
              <a:t>Local</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Development</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Poverty</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Reduction</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and</a:t>
            </a:r>
            <a:endParaRPr lang="bg-BG" sz="1000" dirty="0">
              <a:latin typeface="Times New Roman" panose="02020603050405020304" pitchFamily="18" charset="0"/>
              <a:ea typeface="Calibri" panose="020F0502020204030204" pitchFamily="34" charset="0"/>
            </a:endParaRPr>
          </a:p>
          <a:p>
            <a:pPr marL="600195" indent="28581" algn="r">
              <a:lnSpc>
                <a:spcPct val="115000"/>
              </a:lnSpc>
            </a:pPr>
            <a:r>
              <a:rPr lang="bg-BG" sz="1000" b="1" dirty="0" err="1">
                <a:latin typeface="Arial" panose="020B0604020202020204" pitchFamily="34" charset="0"/>
                <a:ea typeface="Calibri" panose="020F0502020204030204" pitchFamily="34" charset="0"/>
              </a:rPr>
              <a:t>Enhanced</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Inclusion</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of</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Vulnerable</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Groups</a:t>
            </a:r>
            <a:r>
              <a:rPr lang="bg-BG" sz="1000" b="1" dirty="0">
                <a:latin typeface="Arial" panose="020B0604020202020204" pitchFamily="34" charset="0"/>
                <a:ea typeface="Calibri" panose="020F0502020204030204" pitchFamily="34" charset="0"/>
              </a:rPr>
              <a:t>’</a:t>
            </a:r>
            <a:endParaRPr lang="bg-BG" sz="1000" dirty="0">
              <a:latin typeface="Times New Roman" panose="02020603050405020304" pitchFamily="18" charset="0"/>
              <a:ea typeface="Calibri" panose="020F0502020204030204" pitchFamily="34" charset="0"/>
            </a:endParaRPr>
          </a:p>
          <a:p>
            <a:pPr marL="600195" indent="28581" algn="r">
              <a:lnSpc>
                <a:spcPct val="115000"/>
              </a:lnSpc>
            </a:pPr>
            <a:r>
              <a:rPr lang="bg-BG" sz="1000" b="1" dirty="0" err="1">
                <a:latin typeface="Arial" panose="020B0604020202020204" pitchFamily="34" charset="0"/>
                <a:ea typeface="Calibri" panose="020F0502020204030204" pitchFamily="34" charset="0"/>
              </a:rPr>
              <a:t>Programme</a:t>
            </a:r>
            <a:endParaRPr lang="bg-BG" sz="1000" dirty="0">
              <a:latin typeface="Times New Roman" panose="02020603050405020304" pitchFamily="18" charset="0"/>
              <a:ea typeface="Calibri" panose="020F0502020204030204" pitchFamily="34" charset="0"/>
            </a:endParaRPr>
          </a:p>
        </p:txBody>
      </p:sp>
      <p:cxnSp>
        <p:nvCxnSpPr>
          <p:cNvPr id="24" name="Straight Connector 23"/>
          <p:cNvCxnSpPr/>
          <p:nvPr/>
        </p:nvCxnSpPr>
        <p:spPr>
          <a:xfrm flipV="1">
            <a:off x="8799875" y="633733"/>
            <a:ext cx="3053617" cy="1015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625312" y="1308535"/>
            <a:ext cx="11228180" cy="1656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8" name="Content Placeholder 37"/>
          <p:cNvSpPr>
            <a:spLocks noGrp="1"/>
          </p:cNvSpPr>
          <p:nvPr>
            <p:ph idx="1"/>
          </p:nvPr>
        </p:nvSpPr>
        <p:spPr>
          <a:xfrm>
            <a:off x="796698" y="2673769"/>
            <a:ext cx="3044315" cy="2913353"/>
          </a:xfrm>
        </p:spPr>
        <p:txBody>
          <a:bodyPr>
            <a:noAutofit/>
          </a:bodyPr>
          <a:lstStyle/>
          <a:p>
            <a:pPr marL="0" indent="0">
              <a:buNone/>
            </a:pPr>
            <a:r>
              <a:rPr lang="en-GB" sz="1800" dirty="0">
                <a:effectLst/>
                <a:latin typeface="Calibri" panose="020F0502020204030204" pitchFamily="34" charset="0"/>
                <a:ea typeface="Calibri" panose="020F0502020204030204" pitchFamily="34" charset="0"/>
                <a:cs typeface="Times New Roman" panose="02020603050405020304" pitchFamily="18" charset="0"/>
              </a:rPr>
              <a:t>Share of people aged 16 years and over who feel safe walking alone around the area they live, by age </a:t>
            </a:r>
            <a:endParaRPr lang="en-US" sz="2000" dirty="0">
              <a:solidFill>
                <a:schemeClr val="bg2"/>
              </a:solidFill>
            </a:endParaRPr>
          </a:p>
        </p:txBody>
      </p:sp>
      <p:sp>
        <p:nvSpPr>
          <p:cNvPr id="11" name="Content Placeholder 37"/>
          <p:cNvSpPr txBox="1">
            <a:spLocks/>
          </p:cNvSpPr>
          <p:nvPr/>
        </p:nvSpPr>
        <p:spPr>
          <a:xfrm>
            <a:off x="796697" y="1540429"/>
            <a:ext cx="3421549" cy="918012"/>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None/>
            </a:pPr>
            <a:r>
              <a:rPr lang="en-GB" sz="2200" b="1" dirty="0">
                <a:solidFill>
                  <a:schemeClr val="tx1"/>
                </a:solidFill>
                <a:latin typeface="+mj-lt"/>
                <a:ea typeface="+mj-ea"/>
                <a:cs typeface="+mj-cs"/>
              </a:rPr>
              <a:t>Social exclusion, discrimination and security</a:t>
            </a:r>
          </a:p>
          <a:p>
            <a:pPr marL="0" indent="0">
              <a:buNone/>
            </a:pPr>
            <a:endParaRPr lang="ru-RU" sz="2200" b="1" dirty="0">
              <a:solidFill>
                <a:schemeClr val="tx1"/>
              </a:solidFill>
              <a:latin typeface="+mj-lt"/>
              <a:ea typeface="+mj-ea"/>
              <a:cs typeface="+mj-cs"/>
            </a:endParaRPr>
          </a:p>
        </p:txBody>
      </p:sp>
      <p:sp>
        <p:nvSpPr>
          <p:cNvPr id="12" name="Content Placeholder 37">
            <a:extLst>
              <a:ext uri="{FF2B5EF4-FFF2-40B4-BE49-F238E27FC236}">
                <a16:creationId xmlns:a16="http://schemas.microsoft.com/office/drawing/2014/main" id="{4D338F7F-A60A-40AE-889D-C2E8E6328005}"/>
              </a:ext>
            </a:extLst>
          </p:cNvPr>
          <p:cNvSpPr txBox="1">
            <a:spLocks/>
          </p:cNvSpPr>
          <p:nvPr/>
        </p:nvSpPr>
        <p:spPr>
          <a:xfrm>
            <a:off x="4406197" y="5802450"/>
            <a:ext cx="7253841" cy="421818"/>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None/>
            </a:pPr>
            <a:r>
              <a:rPr lang="en-GB" sz="1400" dirty="0">
                <a:latin typeface="Calibri" panose="020F0502020204030204" pitchFamily="34" charset="0"/>
                <a:ea typeface="Times New Roman" panose="02020603050405020304" pitchFamily="18" charset="0"/>
              </a:rPr>
              <a:t>Source: BNSI/FRA 2020 survey</a:t>
            </a:r>
            <a:endParaRPr lang="en-US" sz="1400" dirty="0">
              <a:solidFill>
                <a:schemeClr val="bg2"/>
              </a:solidFill>
            </a:endParaRPr>
          </a:p>
        </p:txBody>
      </p:sp>
      <p:pic>
        <p:nvPicPr>
          <p:cNvPr id="14" name="Picture 13">
            <a:extLst>
              <a:ext uri="{FF2B5EF4-FFF2-40B4-BE49-F238E27FC236}">
                <a16:creationId xmlns:a16="http://schemas.microsoft.com/office/drawing/2014/main" id="{73648169-393C-4870-85F8-F324660DB476}"/>
              </a:ext>
            </a:extLst>
          </p:cNvPr>
          <p:cNvPicPr/>
          <p:nvPr/>
        </p:nvPicPr>
        <p:blipFill>
          <a:blip r:embed="rId5">
            <a:extLst>
              <a:ext uri="{28A0092B-C50C-407E-A947-70E740481C1C}">
                <a14:useLocalDpi xmlns:a14="http://schemas.microsoft.com/office/drawing/2010/main" val="0"/>
              </a:ext>
            </a:extLst>
          </a:blip>
          <a:srcRect/>
          <a:stretch>
            <a:fillRect/>
          </a:stretch>
        </p:blipFill>
        <p:spPr bwMode="auto">
          <a:xfrm>
            <a:off x="4709943" y="1729084"/>
            <a:ext cx="6468919" cy="3392152"/>
          </a:xfrm>
          <a:prstGeom prst="rect">
            <a:avLst/>
          </a:prstGeom>
          <a:noFill/>
        </p:spPr>
      </p:pic>
    </p:spTree>
    <p:extLst>
      <p:ext uri="{BB962C8B-B14F-4D97-AF65-F5344CB8AC3E}">
        <p14:creationId xmlns:p14="http://schemas.microsoft.com/office/powerpoint/2010/main" val="1049116769"/>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1963" y="5184869"/>
            <a:ext cx="1641443" cy="1641443"/>
          </a:xfrm>
          <a:prstGeom prst="rect">
            <a:avLst/>
          </a:prstGeom>
        </p:spPr>
      </p:pic>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65850" y="5672542"/>
            <a:ext cx="1387642" cy="789918"/>
          </a:xfrm>
          <a:prstGeom prst="rect">
            <a:avLst/>
          </a:prstGeom>
        </p:spPr>
      </p:pic>
      <p:sp>
        <p:nvSpPr>
          <p:cNvPr id="13" name="Rectangle 10"/>
          <p:cNvSpPr>
            <a:spLocks noChangeArrowheads="1"/>
          </p:cNvSpPr>
          <p:nvPr/>
        </p:nvSpPr>
        <p:spPr bwMode="auto">
          <a:xfrm>
            <a:off x="7053110" y="274752"/>
            <a:ext cx="8128875" cy="1846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5725" tIns="22863" rIns="45725" bIns="22863" numCol="1" anchor="ctr" anchorCtr="0" compatLnSpc="1">
            <a:prstTxWarp prst="textNoShape">
              <a:avLst/>
            </a:prstTxWarp>
            <a:spAutoFit/>
          </a:bodyPr>
          <a:lstStyle/>
          <a:p>
            <a:endParaRPr lang="bg-BG" sz="900"/>
          </a:p>
        </p:txBody>
      </p:sp>
      <p:pic>
        <p:nvPicPr>
          <p:cNvPr id="2057" name="Picture 18" descr="eeatest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96698" y="438041"/>
            <a:ext cx="8189811" cy="655165"/>
          </a:xfrm>
          <a:prstGeom prst="rect">
            <a:avLst/>
          </a:prstGeom>
          <a:noFill/>
          <a:extLst>
            <a:ext uri="{909E8E84-426E-40DD-AFC4-6F175D3DCCD1}">
              <a14:hiddenFill xmlns:a14="http://schemas.microsoft.com/office/drawing/2010/main">
                <a:solidFill>
                  <a:srgbClr val="FFFFFF"/>
                </a:solidFill>
              </a14:hiddenFill>
            </a:ext>
          </a:extLst>
        </p:spPr>
      </p:pic>
      <p:sp>
        <p:nvSpPr>
          <p:cNvPr id="22" name="Rectangle 21"/>
          <p:cNvSpPr/>
          <p:nvPr/>
        </p:nvSpPr>
        <p:spPr>
          <a:xfrm>
            <a:off x="8173007" y="654339"/>
            <a:ext cx="3680484" cy="608885"/>
          </a:xfrm>
          <a:prstGeom prst="rect">
            <a:avLst/>
          </a:prstGeom>
        </p:spPr>
        <p:txBody>
          <a:bodyPr wrap="square">
            <a:spAutoFit/>
          </a:bodyPr>
          <a:lstStyle/>
          <a:p>
            <a:pPr marL="600195" indent="28581" algn="r">
              <a:lnSpc>
                <a:spcPct val="115000"/>
              </a:lnSpc>
              <a:tabLst>
                <a:tab pos="2858072" algn="l"/>
              </a:tabLst>
            </a:pPr>
            <a:r>
              <a:rPr lang="bg-BG" sz="1000" b="1" dirty="0">
                <a:latin typeface="Arial" panose="020B0604020202020204" pitchFamily="34" charset="0"/>
                <a:ea typeface="Calibri" panose="020F0502020204030204" pitchFamily="34" charset="0"/>
              </a:rPr>
              <a:t>‘</a:t>
            </a:r>
            <a:r>
              <a:rPr lang="bg-BG" sz="1000" b="1" dirty="0" err="1">
                <a:latin typeface="Arial" panose="020B0604020202020204" pitchFamily="34" charset="0"/>
                <a:ea typeface="Calibri" panose="020F0502020204030204" pitchFamily="34" charset="0"/>
              </a:rPr>
              <a:t>Local</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Development</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Poverty</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Reduction</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and</a:t>
            </a:r>
            <a:endParaRPr lang="bg-BG" sz="1000" dirty="0">
              <a:latin typeface="Times New Roman" panose="02020603050405020304" pitchFamily="18" charset="0"/>
              <a:ea typeface="Calibri" panose="020F0502020204030204" pitchFamily="34" charset="0"/>
            </a:endParaRPr>
          </a:p>
          <a:p>
            <a:pPr marL="600195" indent="28581" algn="r">
              <a:lnSpc>
                <a:spcPct val="115000"/>
              </a:lnSpc>
            </a:pPr>
            <a:r>
              <a:rPr lang="bg-BG" sz="1000" b="1" dirty="0" err="1">
                <a:latin typeface="Arial" panose="020B0604020202020204" pitchFamily="34" charset="0"/>
                <a:ea typeface="Calibri" panose="020F0502020204030204" pitchFamily="34" charset="0"/>
              </a:rPr>
              <a:t>Enhanced</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Inclusion</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of</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Vulnerable</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Groups</a:t>
            </a:r>
            <a:r>
              <a:rPr lang="bg-BG" sz="1000" b="1" dirty="0">
                <a:latin typeface="Arial" panose="020B0604020202020204" pitchFamily="34" charset="0"/>
                <a:ea typeface="Calibri" panose="020F0502020204030204" pitchFamily="34" charset="0"/>
              </a:rPr>
              <a:t>’</a:t>
            </a:r>
            <a:endParaRPr lang="bg-BG" sz="1000" dirty="0">
              <a:latin typeface="Times New Roman" panose="02020603050405020304" pitchFamily="18" charset="0"/>
              <a:ea typeface="Calibri" panose="020F0502020204030204" pitchFamily="34" charset="0"/>
            </a:endParaRPr>
          </a:p>
          <a:p>
            <a:pPr marL="600195" indent="28581" algn="r">
              <a:lnSpc>
                <a:spcPct val="115000"/>
              </a:lnSpc>
            </a:pPr>
            <a:r>
              <a:rPr lang="bg-BG" sz="1000" b="1" dirty="0" err="1">
                <a:latin typeface="Arial" panose="020B0604020202020204" pitchFamily="34" charset="0"/>
                <a:ea typeface="Calibri" panose="020F0502020204030204" pitchFamily="34" charset="0"/>
              </a:rPr>
              <a:t>Programme</a:t>
            </a:r>
            <a:endParaRPr lang="bg-BG" sz="1000" dirty="0">
              <a:latin typeface="Times New Roman" panose="02020603050405020304" pitchFamily="18" charset="0"/>
              <a:ea typeface="Calibri" panose="020F0502020204030204" pitchFamily="34" charset="0"/>
            </a:endParaRPr>
          </a:p>
        </p:txBody>
      </p:sp>
      <p:cxnSp>
        <p:nvCxnSpPr>
          <p:cNvPr id="24" name="Straight Connector 23"/>
          <p:cNvCxnSpPr/>
          <p:nvPr/>
        </p:nvCxnSpPr>
        <p:spPr>
          <a:xfrm flipV="1">
            <a:off x="8799875" y="633733"/>
            <a:ext cx="3053617" cy="1015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625312" y="1308535"/>
            <a:ext cx="11228180" cy="1656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8" name="Content Placeholder 37"/>
          <p:cNvSpPr>
            <a:spLocks noGrp="1"/>
          </p:cNvSpPr>
          <p:nvPr>
            <p:ph idx="1"/>
          </p:nvPr>
        </p:nvSpPr>
        <p:spPr>
          <a:xfrm>
            <a:off x="796698" y="2673769"/>
            <a:ext cx="3044315" cy="2913353"/>
          </a:xfrm>
        </p:spPr>
        <p:txBody>
          <a:bodyPr>
            <a:noAutofit/>
          </a:bodyPr>
          <a:lstStyle/>
          <a:p>
            <a:pPr marL="0" indent="0">
              <a:buNone/>
            </a:pPr>
            <a:r>
              <a:rPr lang="en-GB" sz="1800" dirty="0">
                <a:effectLst/>
                <a:latin typeface="Calibri" panose="020F0502020204030204" pitchFamily="34" charset="0"/>
                <a:ea typeface="Calibri" panose="020F0502020204030204" pitchFamily="34" charset="0"/>
                <a:cs typeface="Times New Roman" panose="02020603050405020304" pitchFamily="18" charset="0"/>
              </a:rPr>
              <a:t>Share of people aged 16 years and over who read books, by age.</a:t>
            </a:r>
            <a:endParaRPr lang="en-US" sz="2000" dirty="0">
              <a:solidFill>
                <a:schemeClr val="bg2"/>
              </a:solidFill>
            </a:endParaRPr>
          </a:p>
        </p:txBody>
      </p:sp>
      <p:sp>
        <p:nvSpPr>
          <p:cNvPr id="11" name="Content Placeholder 37"/>
          <p:cNvSpPr txBox="1">
            <a:spLocks/>
          </p:cNvSpPr>
          <p:nvPr/>
        </p:nvSpPr>
        <p:spPr>
          <a:xfrm>
            <a:off x="796697" y="1540429"/>
            <a:ext cx="3421549" cy="918012"/>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None/>
            </a:pPr>
            <a:r>
              <a:rPr lang="en-GB" sz="2200" b="1" dirty="0">
                <a:solidFill>
                  <a:schemeClr val="tx1"/>
                </a:solidFill>
                <a:latin typeface="+mj-lt"/>
                <a:ea typeface="+mj-ea"/>
                <a:cs typeface="+mj-cs"/>
              </a:rPr>
              <a:t>Social exclusion, discrimination and security</a:t>
            </a:r>
          </a:p>
          <a:p>
            <a:pPr marL="0" indent="0">
              <a:buNone/>
            </a:pPr>
            <a:endParaRPr lang="ru-RU" sz="2200" b="1" dirty="0">
              <a:solidFill>
                <a:schemeClr val="tx1"/>
              </a:solidFill>
              <a:latin typeface="+mj-lt"/>
              <a:ea typeface="+mj-ea"/>
              <a:cs typeface="+mj-cs"/>
            </a:endParaRPr>
          </a:p>
        </p:txBody>
      </p:sp>
      <p:sp>
        <p:nvSpPr>
          <p:cNvPr id="12" name="Content Placeholder 37">
            <a:extLst>
              <a:ext uri="{FF2B5EF4-FFF2-40B4-BE49-F238E27FC236}">
                <a16:creationId xmlns:a16="http://schemas.microsoft.com/office/drawing/2014/main" id="{4D338F7F-A60A-40AE-889D-C2E8E6328005}"/>
              </a:ext>
            </a:extLst>
          </p:cNvPr>
          <p:cNvSpPr txBox="1">
            <a:spLocks/>
          </p:cNvSpPr>
          <p:nvPr/>
        </p:nvSpPr>
        <p:spPr>
          <a:xfrm>
            <a:off x="4406197" y="5802450"/>
            <a:ext cx="7253841" cy="421818"/>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None/>
            </a:pPr>
            <a:r>
              <a:rPr lang="en-GB" sz="1400" dirty="0">
                <a:latin typeface="Calibri" panose="020F0502020204030204" pitchFamily="34" charset="0"/>
                <a:ea typeface="Times New Roman" panose="02020603050405020304" pitchFamily="18" charset="0"/>
              </a:rPr>
              <a:t>Source: BNSI/FRA 2020 survey</a:t>
            </a:r>
            <a:endParaRPr lang="en-US" sz="1400" dirty="0">
              <a:solidFill>
                <a:schemeClr val="bg2"/>
              </a:solidFill>
            </a:endParaRPr>
          </a:p>
        </p:txBody>
      </p:sp>
      <p:pic>
        <p:nvPicPr>
          <p:cNvPr id="16" name="Picture 15">
            <a:extLst>
              <a:ext uri="{FF2B5EF4-FFF2-40B4-BE49-F238E27FC236}">
                <a16:creationId xmlns:a16="http://schemas.microsoft.com/office/drawing/2014/main" id="{9A1D584C-9243-4959-B047-F6604CC61469}"/>
              </a:ext>
            </a:extLst>
          </p:cNvPr>
          <p:cNvPicPr/>
          <p:nvPr/>
        </p:nvPicPr>
        <p:blipFill>
          <a:blip r:embed="rId5"/>
          <a:stretch>
            <a:fillRect/>
          </a:stretch>
        </p:blipFill>
        <p:spPr>
          <a:xfrm>
            <a:off x="5333414" y="1655875"/>
            <a:ext cx="6326623" cy="4016667"/>
          </a:xfrm>
          <a:prstGeom prst="rect">
            <a:avLst/>
          </a:prstGeom>
        </p:spPr>
      </p:pic>
    </p:spTree>
    <p:extLst>
      <p:ext uri="{BB962C8B-B14F-4D97-AF65-F5344CB8AC3E}">
        <p14:creationId xmlns:p14="http://schemas.microsoft.com/office/powerpoint/2010/main" val="766576496"/>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574B3F-5395-4F5D-AC62-DDEFD42F715E}"/>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7D35D43F-73FA-435C-A6D4-5E1EB8C6125C}"/>
              </a:ext>
            </a:extLst>
          </p:cNvPr>
          <p:cNvSpPr>
            <a:spLocks noGrp="1"/>
          </p:cNvSpPr>
          <p:nvPr>
            <p:ph idx="1"/>
          </p:nvPr>
        </p:nvSpPr>
        <p:spPr/>
        <p:txBody>
          <a:bodyPr/>
          <a:lstStyle/>
          <a:p>
            <a:endParaRPr lang="en-GB"/>
          </a:p>
        </p:txBody>
      </p:sp>
    </p:spTree>
    <p:extLst>
      <p:ext uri="{BB962C8B-B14F-4D97-AF65-F5344CB8AC3E}">
        <p14:creationId xmlns:p14="http://schemas.microsoft.com/office/powerpoint/2010/main" val="373813447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1963" y="5184869"/>
            <a:ext cx="1641443" cy="1641443"/>
          </a:xfrm>
          <a:prstGeom prst="rect">
            <a:avLst/>
          </a:prstGeom>
        </p:spPr>
      </p:pic>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65850" y="5672542"/>
            <a:ext cx="1387642" cy="789918"/>
          </a:xfrm>
          <a:prstGeom prst="rect">
            <a:avLst/>
          </a:prstGeom>
        </p:spPr>
      </p:pic>
      <p:sp>
        <p:nvSpPr>
          <p:cNvPr id="13" name="Rectangle 10"/>
          <p:cNvSpPr>
            <a:spLocks noChangeArrowheads="1"/>
          </p:cNvSpPr>
          <p:nvPr/>
        </p:nvSpPr>
        <p:spPr bwMode="auto">
          <a:xfrm>
            <a:off x="7053110" y="274752"/>
            <a:ext cx="8128875" cy="1846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5725" tIns="22863" rIns="45725" bIns="22863" numCol="1" anchor="ctr" anchorCtr="0" compatLnSpc="1">
            <a:prstTxWarp prst="textNoShape">
              <a:avLst/>
            </a:prstTxWarp>
            <a:spAutoFit/>
          </a:bodyPr>
          <a:lstStyle/>
          <a:p>
            <a:endParaRPr lang="bg-BG" sz="900"/>
          </a:p>
        </p:txBody>
      </p:sp>
      <p:pic>
        <p:nvPicPr>
          <p:cNvPr id="2057" name="Picture 18" descr="eeatest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96698" y="438041"/>
            <a:ext cx="8189811" cy="655165"/>
          </a:xfrm>
          <a:prstGeom prst="rect">
            <a:avLst/>
          </a:prstGeom>
          <a:noFill/>
          <a:extLst>
            <a:ext uri="{909E8E84-426E-40DD-AFC4-6F175D3DCCD1}">
              <a14:hiddenFill xmlns:a14="http://schemas.microsoft.com/office/drawing/2010/main">
                <a:solidFill>
                  <a:srgbClr val="FFFFFF"/>
                </a:solidFill>
              </a14:hiddenFill>
            </a:ext>
          </a:extLst>
        </p:spPr>
      </p:pic>
      <p:sp>
        <p:nvSpPr>
          <p:cNvPr id="22" name="Rectangle 21"/>
          <p:cNvSpPr/>
          <p:nvPr/>
        </p:nvSpPr>
        <p:spPr>
          <a:xfrm>
            <a:off x="8173007" y="654339"/>
            <a:ext cx="3680484" cy="608885"/>
          </a:xfrm>
          <a:prstGeom prst="rect">
            <a:avLst/>
          </a:prstGeom>
        </p:spPr>
        <p:txBody>
          <a:bodyPr wrap="square">
            <a:spAutoFit/>
          </a:bodyPr>
          <a:lstStyle/>
          <a:p>
            <a:pPr marL="600195" indent="28581" algn="r">
              <a:lnSpc>
                <a:spcPct val="115000"/>
              </a:lnSpc>
              <a:tabLst>
                <a:tab pos="2858072" algn="l"/>
              </a:tabLst>
            </a:pPr>
            <a:r>
              <a:rPr lang="bg-BG" sz="1000" b="1" dirty="0">
                <a:latin typeface="Arial" panose="020B0604020202020204" pitchFamily="34" charset="0"/>
                <a:ea typeface="Calibri" panose="020F0502020204030204" pitchFamily="34" charset="0"/>
              </a:rPr>
              <a:t>‘</a:t>
            </a:r>
            <a:r>
              <a:rPr lang="bg-BG" sz="1000" b="1" dirty="0" err="1">
                <a:latin typeface="Arial" panose="020B0604020202020204" pitchFamily="34" charset="0"/>
                <a:ea typeface="Calibri" panose="020F0502020204030204" pitchFamily="34" charset="0"/>
              </a:rPr>
              <a:t>Local</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Development</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Poverty</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Reduction</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and</a:t>
            </a:r>
            <a:endParaRPr lang="bg-BG" sz="1000" dirty="0">
              <a:latin typeface="Times New Roman" panose="02020603050405020304" pitchFamily="18" charset="0"/>
              <a:ea typeface="Calibri" panose="020F0502020204030204" pitchFamily="34" charset="0"/>
            </a:endParaRPr>
          </a:p>
          <a:p>
            <a:pPr marL="600195" indent="28581" algn="r">
              <a:lnSpc>
                <a:spcPct val="115000"/>
              </a:lnSpc>
            </a:pPr>
            <a:r>
              <a:rPr lang="bg-BG" sz="1000" b="1" dirty="0" err="1">
                <a:latin typeface="Arial" panose="020B0604020202020204" pitchFamily="34" charset="0"/>
                <a:ea typeface="Calibri" panose="020F0502020204030204" pitchFamily="34" charset="0"/>
              </a:rPr>
              <a:t>Enhanced</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Inclusion</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of</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Vulnerable</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Groups</a:t>
            </a:r>
            <a:r>
              <a:rPr lang="bg-BG" sz="1000" b="1" dirty="0">
                <a:latin typeface="Arial" panose="020B0604020202020204" pitchFamily="34" charset="0"/>
                <a:ea typeface="Calibri" panose="020F0502020204030204" pitchFamily="34" charset="0"/>
              </a:rPr>
              <a:t>’</a:t>
            </a:r>
            <a:endParaRPr lang="bg-BG" sz="1000" dirty="0">
              <a:latin typeface="Times New Roman" panose="02020603050405020304" pitchFamily="18" charset="0"/>
              <a:ea typeface="Calibri" panose="020F0502020204030204" pitchFamily="34" charset="0"/>
            </a:endParaRPr>
          </a:p>
          <a:p>
            <a:pPr marL="600195" indent="28581" algn="r">
              <a:lnSpc>
                <a:spcPct val="115000"/>
              </a:lnSpc>
            </a:pPr>
            <a:r>
              <a:rPr lang="bg-BG" sz="1000" b="1" dirty="0" err="1">
                <a:latin typeface="Arial" panose="020B0604020202020204" pitchFamily="34" charset="0"/>
                <a:ea typeface="Calibri" panose="020F0502020204030204" pitchFamily="34" charset="0"/>
              </a:rPr>
              <a:t>Programme</a:t>
            </a:r>
            <a:endParaRPr lang="bg-BG" sz="1000" dirty="0">
              <a:latin typeface="Times New Roman" panose="02020603050405020304" pitchFamily="18" charset="0"/>
              <a:ea typeface="Calibri" panose="020F0502020204030204" pitchFamily="34" charset="0"/>
            </a:endParaRPr>
          </a:p>
        </p:txBody>
      </p:sp>
      <p:cxnSp>
        <p:nvCxnSpPr>
          <p:cNvPr id="24" name="Straight Connector 23"/>
          <p:cNvCxnSpPr/>
          <p:nvPr/>
        </p:nvCxnSpPr>
        <p:spPr>
          <a:xfrm flipV="1">
            <a:off x="8799875" y="633733"/>
            <a:ext cx="3053617" cy="1015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625312" y="1308535"/>
            <a:ext cx="11228180" cy="1656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8" name="Content Placeholder 37"/>
          <p:cNvSpPr>
            <a:spLocks noGrp="1"/>
          </p:cNvSpPr>
          <p:nvPr>
            <p:ph idx="1"/>
          </p:nvPr>
        </p:nvSpPr>
        <p:spPr>
          <a:xfrm>
            <a:off x="796698" y="2673769"/>
            <a:ext cx="3044315" cy="2913353"/>
          </a:xfrm>
        </p:spPr>
        <p:txBody>
          <a:bodyPr>
            <a:noAutofit/>
          </a:bodyPr>
          <a:lstStyle/>
          <a:p>
            <a:pPr marL="0" indent="0">
              <a:buNone/>
            </a:pPr>
            <a:r>
              <a:rPr lang="en-GB" sz="1800" dirty="0">
                <a:effectLst/>
                <a:latin typeface="Calibri" panose="020F0502020204030204" pitchFamily="34" charset="0"/>
                <a:ea typeface="Calibri" panose="020F0502020204030204" pitchFamily="34" charset="0"/>
                <a:cs typeface="Times New Roman" panose="02020603050405020304" pitchFamily="18" charset="0"/>
              </a:rPr>
              <a:t>Share of people aged 65 and over assessing their health in general as 'Very good' or 'Good', by age, sex, self-declared ethnicity, household size, at-risk-of-poverty rate and residence type </a:t>
            </a:r>
            <a:endParaRPr lang="en-US" sz="2000" dirty="0">
              <a:solidFill>
                <a:schemeClr val="bg2"/>
              </a:solidFill>
            </a:endParaRPr>
          </a:p>
        </p:txBody>
      </p:sp>
      <p:sp>
        <p:nvSpPr>
          <p:cNvPr id="11" name="Content Placeholder 37"/>
          <p:cNvSpPr txBox="1">
            <a:spLocks/>
          </p:cNvSpPr>
          <p:nvPr/>
        </p:nvSpPr>
        <p:spPr>
          <a:xfrm>
            <a:off x="796697" y="1540429"/>
            <a:ext cx="3421549" cy="918012"/>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None/>
            </a:pPr>
            <a:r>
              <a:rPr lang="en-GB" sz="2200" b="1" dirty="0">
                <a:solidFill>
                  <a:schemeClr val="tx1"/>
                </a:solidFill>
                <a:latin typeface="+mj-lt"/>
                <a:ea typeface="+mj-ea"/>
                <a:cs typeface="+mj-cs"/>
              </a:rPr>
              <a:t>Health</a:t>
            </a:r>
            <a:endParaRPr lang="ru-RU" sz="2200" b="1" dirty="0">
              <a:solidFill>
                <a:schemeClr val="tx1"/>
              </a:solidFill>
              <a:latin typeface="+mj-lt"/>
              <a:ea typeface="+mj-ea"/>
              <a:cs typeface="+mj-cs"/>
            </a:endParaRPr>
          </a:p>
        </p:txBody>
      </p:sp>
      <p:sp>
        <p:nvSpPr>
          <p:cNvPr id="12" name="Content Placeholder 37">
            <a:extLst>
              <a:ext uri="{FF2B5EF4-FFF2-40B4-BE49-F238E27FC236}">
                <a16:creationId xmlns:a16="http://schemas.microsoft.com/office/drawing/2014/main" id="{4D338F7F-A60A-40AE-889D-C2E8E6328005}"/>
              </a:ext>
            </a:extLst>
          </p:cNvPr>
          <p:cNvSpPr txBox="1">
            <a:spLocks/>
          </p:cNvSpPr>
          <p:nvPr/>
        </p:nvSpPr>
        <p:spPr>
          <a:xfrm>
            <a:off x="4406197" y="5802450"/>
            <a:ext cx="7253841" cy="421818"/>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None/>
            </a:pPr>
            <a:r>
              <a:rPr lang="en-GB" sz="1400" dirty="0">
                <a:latin typeface="Calibri" panose="020F0502020204030204" pitchFamily="34" charset="0"/>
                <a:ea typeface="Times New Roman" panose="02020603050405020304" pitchFamily="18" charset="0"/>
              </a:rPr>
              <a:t>Source: BNSI/FRA 2020 survey</a:t>
            </a:r>
            <a:endParaRPr lang="en-US" sz="1400" dirty="0">
              <a:solidFill>
                <a:schemeClr val="bg2"/>
              </a:solidFill>
            </a:endParaRPr>
          </a:p>
        </p:txBody>
      </p:sp>
      <p:pic>
        <p:nvPicPr>
          <p:cNvPr id="14" name="Picture 13">
            <a:extLst>
              <a:ext uri="{FF2B5EF4-FFF2-40B4-BE49-F238E27FC236}">
                <a16:creationId xmlns:a16="http://schemas.microsoft.com/office/drawing/2014/main" id="{FFA191AF-A848-48E5-838C-EC16BC85DE06}"/>
              </a:ext>
            </a:extLst>
          </p:cNvPr>
          <p:cNvPicPr/>
          <p:nvPr/>
        </p:nvPicPr>
        <p:blipFill>
          <a:blip r:embed="rId5"/>
          <a:stretch>
            <a:fillRect/>
          </a:stretch>
        </p:blipFill>
        <p:spPr>
          <a:xfrm>
            <a:off x="5066445" y="1561077"/>
            <a:ext cx="5661656" cy="4026045"/>
          </a:xfrm>
          <a:prstGeom prst="rect">
            <a:avLst/>
          </a:prstGeom>
        </p:spPr>
      </p:pic>
    </p:spTree>
    <p:extLst>
      <p:ext uri="{BB962C8B-B14F-4D97-AF65-F5344CB8AC3E}">
        <p14:creationId xmlns:p14="http://schemas.microsoft.com/office/powerpoint/2010/main" val="371996121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1963" y="5184869"/>
            <a:ext cx="1641443" cy="1641443"/>
          </a:xfrm>
          <a:prstGeom prst="rect">
            <a:avLst/>
          </a:prstGeom>
        </p:spPr>
      </p:pic>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65850" y="5672542"/>
            <a:ext cx="1387642" cy="789918"/>
          </a:xfrm>
          <a:prstGeom prst="rect">
            <a:avLst/>
          </a:prstGeom>
        </p:spPr>
      </p:pic>
      <p:sp>
        <p:nvSpPr>
          <p:cNvPr id="13" name="Rectangle 10"/>
          <p:cNvSpPr>
            <a:spLocks noChangeArrowheads="1"/>
          </p:cNvSpPr>
          <p:nvPr/>
        </p:nvSpPr>
        <p:spPr bwMode="auto">
          <a:xfrm>
            <a:off x="7053110" y="274752"/>
            <a:ext cx="8128875" cy="1846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5725" tIns="22863" rIns="45725" bIns="22863" numCol="1" anchor="ctr" anchorCtr="0" compatLnSpc="1">
            <a:prstTxWarp prst="textNoShape">
              <a:avLst/>
            </a:prstTxWarp>
            <a:spAutoFit/>
          </a:bodyPr>
          <a:lstStyle/>
          <a:p>
            <a:endParaRPr lang="bg-BG" sz="900"/>
          </a:p>
        </p:txBody>
      </p:sp>
      <p:pic>
        <p:nvPicPr>
          <p:cNvPr id="2057" name="Picture 18" descr="eeatest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96698" y="438041"/>
            <a:ext cx="8189811" cy="655165"/>
          </a:xfrm>
          <a:prstGeom prst="rect">
            <a:avLst/>
          </a:prstGeom>
          <a:noFill/>
          <a:extLst>
            <a:ext uri="{909E8E84-426E-40DD-AFC4-6F175D3DCCD1}">
              <a14:hiddenFill xmlns:a14="http://schemas.microsoft.com/office/drawing/2010/main">
                <a:solidFill>
                  <a:srgbClr val="FFFFFF"/>
                </a:solidFill>
              </a14:hiddenFill>
            </a:ext>
          </a:extLst>
        </p:spPr>
      </p:pic>
      <p:sp>
        <p:nvSpPr>
          <p:cNvPr id="22" name="Rectangle 21"/>
          <p:cNvSpPr/>
          <p:nvPr/>
        </p:nvSpPr>
        <p:spPr>
          <a:xfrm>
            <a:off x="8173007" y="654339"/>
            <a:ext cx="3680484" cy="608885"/>
          </a:xfrm>
          <a:prstGeom prst="rect">
            <a:avLst/>
          </a:prstGeom>
        </p:spPr>
        <p:txBody>
          <a:bodyPr wrap="square">
            <a:spAutoFit/>
          </a:bodyPr>
          <a:lstStyle/>
          <a:p>
            <a:pPr marL="600195" indent="28581" algn="r">
              <a:lnSpc>
                <a:spcPct val="115000"/>
              </a:lnSpc>
              <a:tabLst>
                <a:tab pos="2858072" algn="l"/>
              </a:tabLst>
            </a:pPr>
            <a:r>
              <a:rPr lang="bg-BG" sz="1000" b="1" dirty="0">
                <a:latin typeface="Arial" panose="020B0604020202020204" pitchFamily="34" charset="0"/>
                <a:ea typeface="Calibri" panose="020F0502020204030204" pitchFamily="34" charset="0"/>
              </a:rPr>
              <a:t>‘</a:t>
            </a:r>
            <a:r>
              <a:rPr lang="bg-BG" sz="1000" b="1" dirty="0" err="1">
                <a:latin typeface="Arial" panose="020B0604020202020204" pitchFamily="34" charset="0"/>
                <a:ea typeface="Calibri" panose="020F0502020204030204" pitchFamily="34" charset="0"/>
              </a:rPr>
              <a:t>Local</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Development</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Poverty</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Reduction</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and</a:t>
            </a:r>
            <a:endParaRPr lang="bg-BG" sz="1000" dirty="0">
              <a:latin typeface="Times New Roman" panose="02020603050405020304" pitchFamily="18" charset="0"/>
              <a:ea typeface="Calibri" panose="020F0502020204030204" pitchFamily="34" charset="0"/>
            </a:endParaRPr>
          </a:p>
          <a:p>
            <a:pPr marL="600195" indent="28581" algn="r">
              <a:lnSpc>
                <a:spcPct val="115000"/>
              </a:lnSpc>
            </a:pPr>
            <a:r>
              <a:rPr lang="bg-BG" sz="1000" b="1" dirty="0" err="1">
                <a:latin typeface="Arial" panose="020B0604020202020204" pitchFamily="34" charset="0"/>
                <a:ea typeface="Calibri" panose="020F0502020204030204" pitchFamily="34" charset="0"/>
              </a:rPr>
              <a:t>Enhanced</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Inclusion</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of</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Vulnerable</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Groups</a:t>
            </a:r>
            <a:r>
              <a:rPr lang="bg-BG" sz="1000" b="1" dirty="0">
                <a:latin typeface="Arial" panose="020B0604020202020204" pitchFamily="34" charset="0"/>
                <a:ea typeface="Calibri" panose="020F0502020204030204" pitchFamily="34" charset="0"/>
              </a:rPr>
              <a:t>’</a:t>
            </a:r>
            <a:endParaRPr lang="bg-BG" sz="1000" dirty="0">
              <a:latin typeface="Times New Roman" panose="02020603050405020304" pitchFamily="18" charset="0"/>
              <a:ea typeface="Calibri" panose="020F0502020204030204" pitchFamily="34" charset="0"/>
            </a:endParaRPr>
          </a:p>
          <a:p>
            <a:pPr marL="600195" indent="28581" algn="r">
              <a:lnSpc>
                <a:spcPct val="115000"/>
              </a:lnSpc>
            </a:pPr>
            <a:r>
              <a:rPr lang="bg-BG" sz="1000" b="1" dirty="0" err="1">
                <a:latin typeface="Arial" panose="020B0604020202020204" pitchFamily="34" charset="0"/>
                <a:ea typeface="Calibri" panose="020F0502020204030204" pitchFamily="34" charset="0"/>
              </a:rPr>
              <a:t>Programme</a:t>
            </a:r>
            <a:endParaRPr lang="bg-BG" sz="1000" dirty="0">
              <a:latin typeface="Times New Roman" panose="02020603050405020304" pitchFamily="18" charset="0"/>
              <a:ea typeface="Calibri" panose="020F0502020204030204" pitchFamily="34" charset="0"/>
            </a:endParaRPr>
          </a:p>
        </p:txBody>
      </p:sp>
      <p:cxnSp>
        <p:nvCxnSpPr>
          <p:cNvPr id="24" name="Straight Connector 23"/>
          <p:cNvCxnSpPr/>
          <p:nvPr/>
        </p:nvCxnSpPr>
        <p:spPr>
          <a:xfrm flipV="1">
            <a:off x="8799875" y="633733"/>
            <a:ext cx="3053617" cy="1015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625312" y="1308535"/>
            <a:ext cx="11228180" cy="1656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8" name="Content Placeholder 37"/>
          <p:cNvSpPr>
            <a:spLocks noGrp="1"/>
          </p:cNvSpPr>
          <p:nvPr>
            <p:ph idx="1"/>
          </p:nvPr>
        </p:nvSpPr>
        <p:spPr>
          <a:xfrm>
            <a:off x="796698" y="2673769"/>
            <a:ext cx="3044315" cy="2913353"/>
          </a:xfrm>
        </p:spPr>
        <p:txBody>
          <a:bodyPr>
            <a:noAutofit/>
          </a:bodyPr>
          <a:lstStyle/>
          <a:p>
            <a:pPr marL="0" indent="0">
              <a:buNone/>
            </a:pPr>
            <a:r>
              <a:rPr lang="en-GB" sz="1800" dirty="0">
                <a:effectLst/>
                <a:latin typeface="Calibri" panose="020F0502020204030204" pitchFamily="34" charset="0"/>
                <a:ea typeface="Calibri" panose="020F0502020204030204" pitchFamily="34" charset="0"/>
                <a:cs typeface="Times New Roman" panose="02020603050405020304" pitchFamily="18" charset="0"/>
              </a:rPr>
              <a:t>Share of people aged 16 years and over with self-reported severe, non-severe or no long-standing limitations in usual activities due to health problems, by age </a:t>
            </a:r>
            <a:endParaRPr lang="en-US" sz="2000" dirty="0">
              <a:solidFill>
                <a:schemeClr val="bg2"/>
              </a:solidFill>
            </a:endParaRPr>
          </a:p>
        </p:txBody>
      </p:sp>
      <p:sp>
        <p:nvSpPr>
          <p:cNvPr id="11" name="Content Placeholder 37"/>
          <p:cNvSpPr txBox="1">
            <a:spLocks/>
          </p:cNvSpPr>
          <p:nvPr/>
        </p:nvSpPr>
        <p:spPr>
          <a:xfrm>
            <a:off x="796697" y="1540429"/>
            <a:ext cx="3421549" cy="918012"/>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None/>
            </a:pPr>
            <a:r>
              <a:rPr lang="en-GB" sz="2200" b="1" dirty="0">
                <a:solidFill>
                  <a:schemeClr val="tx1"/>
                </a:solidFill>
                <a:latin typeface="+mj-lt"/>
                <a:ea typeface="+mj-ea"/>
                <a:cs typeface="+mj-cs"/>
              </a:rPr>
              <a:t>Health</a:t>
            </a:r>
            <a:endParaRPr lang="ru-RU" sz="2200" b="1" dirty="0">
              <a:solidFill>
                <a:schemeClr val="tx1"/>
              </a:solidFill>
              <a:latin typeface="+mj-lt"/>
              <a:ea typeface="+mj-ea"/>
              <a:cs typeface="+mj-cs"/>
            </a:endParaRPr>
          </a:p>
        </p:txBody>
      </p:sp>
      <p:sp>
        <p:nvSpPr>
          <p:cNvPr id="12" name="Content Placeholder 37">
            <a:extLst>
              <a:ext uri="{FF2B5EF4-FFF2-40B4-BE49-F238E27FC236}">
                <a16:creationId xmlns:a16="http://schemas.microsoft.com/office/drawing/2014/main" id="{4D338F7F-A60A-40AE-889D-C2E8E6328005}"/>
              </a:ext>
            </a:extLst>
          </p:cNvPr>
          <p:cNvSpPr txBox="1">
            <a:spLocks/>
          </p:cNvSpPr>
          <p:nvPr/>
        </p:nvSpPr>
        <p:spPr>
          <a:xfrm>
            <a:off x="4406197" y="5802450"/>
            <a:ext cx="7253841" cy="421818"/>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None/>
            </a:pPr>
            <a:r>
              <a:rPr lang="en-GB" sz="1400" dirty="0">
                <a:latin typeface="Calibri" panose="020F0502020204030204" pitchFamily="34" charset="0"/>
                <a:ea typeface="Times New Roman" panose="02020603050405020304" pitchFamily="18" charset="0"/>
              </a:rPr>
              <a:t>Source: BNSI/FRA 2020 survey</a:t>
            </a:r>
            <a:endParaRPr lang="en-US" sz="1400" dirty="0">
              <a:solidFill>
                <a:schemeClr val="bg2"/>
              </a:solidFill>
            </a:endParaRPr>
          </a:p>
        </p:txBody>
      </p:sp>
      <p:pic>
        <p:nvPicPr>
          <p:cNvPr id="14" name="Picture 13">
            <a:extLst>
              <a:ext uri="{FF2B5EF4-FFF2-40B4-BE49-F238E27FC236}">
                <a16:creationId xmlns:a16="http://schemas.microsoft.com/office/drawing/2014/main" id="{333F2106-B12A-4FFE-8D05-DBD2B962F106}"/>
              </a:ext>
            </a:extLst>
          </p:cNvPr>
          <p:cNvPicPr/>
          <p:nvPr/>
        </p:nvPicPr>
        <p:blipFill>
          <a:blip r:embed="rId5">
            <a:extLst>
              <a:ext uri="{28A0092B-C50C-407E-A947-70E740481C1C}">
                <a14:useLocalDpi xmlns:a14="http://schemas.microsoft.com/office/drawing/2010/main" val="0"/>
              </a:ext>
            </a:extLst>
          </a:blip>
          <a:srcRect/>
          <a:stretch>
            <a:fillRect/>
          </a:stretch>
        </p:blipFill>
        <p:spPr bwMode="auto">
          <a:xfrm>
            <a:off x="4891603" y="1823490"/>
            <a:ext cx="6068318" cy="3167838"/>
          </a:xfrm>
          <a:prstGeom prst="rect">
            <a:avLst/>
          </a:prstGeom>
          <a:noFill/>
        </p:spPr>
      </p:pic>
    </p:spTree>
    <p:extLst>
      <p:ext uri="{BB962C8B-B14F-4D97-AF65-F5344CB8AC3E}">
        <p14:creationId xmlns:p14="http://schemas.microsoft.com/office/powerpoint/2010/main" val="342256953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1963" y="5184869"/>
            <a:ext cx="1641443" cy="1641443"/>
          </a:xfrm>
          <a:prstGeom prst="rect">
            <a:avLst/>
          </a:prstGeom>
        </p:spPr>
      </p:pic>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65850" y="5672542"/>
            <a:ext cx="1387642" cy="789918"/>
          </a:xfrm>
          <a:prstGeom prst="rect">
            <a:avLst/>
          </a:prstGeom>
        </p:spPr>
      </p:pic>
      <p:sp>
        <p:nvSpPr>
          <p:cNvPr id="13" name="Rectangle 10"/>
          <p:cNvSpPr>
            <a:spLocks noChangeArrowheads="1"/>
          </p:cNvSpPr>
          <p:nvPr/>
        </p:nvSpPr>
        <p:spPr bwMode="auto">
          <a:xfrm>
            <a:off x="7053110" y="274752"/>
            <a:ext cx="8128875" cy="1846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5725" tIns="22863" rIns="45725" bIns="22863" numCol="1" anchor="ctr" anchorCtr="0" compatLnSpc="1">
            <a:prstTxWarp prst="textNoShape">
              <a:avLst/>
            </a:prstTxWarp>
            <a:spAutoFit/>
          </a:bodyPr>
          <a:lstStyle/>
          <a:p>
            <a:endParaRPr lang="bg-BG" sz="900"/>
          </a:p>
        </p:txBody>
      </p:sp>
      <p:pic>
        <p:nvPicPr>
          <p:cNvPr id="2057" name="Picture 18" descr="eeatest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96698" y="438041"/>
            <a:ext cx="8189811" cy="655165"/>
          </a:xfrm>
          <a:prstGeom prst="rect">
            <a:avLst/>
          </a:prstGeom>
          <a:noFill/>
          <a:extLst>
            <a:ext uri="{909E8E84-426E-40DD-AFC4-6F175D3DCCD1}">
              <a14:hiddenFill xmlns:a14="http://schemas.microsoft.com/office/drawing/2010/main">
                <a:solidFill>
                  <a:srgbClr val="FFFFFF"/>
                </a:solidFill>
              </a14:hiddenFill>
            </a:ext>
          </a:extLst>
        </p:spPr>
      </p:pic>
      <p:sp>
        <p:nvSpPr>
          <p:cNvPr id="22" name="Rectangle 21"/>
          <p:cNvSpPr/>
          <p:nvPr/>
        </p:nvSpPr>
        <p:spPr>
          <a:xfrm>
            <a:off x="8173007" y="654339"/>
            <a:ext cx="3680484" cy="608885"/>
          </a:xfrm>
          <a:prstGeom prst="rect">
            <a:avLst/>
          </a:prstGeom>
        </p:spPr>
        <p:txBody>
          <a:bodyPr wrap="square">
            <a:spAutoFit/>
          </a:bodyPr>
          <a:lstStyle/>
          <a:p>
            <a:pPr marL="600195" indent="28581" algn="r">
              <a:lnSpc>
                <a:spcPct val="115000"/>
              </a:lnSpc>
              <a:tabLst>
                <a:tab pos="2858072" algn="l"/>
              </a:tabLst>
            </a:pPr>
            <a:r>
              <a:rPr lang="bg-BG" sz="1000" b="1" dirty="0">
                <a:latin typeface="Arial" panose="020B0604020202020204" pitchFamily="34" charset="0"/>
                <a:ea typeface="Calibri" panose="020F0502020204030204" pitchFamily="34" charset="0"/>
              </a:rPr>
              <a:t>‘</a:t>
            </a:r>
            <a:r>
              <a:rPr lang="bg-BG" sz="1000" b="1" dirty="0" err="1">
                <a:latin typeface="Arial" panose="020B0604020202020204" pitchFamily="34" charset="0"/>
                <a:ea typeface="Calibri" panose="020F0502020204030204" pitchFamily="34" charset="0"/>
              </a:rPr>
              <a:t>Local</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Development</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Poverty</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Reduction</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and</a:t>
            </a:r>
            <a:endParaRPr lang="bg-BG" sz="1000" dirty="0">
              <a:latin typeface="Times New Roman" panose="02020603050405020304" pitchFamily="18" charset="0"/>
              <a:ea typeface="Calibri" panose="020F0502020204030204" pitchFamily="34" charset="0"/>
            </a:endParaRPr>
          </a:p>
          <a:p>
            <a:pPr marL="600195" indent="28581" algn="r">
              <a:lnSpc>
                <a:spcPct val="115000"/>
              </a:lnSpc>
            </a:pPr>
            <a:r>
              <a:rPr lang="bg-BG" sz="1000" b="1" dirty="0" err="1">
                <a:latin typeface="Arial" panose="020B0604020202020204" pitchFamily="34" charset="0"/>
                <a:ea typeface="Calibri" panose="020F0502020204030204" pitchFamily="34" charset="0"/>
              </a:rPr>
              <a:t>Enhanced</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Inclusion</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of</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Vulnerable</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Groups</a:t>
            </a:r>
            <a:r>
              <a:rPr lang="bg-BG" sz="1000" b="1" dirty="0">
                <a:latin typeface="Arial" panose="020B0604020202020204" pitchFamily="34" charset="0"/>
                <a:ea typeface="Calibri" panose="020F0502020204030204" pitchFamily="34" charset="0"/>
              </a:rPr>
              <a:t>’</a:t>
            </a:r>
            <a:endParaRPr lang="bg-BG" sz="1000" dirty="0">
              <a:latin typeface="Times New Roman" panose="02020603050405020304" pitchFamily="18" charset="0"/>
              <a:ea typeface="Calibri" panose="020F0502020204030204" pitchFamily="34" charset="0"/>
            </a:endParaRPr>
          </a:p>
          <a:p>
            <a:pPr marL="600195" indent="28581" algn="r">
              <a:lnSpc>
                <a:spcPct val="115000"/>
              </a:lnSpc>
            </a:pPr>
            <a:r>
              <a:rPr lang="bg-BG" sz="1000" b="1" dirty="0" err="1">
                <a:latin typeface="Arial" panose="020B0604020202020204" pitchFamily="34" charset="0"/>
                <a:ea typeface="Calibri" panose="020F0502020204030204" pitchFamily="34" charset="0"/>
              </a:rPr>
              <a:t>Programme</a:t>
            </a:r>
            <a:endParaRPr lang="bg-BG" sz="1000" dirty="0">
              <a:latin typeface="Times New Roman" panose="02020603050405020304" pitchFamily="18" charset="0"/>
              <a:ea typeface="Calibri" panose="020F0502020204030204" pitchFamily="34" charset="0"/>
            </a:endParaRPr>
          </a:p>
        </p:txBody>
      </p:sp>
      <p:cxnSp>
        <p:nvCxnSpPr>
          <p:cNvPr id="24" name="Straight Connector 23"/>
          <p:cNvCxnSpPr/>
          <p:nvPr/>
        </p:nvCxnSpPr>
        <p:spPr>
          <a:xfrm flipV="1">
            <a:off x="8799875" y="633733"/>
            <a:ext cx="3053617" cy="1015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625312" y="1308535"/>
            <a:ext cx="11228180" cy="1656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8" name="Content Placeholder 37"/>
          <p:cNvSpPr>
            <a:spLocks noGrp="1"/>
          </p:cNvSpPr>
          <p:nvPr>
            <p:ph idx="1"/>
          </p:nvPr>
        </p:nvSpPr>
        <p:spPr>
          <a:xfrm>
            <a:off x="796698" y="2673769"/>
            <a:ext cx="3044315" cy="2913353"/>
          </a:xfrm>
        </p:spPr>
        <p:txBody>
          <a:bodyPr>
            <a:noAutofit/>
          </a:bodyPr>
          <a:lstStyle/>
          <a:p>
            <a:pPr marL="0" indent="0">
              <a:buNone/>
            </a:pPr>
            <a:r>
              <a:rPr lang="en-GB" sz="1800" dirty="0">
                <a:effectLst/>
                <a:latin typeface="Calibri" panose="020F0502020204030204" pitchFamily="34" charset="0"/>
                <a:ea typeface="Calibri" panose="020F0502020204030204" pitchFamily="34" charset="0"/>
                <a:cs typeface="Times New Roman" panose="02020603050405020304" pitchFamily="18" charset="0"/>
              </a:rPr>
              <a:t>Share of people aged 65 and over with self-reported severe, non-severe or no long-standing limitations in usual activities due to health problems, by age, sex, self-declared ethnicity, household size, at-risk-of-poverty rate and residence type</a:t>
            </a:r>
            <a:endParaRPr lang="en-US" sz="2000" dirty="0">
              <a:solidFill>
                <a:schemeClr val="bg2"/>
              </a:solidFill>
            </a:endParaRPr>
          </a:p>
        </p:txBody>
      </p:sp>
      <p:sp>
        <p:nvSpPr>
          <p:cNvPr id="11" name="Content Placeholder 37"/>
          <p:cNvSpPr txBox="1">
            <a:spLocks/>
          </p:cNvSpPr>
          <p:nvPr/>
        </p:nvSpPr>
        <p:spPr>
          <a:xfrm>
            <a:off x="796697" y="1540429"/>
            <a:ext cx="3421549" cy="918012"/>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None/>
            </a:pPr>
            <a:r>
              <a:rPr lang="en-GB" sz="2200" b="1" dirty="0">
                <a:solidFill>
                  <a:schemeClr val="tx1"/>
                </a:solidFill>
                <a:latin typeface="+mj-lt"/>
                <a:ea typeface="+mj-ea"/>
                <a:cs typeface="+mj-cs"/>
              </a:rPr>
              <a:t>Health</a:t>
            </a:r>
            <a:endParaRPr lang="ru-RU" sz="2200" b="1" dirty="0">
              <a:solidFill>
                <a:schemeClr val="tx1"/>
              </a:solidFill>
              <a:latin typeface="+mj-lt"/>
              <a:ea typeface="+mj-ea"/>
              <a:cs typeface="+mj-cs"/>
            </a:endParaRPr>
          </a:p>
        </p:txBody>
      </p:sp>
      <p:sp>
        <p:nvSpPr>
          <p:cNvPr id="12" name="Content Placeholder 37">
            <a:extLst>
              <a:ext uri="{FF2B5EF4-FFF2-40B4-BE49-F238E27FC236}">
                <a16:creationId xmlns:a16="http://schemas.microsoft.com/office/drawing/2014/main" id="{4D338F7F-A60A-40AE-889D-C2E8E6328005}"/>
              </a:ext>
            </a:extLst>
          </p:cNvPr>
          <p:cNvSpPr txBox="1">
            <a:spLocks/>
          </p:cNvSpPr>
          <p:nvPr/>
        </p:nvSpPr>
        <p:spPr>
          <a:xfrm>
            <a:off x="4406197" y="5802450"/>
            <a:ext cx="7253841" cy="421818"/>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None/>
            </a:pPr>
            <a:r>
              <a:rPr lang="en-GB" sz="1400" dirty="0">
                <a:latin typeface="Calibri" panose="020F0502020204030204" pitchFamily="34" charset="0"/>
                <a:ea typeface="Times New Roman" panose="02020603050405020304" pitchFamily="18" charset="0"/>
              </a:rPr>
              <a:t>Source: BNSI/FRA 2020 survey</a:t>
            </a:r>
            <a:endParaRPr lang="en-US" sz="1400" dirty="0">
              <a:solidFill>
                <a:schemeClr val="bg2"/>
              </a:solidFill>
            </a:endParaRPr>
          </a:p>
        </p:txBody>
      </p:sp>
      <p:pic>
        <p:nvPicPr>
          <p:cNvPr id="14" name="Picture 13">
            <a:extLst>
              <a:ext uri="{FF2B5EF4-FFF2-40B4-BE49-F238E27FC236}">
                <a16:creationId xmlns:a16="http://schemas.microsoft.com/office/drawing/2014/main" id="{F7D1079F-BEAE-4C16-9ED8-B4DA777B559B}"/>
              </a:ext>
            </a:extLst>
          </p:cNvPr>
          <p:cNvPicPr/>
          <p:nvPr/>
        </p:nvPicPr>
        <p:blipFill>
          <a:blip r:embed="rId5"/>
          <a:stretch>
            <a:fillRect/>
          </a:stretch>
        </p:blipFill>
        <p:spPr>
          <a:xfrm>
            <a:off x="4969023" y="1587320"/>
            <a:ext cx="5630290" cy="3999802"/>
          </a:xfrm>
          <a:prstGeom prst="rect">
            <a:avLst/>
          </a:prstGeom>
        </p:spPr>
      </p:pic>
    </p:spTree>
    <p:extLst>
      <p:ext uri="{BB962C8B-B14F-4D97-AF65-F5344CB8AC3E}">
        <p14:creationId xmlns:p14="http://schemas.microsoft.com/office/powerpoint/2010/main" val="62816758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1963" y="5184869"/>
            <a:ext cx="1641443" cy="1641443"/>
          </a:xfrm>
          <a:prstGeom prst="rect">
            <a:avLst/>
          </a:prstGeom>
        </p:spPr>
      </p:pic>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65850" y="5672542"/>
            <a:ext cx="1387642" cy="789918"/>
          </a:xfrm>
          <a:prstGeom prst="rect">
            <a:avLst/>
          </a:prstGeom>
        </p:spPr>
      </p:pic>
      <p:sp>
        <p:nvSpPr>
          <p:cNvPr id="13" name="Rectangle 10"/>
          <p:cNvSpPr>
            <a:spLocks noChangeArrowheads="1"/>
          </p:cNvSpPr>
          <p:nvPr/>
        </p:nvSpPr>
        <p:spPr bwMode="auto">
          <a:xfrm>
            <a:off x="7053110" y="274752"/>
            <a:ext cx="8128875" cy="1846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5725" tIns="22863" rIns="45725" bIns="22863" numCol="1" anchor="ctr" anchorCtr="0" compatLnSpc="1">
            <a:prstTxWarp prst="textNoShape">
              <a:avLst/>
            </a:prstTxWarp>
            <a:spAutoFit/>
          </a:bodyPr>
          <a:lstStyle/>
          <a:p>
            <a:endParaRPr lang="bg-BG" sz="900"/>
          </a:p>
        </p:txBody>
      </p:sp>
      <p:pic>
        <p:nvPicPr>
          <p:cNvPr id="2057" name="Picture 18" descr="eeatest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96698" y="438041"/>
            <a:ext cx="8189811" cy="655165"/>
          </a:xfrm>
          <a:prstGeom prst="rect">
            <a:avLst/>
          </a:prstGeom>
          <a:noFill/>
          <a:extLst>
            <a:ext uri="{909E8E84-426E-40DD-AFC4-6F175D3DCCD1}">
              <a14:hiddenFill xmlns:a14="http://schemas.microsoft.com/office/drawing/2010/main">
                <a:solidFill>
                  <a:srgbClr val="FFFFFF"/>
                </a:solidFill>
              </a14:hiddenFill>
            </a:ext>
          </a:extLst>
        </p:spPr>
      </p:pic>
      <p:sp>
        <p:nvSpPr>
          <p:cNvPr id="22" name="Rectangle 21"/>
          <p:cNvSpPr/>
          <p:nvPr/>
        </p:nvSpPr>
        <p:spPr>
          <a:xfrm>
            <a:off x="8173007" y="654339"/>
            <a:ext cx="3680484" cy="608885"/>
          </a:xfrm>
          <a:prstGeom prst="rect">
            <a:avLst/>
          </a:prstGeom>
        </p:spPr>
        <p:txBody>
          <a:bodyPr wrap="square">
            <a:spAutoFit/>
          </a:bodyPr>
          <a:lstStyle/>
          <a:p>
            <a:pPr marL="600195" indent="28581" algn="r">
              <a:lnSpc>
                <a:spcPct val="115000"/>
              </a:lnSpc>
              <a:tabLst>
                <a:tab pos="2858072" algn="l"/>
              </a:tabLst>
            </a:pPr>
            <a:r>
              <a:rPr lang="bg-BG" sz="1000" b="1" dirty="0">
                <a:latin typeface="Arial" panose="020B0604020202020204" pitchFamily="34" charset="0"/>
                <a:ea typeface="Calibri" panose="020F0502020204030204" pitchFamily="34" charset="0"/>
              </a:rPr>
              <a:t>‘</a:t>
            </a:r>
            <a:r>
              <a:rPr lang="bg-BG" sz="1000" b="1" dirty="0" err="1">
                <a:latin typeface="Arial" panose="020B0604020202020204" pitchFamily="34" charset="0"/>
                <a:ea typeface="Calibri" panose="020F0502020204030204" pitchFamily="34" charset="0"/>
              </a:rPr>
              <a:t>Local</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Development</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Poverty</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Reduction</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and</a:t>
            </a:r>
            <a:endParaRPr lang="bg-BG" sz="1000" dirty="0">
              <a:latin typeface="Times New Roman" panose="02020603050405020304" pitchFamily="18" charset="0"/>
              <a:ea typeface="Calibri" panose="020F0502020204030204" pitchFamily="34" charset="0"/>
            </a:endParaRPr>
          </a:p>
          <a:p>
            <a:pPr marL="600195" indent="28581" algn="r">
              <a:lnSpc>
                <a:spcPct val="115000"/>
              </a:lnSpc>
            </a:pPr>
            <a:r>
              <a:rPr lang="bg-BG" sz="1000" b="1" dirty="0" err="1">
                <a:latin typeface="Arial" panose="020B0604020202020204" pitchFamily="34" charset="0"/>
                <a:ea typeface="Calibri" panose="020F0502020204030204" pitchFamily="34" charset="0"/>
              </a:rPr>
              <a:t>Enhanced</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Inclusion</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of</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Vulnerable</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Groups</a:t>
            </a:r>
            <a:r>
              <a:rPr lang="bg-BG" sz="1000" b="1" dirty="0">
                <a:latin typeface="Arial" panose="020B0604020202020204" pitchFamily="34" charset="0"/>
                <a:ea typeface="Calibri" panose="020F0502020204030204" pitchFamily="34" charset="0"/>
              </a:rPr>
              <a:t>’</a:t>
            </a:r>
            <a:endParaRPr lang="bg-BG" sz="1000" dirty="0">
              <a:latin typeface="Times New Roman" panose="02020603050405020304" pitchFamily="18" charset="0"/>
              <a:ea typeface="Calibri" panose="020F0502020204030204" pitchFamily="34" charset="0"/>
            </a:endParaRPr>
          </a:p>
          <a:p>
            <a:pPr marL="600195" indent="28581" algn="r">
              <a:lnSpc>
                <a:spcPct val="115000"/>
              </a:lnSpc>
            </a:pPr>
            <a:r>
              <a:rPr lang="bg-BG" sz="1000" b="1" dirty="0" err="1">
                <a:latin typeface="Arial" panose="020B0604020202020204" pitchFamily="34" charset="0"/>
                <a:ea typeface="Calibri" panose="020F0502020204030204" pitchFamily="34" charset="0"/>
              </a:rPr>
              <a:t>Programme</a:t>
            </a:r>
            <a:endParaRPr lang="bg-BG" sz="1000" dirty="0">
              <a:latin typeface="Times New Roman" panose="02020603050405020304" pitchFamily="18" charset="0"/>
              <a:ea typeface="Calibri" panose="020F0502020204030204" pitchFamily="34" charset="0"/>
            </a:endParaRPr>
          </a:p>
        </p:txBody>
      </p:sp>
      <p:cxnSp>
        <p:nvCxnSpPr>
          <p:cNvPr id="24" name="Straight Connector 23"/>
          <p:cNvCxnSpPr/>
          <p:nvPr/>
        </p:nvCxnSpPr>
        <p:spPr>
          <a:xfrm flipV="1">
            <a:off x="8799875" y="633733"/>
            <a:ext cx="3053617" cy="1015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625312" y="1308535"/>
            <a:ext cx="11228180" cy="1656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8" name="Content Placeholder 37"/>
          <p:cNvSpPr>
            <a:spLocks noGrp="1"/>
          </p:cNvSpPr>
          <p:nvPr>
            <p:ph idx="1"/>
          </p:nvPr>
        </p:nvSpPr>
        <p:spPr>
          <a:xfrm>
            <a:off x="796698" y="2673769"/>
            <a:ext cx="3044315" cy="2913353"/>
          </a:xfrm>
        </p:spPr>
        <p:txBody>
          <a:bodyPr>
            <a:noAutofit/>
          </a:bodyPr>
          <a:lstStyle/>
          <a:p>
            <a:pPr marL="0" indent="0">
              <a:buNone/>
            </a:pPr>
            <a:r>
              <a:rPr lang="en-GB" sz="1800" dirty="0">
                <a:effectLst/>
                <a:latin typeface="Calibri" panose="020F0502020204030204" pitchFamily="34" charset="0"/>
                <a:ea typeface="Calibri" panose="020F0502020204030204" pitchFamily="34" charset="0"/>
                <a:cs typeface="Times New Roman" panose="02020603050405020304" pitchFamily="18" charset="0"/>
              </a:rPr>
              <a:t>Share of people aged 16 years and over reporting unmet needs for medical care for three reasons – </a:t>
            </a:r>
            <a:r>
              <a:rPr lang="en-GB" sz="1800" dirty="0">
                <a:solidFill>
                  <a:srgbClr val="44546A"/>
                </a:solidFill>
                <a:effectLst/>
                <a:latin typeface="Calibri" panose="020F0502020204030204" pitchFamily="34" charset="0"/>
                <a:ea typeface="Calibri" panose="020F0502020204030204" pitchFamily="34" charset="0"/>
                <a:cs typeface="Times New Roman" panose="02020603050405020304" pitchFamily="18" charset="0"/>
              </a:rPr>
              <a:t>‘</a:t>
            </a:r>
            <a:r>
              <a:rPr lang="en-GB" sz="1800" dirty="0">
                <a:effectLst/>
                <a:latin typeface="Calibri" panose="020F0502020204030204" pitchFamily="34" charset="0"/>
                <a:ea typeface="Calibri" panose="020F0502020204030204" pitchFamily="34" charset="0"/>
                <a:cs typeface="Times New Roman" panose="02020603050405020304" pitchFamily="18" charset="0"/>
              </a:rPr>
              <a:t>financial reasons</a:t>
            </a:r>
            <a:r>
              <a:rPr lang="en-GB" sz="1800" dirty="0">
                <a:solidFill>
                  <a:srgbClr val="44546A"/>
                </a:solidFill>
                <a:effectLst/>
                <a:latin typeface="Calibri" panose="020F0502020204030204" pitchFamily="34" charset="0"/>
                <a:ea typeface="Calibri" panose="020F0502020204030204" pitchFamily="34" charset="0"/>
                <a:cs typeface="Times New Roman" panose="02020603050405020304" pitchFamily="18" charset="0"/>
              </a:rPr>
              <a:t>’</a:t>
            </a:r>
            <a:r>
              <a:rPr lang="en-GB" sz="1800" dirty="0">
                <a:effectLst/>
                <a:latin typeface="Calibri" panose="020F0502020204030204" pitchFamily="34" charset="0"/>
                <a:ea typeface="Calibri" panose="020F0502020204030204" pitchFamily="34" charset="0"/>
                <a:cs typeface="Times New Roman" panose="02020603050405020304" pitchFamily="18" charset="0"/>
              </a:rPr>
              <a:t>, </a:t>
            </a:r>
            <a:r>
              <a:rPr lang="en-GB" sz="1800" dirty="0">
                <a:solidFill>
                  <a:srgbClr val="44546A"/>
                </a:solidFill>
                <a:effectLst/>
                <a:latin typeface="Calibri" panose="020F0502020204030204" pitchFamily="34" charset="0"/>
                <a:ea typeface="Calibri" panose="020F0502020204030204" pitchFamily="34" charset="0"/>
                <a:cs typeface="Times New Roman" panose="02020603050405020304" pitchFamily="18" charset="0"/>
              </a:rPr>
              <a:t>‘</a:t>
            </a:r>
            <a:r>
              <a:rPr lang="en-GB" sz="1800" dirty="0">
                <a:effectLst/>
                <a:latin typeface="Calibri" panose="020F0502020204030204" pitchFamily="34" charset="0"/>
                <a:ea typeface="Calibri" panose="020F0502020204030204" pitchFamily="34" charset="0"/>
                <a:cs typeface="Times New Roman" panose="02020603050405020304" pitchFamily="18" charset="0"/>
              </a:rPr>
              <a:t>waiting list</a:t>
            </a:r>
            <a:r>
              <a:rPr lang="en-GB" sz="1800" dirty="0">
                <a:solidFill>
                  <a:srgbClr val="44546A"/>
                </a:solidFill>
                <a:effectLst/>
                <a:latin typeface="Calibri" panose="020F0502020204030204" pitchFamily="34" charset="0"/>
                <a:ea typeface="Calibri" panose="020F0502020204030204" pitchFamily="34" charset="0"/>
                <a:cs typeface="Times New Roman" panose="02020603050405020304" pitchFamily="18" charset="0"/>
              </a:rPr>
              <a:t>’</a:t>
            </a:r>
            <a:r>
              <a:rPr lang="en-GB" sz="1800" dirty="0">
                <a:effectLst/>
                <a:latin typeface="Calibri" panose="020F0502020204030204" pitchFamily="34" charset="0"/>
                <a:ea typeface="Calibri" panose="020F0502020204030204" pitchFamily="34" charset="0"/>
                <a:cs typeface="Times New Roman" panose="02020603050405020304" pitchFamily="18" charset="0"/>
              </a:rPr>
              <a:t> and </a:t>
            </a:r>
            <a:r>
              <a:rPr lang="en-GB" sz="1800" dirty="0">
                <a:solidFill>
                  <a:srgbClr val="44546A"/>
                </a:solidFill>
                <a:effectLst/>
                <a:latin typeface="Calibri" panose="020F0502020204030204" pitchFamily="34" charset="0"/>
                <a:ea typeface="Calibri" panose="020F0502020204030204" pitchFamily="34" charset="0"/>
                <a:cs typeface="Times New Roman" panose="02020603050405020304" pitchFamily="18" charset="0"/>
              </a:rPr>
              <a:t>‘</a:t>
            </a:r>
            <a:r>
              <a:rPr lang="en-GB" sz="1800" dirty="0">
                <a:effectLst/>
                <a:latin typeface="Calibri" panose="020F0502020204030204" pitchFamily="34" charset="0"/>
                <a:ea typeface="Calibri" panose="020F0502020204030204" pitchFamily="34" charset="0"/>
                <a:cs typeface="Times New Roman" panose="02020603050405020304" pitchFamily="18" charset="0"/>
              </a:rPr>
              <a:t>too far to travel</a:t>
            </a:r>
            <a:r>
              <a:rPr lang="en-GB" sz="1800" dirty="0">
                <a:solidFill>
                  <a:srgbClr val="44546A"/>
                </a:solidFill>
                <a:effectLst/>
                <a:latin typeface="Calibri" panose="020F0502020204030204" pitchFamily="34" charset="0"/>
                <a:ea typeface="Calibri" panose="020F0502020204030204" pitchFamily="34" charset="0"/>
                <a:cs typeface="Times New Roman" panose="02020603050405020304" pitchFamily="18" charset="0"/>
              </a:rPr>
              <a:t>’</a:t>
            </a:r>
            <a:r>
              <a:rPr lang="en-GB" sz="1800" dirty="0">
                <a:effectLst/>
                <a:latin typeface="Calibri" panose="020F0502020204030204" pitchFamily="34" charset="0"/>
                <a:ea typeface="Calibri" panose="020F0502020204030204" pitchFamily="34" charset="0"/>
                <a:cs typeface="Times New Roman" panose="02020603050405020304" pitchFamily="18" charset="0"/>
              </a:rPr>
              <a:t>, by age (%; cumulative result for all three categories) </a:t>
            </a:r>
            <a:endParaRPr lang="en-US" sz="2000" dirty="0">
              <a:solidFill>
                <a:schemeClr val="bg2"/>
              </a:solidFill>
            </a:endParaRPr>
          </a:p>
        </p:txBody>
      </p:sp>
      <p:sp>
        <p:nvSpPr>
          <p:cNvPr id="11" name="Content Placeholder 37"/>
          <p:cNvSpPr txBox="1">
            <a:spLocks/>
          </p:cNvSpPr>
          <p:nvPr/>
        </p:nvSpPr>
        <p:spPr>
          <a:xfrm>
            <a:off x="796697" y="1540429"/>
            <a:ext cx="3421549" cy="918012"/>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None/>
            </a:pPr>
            <a:r>
              <a:rPr lang="en-GB" sz="2200" b="1" dirty="0">
                <a:solidFill>
                  <a:schemeClr val="tx1"/>
                </a:solidFill>
                <a:latin typeface="+mj-lt"/>
                <a:ea typeface="+mj-ea"/>
                <a:cs typeface="+mj-cs"/>
              </a:rPr>
              <a:t>Health</a:t>
            </a:r>
            <a:endParaRPr lang="ru-RU" sz="2200" b="1" dirty="0">
              <a:solidFill>
                <a:schemeClr val="tx1"/>
              </a:solidFill>
              <a:latin typeface="+mj-lt"/>
              <a:ea typeface="+mj-ea"/>
              <a:cs typeface="+mj-cs"/>
            </a:endParaRPr>
          </a:p>
        </p:txBody>
      </p:sp>
      <p:sp>
        <p:nvSpPr>
          <p:cNvPr id="12" name="Content Placeholder 37">
            <a:extLst>
              <a:ext uri="{FF2B5EF4-FFF2-40B4-BE49-F238E27FC236}">
                <a16:creationId xmlns:a16="http://schemas.microsoft.com/office/drawing/2014/main" id="{4D338F7F-A60A-40AE-889D-C2E8E6328005}"/>
              </a:ext>
            </a:extLst>
          </p:cNvPr>
          <p:cNvSpPr txBox="1">
            <a:spLocks/>
          </p:cNvSpPr>
          <p:nvPr/>
        </p:nvSpPr>
        <p:spPr>
          <a:xfrm>
            <a:off x="4406197" y="5802450"/>
            <a:ext cx="7253841" cy="421818"/>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None/>
            </a:pPr>
            <a:r>
              <a:rPr lang="en-GB" sz="1400" dirty="0">
                <a:latin typeface="Calibri" panose="020F0502020204030204" pitchFamily="34" charset="0"/>
                <a:ea typeface="Times New Roman" panose="02020603050405020304" pitchFamily="18" charset="0"/>
              </a:rPr>
              <a:t>Source: BNSI/FRA 2020 survey</a:t>
            </a:r>
            <a:endParaRPr lang="en-US" sz="1400" dirty="0">
              <a:solidFill>
                <a:schemeClr val="bg2"/>
              </a:solidFill>
            </a:endParaRPr>
          </a:p>
        </p:txBody>
      </p:sp>
      <p:pic>
        <p:nvPicPr>
          <p:cNvPr id="16" name="Picture 15">
            <a:extLst>
              <a:ext uri="{FF2B5EF4-FFF2-40B4-BE49-F238E27FC236}">
                <a16:creationId xmlns:a16="http://schemas.microsoft.com/office/drawing/2014/main" id="{9833DD55-AC51-4618-AF8F-CF2B51C9681D}"/>
              </a:ext>
            </a:extLst>
          </p:cNvPr>
          <p:cNvPicPr/>
          <p:nvPr/>
        </p:nvPicPr>
        <p:blipFill>
          <a:blip r:embed="rId5">
            <a:extLst>
              <a:ext uri="{28A0092B-C50C-407E-A947-70E740481C1C}">
                <a14:useLocalDpi xmlns:a14="http://schemas.microsoft.com/office/drawing/2010/main" val="0"/>
              </a:ext>
            </a:extLst>
          </a:blip>
          <a:srcRect/>
          <a:stretch>
            <a:fillRect/>
          </a:stretch>
        </p:blipFill>
        <p:spPr bwMode="auto">
          <a:xfrm>
            <a:off x="4927278" y="1740100"/>
            <a:ext cx="6468024" cy="3251228"/>
          </a:xfrm>
          <a:prstGeom prst="rect">
            <a:avLst/>
          </a:prstGeom>
          <a:noFill/>
        </p:spPr>
      </p:pic>
    </p:spTree>
    <p:extLst>
      <p:ext uri="{BB962C8B-B14F-4D97-AF65-F5344CB8AC3E}">
        <p14:creationId xmlns:p14="http://schemas.microsoft.com/office/powerpoint/2010/main" val="236764821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1963" y="5184869"/>
            <a:ext cx="1641443" cy="1641443"/>
          </a:xfrm>
          <a:prstGeom prst="rect">
            <a:avLst/>
          </a:prstGeom>
        </p:spPr>
      </p:pic>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65850" y="5672542"/>
            <a:ext cx="1387642" cy="789918"/>
          </a:xfrm>
          <a:prstGeom prst="rect">
            <a:avLst/>
          </a:prstGeom>
        </p:spPr>
      </p:pic>
      <p:sp>
        <p:nvSpPr>
          <p:cNvPr id="13" name="Rectangle 10"/>
          <p:cNvSpPr>
            <a:spLocks noChangeArrowheads="1"/>
          </p:cNvSpPr>
          <p:nvPr/>
        </p:nvSpPr>
        <p:spPr bwMode="auto">
          <a:xfrm>
            <a:off x="7053110" y="274752"/>
            <a:ext cx="8128875" cy="1846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5725" tIns="22863" rIns="45725" bIns="22863" numCol="1" anchor="ctr" anchorCtr="0" compatLnSpc="1">
            <a:prstTxWarp prst="textNoShape">
              <a:avLst/>
            </a:prstTxWarp>
            <a:spAutoFit/>
          </a:bodyPr>
          <a:lstStyle/>
          <a:p>
            <a:endParaRPr lang="bg-BG" sz="900"/>
          </a:p>
        </p:txBody>
      </p:sp>
      <p:pic>
        <p:nvPicPr>
          <p:cNvPr id="2057" name="Picture 18" descr="eeatest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96698" y="438041"/>
            <a:ext cx="8189811" cy="655165"/>
          </a:xfrm>
          <a:prstGeom prst="rect">
            <a:avLst/>
          </a:prstGeom>
          <a:noFill/>
          <a:extLst>
            <a:ext uri="{909E8E84-426E-40DD-AFC4-6F175D3DCCD1}">
              <a14:hiddenFill xmlns:a14="http://schemas.microsoft.com/office/drawing/2010/main">
                <a:solidFill>
                  <a:srgbClr val="FFFFFF"/>
                </a:solidFill>
              </a14:hiddenFill>
            </a:ext>
          </a:extLst>
        </p:spPr>
      </p:pic>
      <p:sp>
        <p:nvSpPr>
          <p:cNvPr id="22" name="Rectangle 21"/>
          <p:cNvSpPr/>
          <p:nvPr/>
        </p:nvSpPr>
        <p:spPr>
          <a:xfrm>
            <a:off x="8173007" y="654339"/>
            <a:ext cx="3680484" cy="608885"/>
          </a:xfrm>
          <a:prstGeom prst="rect">
            <a:avLst/>
          </a:prstGeom>
        </p:spPr>
        <p:txBody>
          <a:bodyPr wrap="square">
            <a:spAutoFit/>
          </a:bodyPr>
          <a:lstStyle/>
          <a:p>
            <a:pPr marL="600195" indent="28581" algn="r">
              <a:lnSpc>
                <a:spcPct val="115000"/>
              </a:lnSpc>
              <a:tabLst>
                <a:tab pos="2858072" algn="l"/>
              </a:tabLst>
            </a:pPr>
            <a:r>
              <a:rPr lang="bg-BG" sz="1000" b="1" dirty="0">
                <a:latin typeface="Arial" panose="020B0604020202020204" pitchFamily="34" charset="0"/>
                <a:ea typeface="Calibri" panose="020F0502020204030204" pitchFamily="34" charset="0"/>
              </a:rPr>
              <a:t>‘</a:t>
            </a:r>
            <a:r>
              <a:rPr lang="bg-BG" sz="1000" b="1" dirty="0" err="1">
                <a:latin typeface="Arial" panose="020B0604020202020204" pitchFamily="34" charset="0"/>
                <a:ea typeface="Calibri" panose="020F0502020204030204" pitchFamily="34" charset="0"/>
              </a:rPr>
              <a:t>Local</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Development</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Poverty</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Reduction</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and</a:t>
            </a:r>
            <a:endParaRPr lang="bg-BG" sz="1000" dirty="0">
              <a:latin typeface="Times New Roman" panose="02020603050405020304" pitchFamily="18" charset="0"/>
              <a:ea typeface="Calibri" panose="020F0502020204030204" pitchFamily="34" charset="0"/>
            </a:endParaRPr>
          </a:p>
          <a:p>
            <a:pPr marL="600195" indent="28581" algn="r">
              <a:lnSpc>
                <a:spcPct val="115000"/>
              </a:lnSpc>
            </a:pPr>
            <a:r>
              <a:rPr lang="bg-BG" sz="1000" b="1" dirty="0" err="1">
                <a:latin typeface="Arial" panose="020B0604020202020204" pitchFamily="34" charset="0"/>
                <a:ea typeface="Calibri" panose="020F0502020204030204" pitchFamily="34" charset="0"/>
              </a:rPr>
              <a:t>Enhanced</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Inclusion</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of</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Vulnerable</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Groups</a:t>
            </a:r>
            <a:r>
              <a:rPr lang="bg-BG" sz="1000" b="1" dirty="0">
                <a:latin typeface="Arial" panose="020B0604020202020204" pitchFamily="34" charset="0"/>
                <a:ea typeface="Calibri" panose="020F0502020204030204" pitchFamily="34" charset="0"/>
              </a:rPr>
              <a:t>’</a:t>
            </a:r>
            <a:endParaRPr lang="bg-BG" sz="1000" dirty="0">
              <a:latin typeface="Times New Roman" panose="02020603050405020304" pitchFamily="18" charset="0"/>
              <a:ea typeface="Calibri" panose="020F0502020204030204" pitchFamily="34" charset="0"/>
            </a:endParaRPr>
          </a:p>
          <a:p>
            <a:pPr marL="600195" indent="28581" algn="r">
              <a:lnSpc>
                <a:spcPct val="115000"/>
              </a:lnSpc>
            </a:pPr>
            <a:r>
              <a:rPr lang="bg-BG" sz="1000" b="1" dirty="0" err="1">
                <a:latin typeface="Arial" panose="020B0604020202020204" pitchFamily="34" charset="0"/>
                <a:ea typeface="Calibri" panose="020F0502020204030204" pitchFamily="34" charset="0"/>
              </a:rPr>
              <a:t>Programme</a:t>
            </a:r>
            <a:endParaRPr lang="bg-BG" sz="1000" dirty="0">
              <a:latin typeface="Times New Roman" panose="02020603050405020304" pitchFamily="18" charset="0"/>
              <a:ea typeface="Calibri" panose="020F0502020204030204" pitchFamily="34" charset="0"/>
            </a:endParaRPr>
          </a:p>
        </p:txBody>
      </p:sp>
      <p:cxnSp>
        <p:nvCxnSpPr>
          <p:cNvPr id="24" name="Straight Connector 23"/>
          <p:cNvCxnSpPr/>
          <p:nvPr/>
        </p:nvCxnSpPr>
        <p:spPr>
          <a:xfrm flipV="1">
            <a:off x="8799875" y="633733"/>
            <a:ext cx="3053617" cy="1015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625312" y="1308535"/>
            <a:ext cx="11228180" cy="1656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8" name="Content Placeholder 37"/>
          <p:cNvSpPr>
            <a:spLocks noGrp="1"/>
          </p:cNvSpPr>
          <p:nvPr>
            <p:ph idx="1"/>
          </p:nvPr>
        </p:nvSpPr>
        <p:spPr>
          <a:xfrm>
            <a:off x="796698" y="2673769"/>
            <a:ext cx="3044315" cy="2913353"/>
          </a:xfrm>
        </p:spPr>
        <p:txBody>
          <a:bodyPr>
            <a:noAutofit/>
          </a:bodyPr>
          <a:lstStyle/>
          <a:p>
            <a:pPr marL="0" indent="0">
              <a:buNone/>
            </a:pPr>
            <a:r>
              <a:rPr lang="en-GB" sz="1800" dirty="0">
                <a:effectLst/>
                <a:latin typeface="Calibri" panose="020F0502020204030204" pitchFamily="34" charset="0"/>
                <a:ea typeface="Calibri" panose="020F0502020204030204" pitchFamily="34" charset="0"/>
                <a:cs typeface="Times New Roman" panose="02020603050405020304" pitchFamily="18" charset="0"/>
              </a:rPr>
              <a:t>Share of people aged 16 years and over with long-term (chronic) illness or health problem, by age </a:t>
            </a:r>
            <a:endParaRPr lang="en-US" sz="2000" dirty="0">
              <a:solidFill>
                <a:schemeClr val="bg2"/>
              </a:solidFill>
            </a:endParaRPr>
          </a:p>
        </p:txBody>
      </p:sp>
      <p:sp>
        <p:nvSpPr>
          <p:cNvPr id="11" name="Content Placeholder 37"/>
          <p:cNvSpPr txBox="1">
            <a:spLocks/>
          </p:cNvSpPr>
          <p:nvPr/>
        </p:nvSpPr>
        <p:spPr>
          <a:xfrm>
            <a:off x="796697" y="1540429"/>
            <a:ext cx="3421549" cy="918012"/>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None/>
            </a:pPr>
            <a:r>
              <a:rPr lang="en-GB" sz="2200" b="1" dirty="0">
                <a:solidFill>
                  <a:schemeClr val="tx1"/>
                </a:solidFill>
                <a:latin typeface="+mj-lt"/>
                <a:ea typeface="+mj-ea"/>
                <a:cs typeface="+mj-cs"/>
              </a:rPr>
              <a:t>Health</a:t>
            </a:r>
            <a:endParaRPr lang="ru-RU" sz="2200" b="1" dirty="0">
              <a:solidFill>
                <a:schemeClr val="tx1"/>
              </a:solidFill>
              <a:latin typeface="+mj-lt"/>
              <a:ea typeface="+mj-ea"/>
              <a:cs typeface="+mj-cs"/>
            </a:endParaRPr>
          </a:p>
        </p:txBody>
      </p:sp>
      <p:sp>
        <p:nvSpPr>
          <p:cNvPr id="12" name="Content Placeholder 37">
            <a:extLst>
              <a:ext uri="{FF2B5EF4-FFF2-40B4-BE49-F238E27FC236}">
                <a16:creationId xmlns:a16="http://schemas.microsoft.com/office/drawing/2014/main" id="{4D338F7F-A60A-40AE-889D-C2E8E6328005}"/>
              </a:ext>
            </a:extLst>
          </p:cNvPr>
          <p:cNvSpPr txBox="1">
            <a:spLocks/>
          </p:cNvSpPr>
          <p:nvPr/>
        </p:nvSpPr>
        <p:spPr>
          <a:xfrm>
            <a:off x="4406197" y="5802450"/>
            <a:ext cx="7253841" cy="421818"/>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None/>
            </a:pPr>
            <a:r>
              <a:rPr lang="en-GB" sz="1400" dirty="0">
                <a:latin typeface="Calibri" panose="020F0502020204030204" pitchFamily="34" charset="0"/>
                <a:ea typeface="Times New Roman" panose="02020603050405020304" pitchFamily="18" charset="0"/>
              </a:rPr>
              <a:t>Source: BNSI/FRA 2020 survey</a:t>
            </a:r>
            <a:endParaRPr lang="en-US" sz="1400" dirty="0">
              <a:solidFill>
                <a:schemeClr val="bg2"/>
              </a:solidFill>
            </a:endParaRPr>
          </a:p>
        </p:txBody>
      </p:sp>
      <p:pic>
        <p:nvPicPr>
          <p:cNvPr id="15" name="Picture 14">
            <a:extLst>
              <a:ext uri="{FF2B5EF4-FFF2-40B4-BE49-F238E27FC236}">
                <a16:creationId xmlns:a16="http://schemas.microsoft.com/office/drawing/2014/main" id="{F8234B3E-4440-48BF-9274-C4CB4D1B558C}"/>
              </a:ext>
            </a:extLst>
          </p:cNvPr>
          <p:cNvPicPr/>
          <p:nvPr/>
        </p:nvPicPr>
        <p:blipFill>
          <a:blip r:embed="rId5">
            <a:extLst>
              <a:ext uri="{28A0092B-C50C-407E-A947-70E740481C1C}">
                <a14:useLocalDpi xmlns:a14="http://schemas.microsoft.com/office/drawing/2010/main" val="0"/>
              </a:ext>
            </a:extLst>
          </a:blip>
          <a:srcRect/>
          <a:stretch>
            <a:fillRect/>
          </a:stretch>
        </p:blipFill>
        <p:spPr bwMode="auto">
          <a:xfrm>
            <a:off x="4891603" y="1959375"/>
            <a:ext cx="5939529" cy="2847490"/>
          </a:xfrm>
          <a:prstGeom prst="rect">
            <a:avLst/>
          </a:prstGeom>
          <a:noFill/>
        </p:spPr>
      </p:pic>
    </p:spTree>
    <p:extLst>
      <p:ext uri="{BB962C8B-B14F-4D97-AF65-F5344CB8AC3E}">
        <p14:creationId xmlns:p14="http://schemas.microsoft.com/office/powerpoint/2010/main" val="173596475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110</TotalTime>
  <Words>3246</Words>
  <Application>Microsoft Office PowerPoint</Application>
  <PresentationFormat>Widescreen</PresentationFormat>
  <Paragraphs>283</Paragraphs>
  <Slides>47</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47</vt:i4>
      </vt:variant>
    </vt:vector>
  </HeadingPairs>
  <TitlesOfParts>
    <vt:vector size="52" baseType="lpstr">
      <vt:lpstr>Arial</vt:lpstr>
      <vt:lpstr>Calibri</vt:lpstr>
      <vt:lpstr>Calibri Light</vt:lpstr>
      <vt:lpstr>Times New Roman</vt:lpstr>
      <vt:lpstr>Office Theme</vt:lpstr>
      <vt:lpstr>Project BGLD-3.001  Novel Approaches to Generating Data on hard-to-reach populations at risk of violation of their rights  Thematic report on the situation of Old People Sofia, 4 May 2022</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Project BGLD-3.001  Novel Approaches to Generating Data on hard-to-reach populations at risk of violation of their rights  Thematic report on the situation of Old People Sofia, 4 May2022</dc:title>
  <dc:creator>BALATSOUKAS Alexandros (FRA)</dc:creator>
  <cp:lastModifiedBy>Andrey Ivanov (FRA)</cp:lastModifiedBy>
  <cp:revision>9</cp:revision>
  <dcterms:created xsi:type="dcterms:W3CDTF">2022-05-01T11:04:43Z</dcterms:created>
  <dcterms:modified xsi:type="dcterms:W3CDTF">2022-05-02T10:47:36Z</dcterms:modified>
</cp:coreProperties>
</file>