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74" r:id="rId2"/>
    <p:sldId id="404" r:id="rId3"/>
    <p:sldId id="297" r:id="rId4"/>
    <p:sldId id="309" r:id="rId5"/>
    <p:sldId id="312" r:id="rId6"/>
    <p:sldId id="310" r:id="rId7"/>
    <p:sldId id="308" r:id="rId8"/>
    <p:sldId id="311" r:id="rId9"/>
    <p:sldId id="319" r:id="rId10"/>
    <p:sldId id="313" r:id="rId11"/>
    <p:sldId id="405" r:id="rId12"/>
    <p:sldId id="321" r:id="rId13"/>
    <p:sldId id="322" r:id="rId14"/>
    <p:sldId id="323" r:id="rId15"/>
    <p:sldId id="320" r:id="rId16"/>
    <p:sldId id="324" r:id="rId17"/>
    <p:sldId id="325" r:id="rId18"/>
    <p:sldId id="326" r:id="rId19"/>
    <p:sldId id="406" r:id="rId20"/>
    <p:sldId id="335" r:id="rId21"/>
    <p:sldId id="336" r:id="rId22"/>
    <p:sldId id="337" r:id="rId23"/>
    <p:sldId id="338" r:id="rId24"/>
    <p:sldId id="339" r:id="rId25"/>
    <p:sldId id="407" r:id="rId26"/>
    <p:sldId id="340" r:id="rId27"/>
    <p:sldId id="360" r:id="rId28"/>
    <p:sldId id="361" r:id="rId29"/>
    <p:sldId id="357" r:id="rId30"/>
    <p:sldId id="359" r:id="rId31"/>
    <p:sldId id="368" r:id="rId32"/>
    <p:sldId id="356" r:id="rId33"/>
    <p:sldId id="362" r:id="rId34"/>
    <p:sldId id="363" r:id="rId35"/>
    <p:sldId id="365" r:id="rId36"/>
    <p:sldId id="366" r:id="rId37"/>
    <p:sldId id="367" r:id="rId38"/>
    <p:sldId id="408" r:id="rId39"/>
    <p:sldId id="374" r:id="rId40"/>
    <p:sldId id="376" r:id="rId41"/>
    <p:sldId id="378" r:id="rId42"/>
    <p:sldId id="377" r:id="rId43"/>
    <p:sldId id="379" r:id="rId44"/>
    <p:sldId id="380" r:id="rId45"/>
    <p:sldId id="409" r:id="rId46"/>
    <p:sldId id="381" r:id="rId47"/>
    <p:sldId id="382" r:id="rId48"/>
    <p:sldId id="383" r:id="rId49"/>
    <p:sldId id="384" r:id="rId50"/>
    <p:sldId id="386" r:id="rId51"/>
    <p:sldId id="388"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ATSOUKAS Alexandros (FRA)" initials="BA(" lastIdx="3" clrIdx="0">
    <p:extLst>
      <p:ext uri="{19B8F6BF-5375-455C-9EA6-DF929625EA0E}">
        <p15:presenceInfo xmlns="" xmlns:p15="http://schemas.microsoft.com/office/powerpoint/2012/main" userId="S::Alexandros.BALATSOUKAS@fra.europa.eu::0a34c69e-39e5-49d0-ac80-d818038a05c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93" autoAdjust="0"/>
    <p:restoredTop sz="85246" autoAdjust="0"/>
  </p:normalViewPr>
  <p:slideViewPr>
    <p:cSldViewPr snapToGrid="0">
      <p:cViewPr>
        <p:scale>
          <a:sx n="82" d="100"/>
          <a:sy n="82" d="100"/>
        </p:scale>
        <p:origin x="-60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http://projectserver/PWA/Novel%20Approaches%20to%20Generating%20Data%20on%20hard-to-reach%20populations%20at%20risk%20of%20violation%20of%20their%20rights/Project%20Deliverables/Figures%20Roma%20report%20updated%202022-04-2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bg-BG"/>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01996636598781"/>
          <c:y val="7.9065566125300524E-2"/>
          <c:w val="0.83002295039739726"/>
          <c:h val="0.70477359062940037"/>
        </c:manualLayout>
      </c:layout>
      <c:barChart>
        <c:barDir val="bar"/>
        <c:grouping val="stacked"/>
        <c:varyColors val="0"/>
        <c:ser>
          <c:idx val="0"/>
          <c:order val="0"/>
          <c:tx>
            <c:strRef>
              <c:f>'F6 '!$C$3</c:f>
              <c:strCache>
                <c:ptCount val="1"/>
                <c:pt idx="0">
                  <c:v>All or most are Roma</c:v>
                </c:pt>
              </c:strCache>
            </c:strRef>
          </c:tx>
          <c:spPr>
            <a:solidFill>
              <a:schemeClr val="accent1">
                <a:lumMod val="50000"/>
              </a:schemeClr>
            </a:solidFill>
            <a:ln>
              <a:noFill/>
            </a:ln>
            <a:effectLst/>
          </c:spPr>
          <c:invertIfNegative val="0"/>
          <c:dLbls>
            <c:dLbl>
              <c:idx val="1"/>
              <c:layout/>
              <c:tx>
                <c:rich>
                  <a:bodyPr/>
                  <a:lstStyle/>
                  <a:p>
                    <a:r>
                      <a:rPr lang="en-US"/>
                      <a:t>(</a:t>
                    </a:r>
                    <a:fld id="{614053E0-FA46-4431-BF40-1439774B127D}" type="VALUE">
                      <a:rPr lang="en-US"/>
                      <a:pPr/>
                      <a:t>[VALUE]</a:t>
                    </a:fld>
                    <a:r>
                      <a:rPr lang="en-US"/>
                      <a:t>)</a:t>
                    </a:r>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0-AE44-44CE-A35F-BCF661447EB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bg-BG"/>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'F6 '!$A$4:$A$7</c:f>
              <c:strCache>
                <c:ptCount val="4"/>
                <c:pt idx="0">
                  <c:v>Bulgarian</c:v>
                </c:pt>
                <c:pt idx="1">
                  <c:v>Turkish</c:v>
                </c:pt>
                <c:pt idx="2">
                  <c:v>Roma</c:v>
                </c:pt>
                <c:pt idx="3">
                  <c:v>Total</c:v>
                </c:pt>
              </c:strCache>
            </c:strRef>
          </c:cat>
          <c:val>
            <c:numRef>
              <c:f>'F6 '!$C$4:$C$7</c:f>
              <c:numCache>
                <c:formatCode>0.0</c:formatCode>
                <c:ptCount val="4"/>
                <c:pt idx="0" formatCode="General">
                  <c:v>4.5999999999999996</c:v>
                </c:pt>
                <c:pt idx="1">
                  <c:v>11</c:v>
                </c:pt>
                <c:pt idx="2" formatCode="General">
                  <c:v>63.5</c:v>
                </c:pt>
                <c:pt idx="3" formatCode="General">
                  <c:v>16.600000000000001</c:v>
                </c:pt>
              </c:numCache>
            </c:numRef>
          </c:val>
          <c:extLst xmlns:c16r2="http://schemas.microsoft.com/office/drawing/2015/06/chart">
            <c:ext xmlns:c16="http://schemas.microsoft.com/office/drawing/2014/chart" uri="{C3380CC4-5D6E-409C-BE32-E72D297353CC}">
              <c16:uniqueId val="{00000001-AE44-44CE-A35F-BCF661447EBF}"/>
            </c:ext>
          </c:extLst>
        </c:ser>
        <c:ser>
          <c:idx val="1"/>
          <c:order val="1"/>
          <c:tx>
            <c:strRef>
              <c:f>'F6 '!$D$3</c:f>
              <c:strCache>
                <c:ptCount val="1"/>
                <c:pt idx="0">
                  <c:v>Some or none are Roma</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bg-BG"/>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'F6 '!$A$4:$A$7</c:f>
              <c:strCache>
                <c:ptCount val="4"/>
                <c:pt idx="0">
                  <c:v>Bulgarian</c:v>
                </c:pt>
                <c:pt idx="1">
                  <c:v>Turkish</c:v>
                </c:pt>
                <c:pt idx="2">
                  <c:v>Roma</c:v>
                </c:pt>
                <c:pt idx="3">
                  <c:v>Total</c:v>
                </c:pt>
              </c:strCache>
            </c:strRef>
          </c:cat>
          <c:val>
            <c:numRef>
              <c:f>'F6 '!$D$4:$D$7</c:f>
              <c:numCache>
                <c:formatCode>0.0</c:formatCode>
                <c:ptCount val="4"/>
                <c:pt idx="0" formatCode="General">
                  <c:v>95.4</c:v>
                </c:pt>
                <c:pt idx="1">
                  <c:v>89</c:v>
                </c:pt>
                <c:pt idx="2" formatCode="General">
                  <c:v>36.5</c:v>
                </c:pt>
                <c:pt idx="3" formatCode="General">
                  <c:v>83.4</c:v>
                </c:pt>
              </c:numCache>
            </c:numRef>
          </c:val>
          <c:extLst xmlns:c16r2="http://schemas.microsoft.com/office/drawing/2015/06/chart">
            <c:ext xmlns:c16="http://schemas.microsoft.com/office/drawing/2014/chart" uri="{C3380CC4-5D6E-409C-BE32-E72D297353CC}">
              <c16:uniqueId val="{00000002-AE44-44CE-A35F-BCF661447EBF}"/>
            </c:ext>
          </c:extLst>
        </c:ser>
        <c:dLbls>
          <c:showLegendKey val="0"/>
          <c:showVal val="1"/>
          <c:showCatName val="0"/>
          <c:showSerName val="0"/>
          <c:showPercent val="0"/>
          <c:showBubbleSize val="0"/>
        </c:dLbls>
        <c:gapWidth val="60"/>
        <c:overlap val="100"/>
        <c:axId val="99723520"/>
        <c:axId val="99741696"/>
      </c:barChart>
      <c:catAx>
        <c:axId val="997235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bg-BG"/>
          </a:p>
        </c:txPr>
        <c:crossAx val="99741696"/>
        <c:crosses val="autoZero"/>
        <c:auto val="1"/>
        <c:lblAlgn val="ctr"/>
        <c:lblOffset val="100"/>
        <c:noMultiLvlLbl val="0"/>
      </c:catAx>
      <c:valAx>
        <c:axId val="99741696"/>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bg-BG"/>
          </a:p>
        </c:txPr>
        <c:crossAx val="99723520"/>
        <c:crosses val="autoZero"/>
        <c:crossBetween val="between"/>
      </c:valAx>
      <c:spPr>
        <a:noFill/>
        <a:ln>
          <a:noFill/>
        </a:ln>
        <a:effectLst/>
      </c:spPr>
    </c:plotArea>
    <c:legend>
      <c:legendPos val="b"/>
      <c:layout>
        <c:manualLayout>
          <c:xMode val="edge"/>
          <c:yMode val="edge"/>
          <c:x val="0.18488589796822408"/>
          <c:y val="0.9178999914654018"/>
          <c:w val="0.66028079372912096"/>
          <c:h val="6.05656912544107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bg-BG"/>
        </a:p>
      </c:txPr>
    </c:legend>
    <c:plotVisOnly val="1"/>
    <c:dispBlanksAs val="gap"/>
    <c:showDLblsOverMax val="0"/>
  </c:chart>
  <c:spPr>
    <a:solidFill>
      <a:schemeClr val="accent1">
        <a:lumMod val="20000"/>
        <a:lumOff val="80000"/>
      </a:schemeClr>
    </a:solidFill>
    <a:ln w="3175" cap="flat" cmpd="sng" algn="ctr">
      <a:solidFill>
        <a:schemeClr val="tx1"/>
      </a:solidFill>
      <a:round/>
    </a:ln>
    <a:effectLst/>
  </c:spPr>
  <c:txPr>
    <a:bodyPr/>
    <a:lstStyle/>
    <a:p>
      <a:pPr>
        <a:defRPr/>
      </a:pPr>
      <a:endParaRPr lang="bg-BG"/>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2-05-03T13:10:15.332" idx="3">
    <p:pos x="10" y="10"/>
    <p:text>i have done up to this point.</p:text>
    <p:extLst>
      <p:ext uri="{C676402C-5697-4E1C-873F-D02D1690AC5C}">
        <p15:threadingInfo xmlns=""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1FD221-9E58-41AF-B531-B916B6D67963}" type="datetimeFigureOut">
              <a:rPr lang="en-GB" smtClean="0"/>
              <a:t>04/05/2022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6C984B-7023-43F1-A19A-7691251B889A}" type="slidenum">
              <a:rPr lang="en-GB" smtClean="0"/>
              <a:t>‹#›</a:t>
            </a:fld>
            <a:endParaRPr lang="en-GB"/>
          </a:p>
        </p:txBody>
      </p:sp>
    </p:spTree>
    <p:extLst>
      <p:ext uri="{BB962C8B-B14F-4D97-AF65-F5344CB8AC3E}">
        <p14:creationId xmlns:p14="http://schemas.microsoft.com/office/powerpoint/2010/main" val="3661326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mj-lt"/>
                <a:ea typeface="+mj-ea"/>
                <a:cs typeface="+mj-cs"/>
              </a:rPr>
              <a:t>Roma children attendance to educational institutions is way lower compared to  the attendance of other ethnic groups</a:t>
            </a:r>
            <a:endParaRPr lang="en-GB" b="0" dirty="0"/>
          </a:p>
        </p:txBody>
      </p:sp>
      <p:sp>
        <p:nvSpPr>
          <p:cNvPr id="4" name="Slide Number Placeholder 3"/>
          <p:cNvSpPr>
            <a:spLocks noGrp="1"/>
          </p:cNvSpPr>
          <p:nvPr>
            <p:ph type="sldNum" sz="quarter" idx="5"/>
          </p:nvPr>
        </p:nvSpPr>
        <p:spPr/>
        <p:txBody>
          <a:bodyPr/>
          <a:lstStyle/>
          <a:p>
            <a:fld id="{126C984B-7023-43F1-A19A-7691251B889A}" type="slidenum">
              <a:rPr lang="en-GB" smtClean="0"/>
              <a:t>3</a:t>
            </a:fld>
            <a:endParaRPr lang="en-GB"/>
          </a:p>
        </p:txBody>
      </p:sp>
    </p:spTree>
    <p:extLst>
      <p:ext uri="{BB962C8B-B14F-4D97-AF65-F5344CB8AC3E}">
        <p14:creationId xmlns:p14="http://schemas.microsoft.com/office/powerpoint/2010/main" val="3417141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Importance of early-years inclusion in the system</a:t>
            </a:r>
          </a:p>
        </p:txBody>
      </p:sp>
      <p:sp>
        <p:nvSpPr>
          <p:cNvPr id="4" name="Slide Number Placeholder 3"/>
          <p:cNvSpPr>
            <a:spLocks noGrp="1"/>
          </p:cNvSpPr>
          <p:nvPr>
            <p:ph type="sldNum" sz="quarter" idx="5"/>
          </p:nvPr>
        </p:nvSpPr>
        <p:spPr/>
        <p:txBody>
          <a:bodyPr/>
          <a:lstStyle/>
          <a:p>
            <a:fld id="{126C984B-7023-43F1-A19A-7691251B889A}" type="slidenum">
              <a:rPr lang="en-GB" smtClean="0"/>
              <a:t>4</a:t>
            </a:fld>
            <a:endParaRPr lang="en-GB"/>
          </a:p>
        </p:txBody>
      </p:sp>
    </p:spTree>
    <p:extLst>
      <p:ext uri="{BB962C8B-B14F-4D97-AF65-F5344CB8AC3E}">
        <p14:creationId xmlns:p14="http://schemas.microsoft.com/office/powerpoint/2010/main" val="992012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Largely driven by low </a:t>
            </a:r>
            <a:r>
              <a:rPr lang="en-GB"/>
              <a:t>early child care </a:t>
            </a:r>
            <a:r>
              <a:rPr lang="en-GB" dirty="0"/>
              <a:t>enrolment</a:t>
            </a:r>
          </a:p>
        </p:txBody>
      </p:sp>
      <p:sp>
        <p:nvSpPr>
          <p:cNvPr id="4" name="Slide Number Placeholder 3"/>
          <p:cNvSpPr>
            <a:spLocks noGrp="1"/>
          </p:cNvSpPr>
          <p:nvPr>
            <p:ph type="sldNum" sz="quarter" idx="5"/>
          </p:nvPr>
        </p:nvSpPr>
        <p:spPr/>
        <p:txBody>
          <a:bodyPr/>
          <a:lstStyle/>
          <a:p>
            <a:fld id="{126C984B-7023-43F1-A19A-7691251B889A}" type="slidenum">
              <a:rPr lang="en-GB" smtClean="0"/>
              <a:t>5</a:t>
            </a:fld>
            <a:endParaRPr lang="en-GB"/>
          </a:p>
        </p:txBody>
      </p:sp>
    </p:spTree>
    <p:extLst>
      <p:ext uri="{BB962C8B-B14F-4D97-AF65-F5344CB8AC3E}">
        <p14:creationId xmlns:p14="http://schemas.microsoft.com/office/powerpoint/2010/main" val="4032147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126C984B-7023-43F1-A19A-7691251B889A}" type="slidenum">
              <a:rPr lang="en-GB" smtClean="0"/>
              <a:t>34</a:t>
            </a:fld>
            <a:endParaRPr lang="en-GB"/>
          </a:p>
        </p:txBody>
      </p:sp>
    </p:spTree>
    <p:extLst>
      <p:ext uri="{BB962C8B-B14F-4D97-AF65-F5344CB8AC3E}">
        <p14:creationId xmlns:p14="http://schemas.microsoft.com/office/powerpoint/2010/main" val="1701471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126C984B-7023-43F1-A19A-7691251B889A}" type="slidenum">
              <a:rPr lang="en-GB" smtClean="0"/>
              <a:t>35</a:t>
            </a:fld>
            <a:endParaRPr lang="en-GB"/>
          </a:p>
        </p:txBody>
      </p:sp>
    </p:spTree>
    <p:extLst>
      <p:ext uri="{BB962C8B-B14F-4D97-AF65-F5344CB8AC3E}">
        <p14:creationId xmlns:p14="http://schemas.microsoft.com/office/powerpoint/2010/main" val="382411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A877EBE-4AB1-40BC-9A5C-5D0E06310B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 xmlns:a16="http://schemas.microsoft.com/office/drawing/2014/main" id="{4FFEFD33-19C1-4AB8-BABF-CD95817C72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76CC983A-A9CD-49C0-B65F-309CAC6FB1AB}"/>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 xmlns:a16="http://schemas.microsoft.com/office/drawing/2014/main" id="{85946101-324B-4279-9263-BEED30B458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CFF7D1F3-C58B-4B9B-8A83-4698D563018A}"/>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3043422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15339E-C083-4B68-A184-B8D721F457D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A95D6493-5BB0-4B68-A4B2-93EA559C8B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9F65660A-BAE5-40AC-86ED-BD0ED692B706}"/>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 xmlns:a16="http://schemas.microsoft.com/office/drawing/2014/main" id="{74B0AE80-91B2-4C78-B7AF-8692B3F021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F64F8526-4440-4BF3-927B-8B6C2EA2829A}"/>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2885374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8D710EB3-2FA0-4468-91AD-BBE644E81FB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DD8F59B5-C2A0-45DB-A67E-91A847A750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6D874401-4064-4AA2-B5A7-7EB973F159C5}"/>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 xmlns:a16="http://schemas.microsoft.com/office/drawing/2014/main" id="{2ECDBFEA-4B70-4DFE-89FB-4AD3D75FEE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A5077EF4-F04B-486A-BC20-E96A7E56EB63}"/>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264221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630161" y="3222282"/>
            <a:ext cx="9167449" cy="554126"/>
          </a:xfrm>
        </p:spPr>
        <p:txBody>
          <a:bodyPr wrap="square" lIns="0" tIns="0" rIns="0" bIns="0" anchor="ctr">
            <a:spAutoFit/>
          </a:bodyPr>
          <a:lstStyle>
            <a:lvl1pPr algn="l">
              <a:defRPr sz="4001"/>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9569442" y="6261424"/>
            <a:ext cx="1993109" cy="323165"/>
          </a:xfrm>
          <a:prstGeom prst="rect">
            <a:avLst/>
          </a:prstGeom>
        </p:spPr>
        <p:txBody>
          <a:bodyPr anchor="b">
            <a:spAutoFit/>
          </a:bodyPr>
          <a:lstStyle>
            <a:lvl1pPr>
              <a:defRPr sz="1500">
                <a:solidFill>
                  <a:schemeClr val="dk2"/>
                </a:solidFill>
              </a:defRPr>
            </a:lvl1pPr>
          </a:lstStyle>
          <a:p>
            <a:fld id="{D5906656-A9BE-4917-BFD7-16C60DDEE872}" type="datetime1">
              <a:rPr lang="nb-NO" smtClean="0"/>
              <a:t>04.05.2022</a:t>
            </a:fld>
            <a:endParaRPr lang="nb-NO" dirty="0"/>
          </a:p>
        </p:txBody>
      </p:sp>
      <p:sp>
        <p:nvSpPr>
          <p:cNvPr id="13" name="Plassholder for tekst 12"/>
          <p:cNvSpPr>
            <a:spLocks noGrp="1"/>
          </p:cNvSpPr>
          <p:nvPr>
            <p:ph type="body" sz="quarter" idx="13" hasCustomPrompt="1"/>
          </p:nvPr>
        </p:nvSpPr>
        <p:spPr>
          <a:xfrm>
            <a:off x="630161" y="5828126"/>
            <a:ext cx="2110306" cy="480131"/>
          </a:xfrm>
        </p:spPr>
        <p:txBody>
          <a:bodyPr anchor="b">
            <a:spAutoFit/>
          </a:bodyPr>
          <a:lstStyle>
            <a:lvl1pPr marL="0" indent="0">
              <a:buNone/>
              <a:defRPr b="1">
                <a:solidFill>
                  <a:schemeClr val="dk2"/>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630161" y="6105326"/>
            <a:ext cx="2110306" cy="480131"/>
          </a:xfrm>
        </p:spPr>
        <p:txBody>
          <a:bodyPr anchor="b">
            <a:spAutoFit/>
          </a:bodyPr>
          <a:lstStyle>
            <a:lvl1pPr marL="0" indent="0">
              <a:buNone/>
              <a:defRPr b="1">
                <a:solidFill>
                  <a:schemeClr val="dk2"/>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5100701" y="5824704"/>
            <a:ext cx="3384003" cy="480131"/>
          </a:xfrm>
        </p:spPr>
        <p:txBody>
          <a:bodyPr wrap="square" anchor="b">
            <a:spAutoFit/>
          </a:bodyPr>
          <a:lstStyle>
            <a:lvl1pPr marL="0" indent="0">
              <a:buNone/>
              <a:defRPr b="0">
                <a:solidFill>
                  <a:schemeClr val="dk2"/>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5100702" y="6104458"/>
            <a:ext cx="3384003" cy="480131"/>
          </a:xfrm>
        </p:spPr>
        <p:txBody>
          <a:bodyPr wrap="square" anchor="b">
            <a:spAutoFit/>
          </a:bodyPr>
          <a:lstStyle>
            <a:lvl1pPr marL="0" indent="0">
              <a:buNone/>
              <a:defRPr b="0">
                <a:solidFill>
                  <a:schemeClr val="dk2"/>
                </a:solidFill>
              </a:defRPr>
            </a:lvl1pPr>
          </a:lstStyle>
          <a:p>
            <a:pPr lvl="0"/>
            <a:r>
              <a:rPr lang="nb-NO" dirty="0"/>
              <a:t>Company</a:t>
            </a:r>
            <a:endParaRPr lang="en-GB" dirty="0"/>
          </a:p>
        </p:txBody>
      </p:sp>
      <p:pic>
        <p:nvPicPr>
          <p:cNvPr id="20" name="Bilde 19"/>
          <p:cNvPicPr>
            <a:picLocks noChangeAspect="1"/>
          </p:cNvPicPr>
          <p:nvPr userDrawn="1"/>
        </p:nvPicPr>
        <p:blipFill>
          <a:blip r:embed="rId2"/>
          <a:stretch>
            <a:fillRect/>
          </a:stretch>
        </p:blipFill>
        <p:spPr>
          <a:xfrm>
            <a:off x="1" y="0"/>
            <a:ext cx="12192000" cy="1206991"/>
          </a:xfrm>
          <a:prstGeom prst="rect">
            <a:avLst/>
          </a:prstGeom>
        </p:spPr>
      </p:pic>
    </p:spTree>
    <p:extLst>
      <p:ext uri="{BB962C8B-B14F-4D97-AF65-F5344CB8AC3E}">
        <p14:creationId xmlns:p14="http://schemas.microsoft.com/office/powerpoint/2010/main" val="3806593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630275" y="1545950"/>
            <a:ext cx="10932276" cy="4594525"/>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629862" y="1315554"/>
            <a:ext cx="10932275" cy="480131"/>
          </a:xfrm>
        </p:spPr>
        <p:txBody>
          <a:bodyPr>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242297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0A1F398-1430-4E56-B9D0-DF158614A1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6CA95049-06E2-4D16-AB61-E4E988874D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90B4640F-496B-4942-A457-0497C5E7DB4E}"/>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 xmlns:a16="http://schemas.microsoft.com/office/drawing/2014/main" id="{BFA93852-711D-4107-9641-318F66C717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57980F7B-1F82-4511-92FE-DCBC0BE0A41B}"/>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2228795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A71C142-4867-48B1-BF85-A217FC0451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BB389C73-EA70-4B74-8ACB-6EB15255F7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094229AD-E4FC-4294-9148-5067361A713D}"/>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5" name="Footer Placeholder 4">
            <a:extLst>
              <a:ext uri="{FF2B5EF4-FFF2-40B4-BE49-F238E27FC236}">
                <a16:creationId xmlns="" xmlns:a16="http://schemas.microsoft.com/office/drawing/2014/main" id="{988E28AB-5764-4832-A8B5-DB38C0E898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10AB1E02-0CA5-4B8E-AAD9-EA85523E2326}"/>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638025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CDEFCE7-3F76-4074-9C43-8425257C0A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E2C21A01-6BBC-458F-B485-2FE01C5E81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4062C78C-BA9B-4226-926F-AED7A33FC6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59B4EFFB-C088-466F-A729-023A471135FF}"/>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6" name="Footer Placeholder 5">
            <a:extLst>
              <a:ext uri="{FF2B5EF4-FFF2-40B4-BE49-F238E27FC236}">
                <a16:creationId xmlns="" xmlns:a16="http://schemas.microsoft.com/office/drawing/2014/main" id="{25797A3E-3E9E-40FE-9307-EADC9939A5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A70A5B28-2851-4F5A-AEAE-229823D6472E}"/>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3710138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9028CD-D329-4D71-97ED-E9EBE99396F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8AB0559A-CB34-4991-9E16-09C57604EB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1F15FF4B-B37D-451C-9074-E06806EE2E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 xmlns:a16="http://schemas.microsoft.com/office/drawing/2014/main" id="{1D5034F6-E7FA-4F25-9FF1-3BDC10815F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BCB3A4BB-1F19-4912-B36F-9FD3A716EA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 xmlns:a16="http://schemas.microsoft.com/office/drawing/2014/main" id="{3C58CCC3-8BEC-47B6-83B7-45E3452D0890}"/>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8" name="Footer Placeholder 7">
            <a:extLst>
              <a:ext uri="{FF2B5EF4-FFF2-40B4-BE49-F238E27FC236}">
                <a16:creationId xmlns="" xmlns:a16="http://schemas.microsoft.com/office/drawing/2014/main" id="{9FF126D2-96FD-4F5D-97B4-70AFFFEF8C7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 xmlns:a16="http://schemas.microsoft.com/office/drawing/2014/main" id="{6C0FA2C3-BDE1-46E8-9789-A9AEFB3A7FFD}"/>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1467556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FB3AE4B-AFCC-4602-AFFF-A04939CDE6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162F6938-3FFA-47BD-8289-35981FBD16F8}"/>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4" name="Footer Placeholder 3">
            <a:extLst>
              <a:ext uri="{FF2B5EF4-FFF2-40B4-BE49-F238E27FC236}">
                <a16:creationId xmlns="" xmlns:a16="http://schemas.microsoft.com/office/drawing/2014/main" id="{851F33F9-BEF3-4FEA-85AB-0292DB52081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 xmlns:a16="http://schemas.microsoft.com/office/drawing/2014/main" id="{F6B3A381-6DFF-4180-8841-66464D50E0DB}"/>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961095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0A75C1FF-B9D0-4054-A2E6-D19158B16FDD}"/>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3" name="Footer Placeholder 2">
            <a:extLst>
              <a:ext uri="{FF2B5EF4-FFF2-40B4-BE49-F238E27FC236}">
                <a16:creationId xmlns="" xmlns:a16="http://schemas.microsoft.com/office/drawing/2014/main" id="{08161455-31FA-4463-8D9A-8DB4B2DF7AC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 xmlns:a16="http://schemas.microsoft.com/office/drawing/2014/main" id="{AEF57E6D-D84A-4A4F-9628-E117517E5E32}"/>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3325535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A6D8B1-4121-47EC-83CF-A9A477D836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A1BFAA65-EAC1-4CAD-B6B8-E90E329B5B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253B48EA-CF09-4865-8AC6-EDCD3411DE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D50CECB-EC8F-4A59-80D3-2E721528E11A}"/>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6" name="Footer Placeholder 5">
            <a:extLst>
              <a:ext uri="{FF2B5EF4-FFF2-40B4-BE49-F238E27FC236}">
                <a16:creationId xmlns="" xmlns:a16="http://schemas.microsoft.com/office/drawing/2014/main" id="{98D528F4-ED14-4D7E-A988-D88EF73CB3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3CEBBBC6-1DC4-468C-9DA3-B3BE1905CF6B}"/>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998676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F68B1E-2964-45A9-AEBF-44BDB3FC16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 xmlns:a16="http://schemas.microsoft.com/office/drawing/2014/main" id="{E441960B-4E53-4CF0-B05B-440815F723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 xmlns:a16="http://schemas.microsoft.com/office/drawing/2014/main" id="{68A1C9C5-319B-413B-AAD0-05F91A8BA4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A2D5C143-4172-4501-8CC4-5169F4CCED37}"/>
              </a:ext>
            </a:extLst>
          </p:cNvPr>
          <p:cNvSpPr>
            <a:spLocks noGrp="1"/>
          </p:cNvSpPr>
          <p:nvPr>
            <p:ph type="dt" sz="half" idx="10"/>
          </p:nvPr>
        </p:nvSpPr>
        <p:spPr/>
        <p:txBody>
          <a:bodyPr/>
          <a:lstStyle/>
          <a:p>
            <a:fld id="{F0FF8636-FBFB-4C7F-8712-44AAB3FF6148}" type="datetimeFigureOut">
              <a:rPr lang="en-GB" smtClean="0"/>
              <a:t>04/05/2022</a:t>
            </a:fld>
            <a:endParaRPr lang="en-GB"/>
          </a:p>
        </p:txBody>
      </p:sp>
      <p:sp>
        <p:nvSpPr>
          <p:cNvPr id="6" name="Footer Placeholder 5">
            <a:extLst>
              <a:ext uri="{FF2B5EF4-FFF2-40B4-BE49-F238E27FC236}">
                <a16:creationId xmlns="" xmlns:a16="http://schemas.microsoft.com/office/drawing/2014/main" id="{2D8B31E9-0A84-4586-B2FB-876C0E4AC0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BD84310B-A658-41CA-932E-305D54212176}"/>
              </a:ext>
            </a:extLst>
          </p:cNvPr>
          <p:cNvSpPr>
            <a:spLocks noGrp="1"/>
          </p:cNvSpPr>
          <p:nvPr>
            <p:ph type="sldNum" sz="quarter" idx="12"/>
          </p:nvPr>
        </p:nvSpPr>
        <p:spPr/>
        <p:txBody>
          <a:bodyPr/>
          <a:lstStyle/>
          <a:p>
            <a:fld id="{067AF8F4-ADD2-40C0-8B92-3A3BFF62A412}" type="slidenum">
              <a:rPr lang="en-GB" smtClean="0"/>
              <a:t>‹#›</a:t>
            </a:fld>
            <a:endParaRPr lang="en-GB"/>
          </a:p>
        </p:txBody>
      </p:sp>
    </p:spTree>
    <p:extLst>
      <p:ext uri="{BB962C8B-B14F-4D97-AF65-F5344CB8AC3E}">
        <p14:creationId xmlns:p14="http://schemas.microsoft.com/office/powerpoint/2010/main" val="1595731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B4839C42-03C8-4F66-B4DE-C6B15C9ABA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98DB1F1F-CF1A-4150-8939-AC5AE81B4E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D02F7A77-C095-4C6B-8EE5-5F990406D8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FF8636-FBFB-4C7F-8712-44AAB3FF6148}" type="datetimeFigureOut">
              <a:rPr lang="en-GB" smtClean="0"/>
              <a:t>04/05/2022</a:t>
            </a:fld>
            <a:endParaRPr lang="en-GB"/>
          </a:p>
        </p:txBody>
      </p:sp>
      <p:sp>
        <p:nvSpPr>
          <p:cNvPr id="5" name="Footer Placeholder 4">
            <a:extLst>
              <a:ext uri="{FF2B5EF4-FFF2-40B4-BE49-F238E27FC236}">
                <a16:creationId xmlns="" xmlns:a16="http://schemas.microsoft.com/office/drawing/2014/main" id="{C79FBFAA-3BB9-4416-9693-B0816086E2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 xmlns:a16="http://schemas.microsoft.com/office/drawing/2014/main" id="{B980821B-71AE-434A-AB12-9801B88360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7AF8F4-ADD2-40C0-8B92-3A3BFF62A412}" type="slidenum">
              <a:rPr lang="en-GB" smtClean="0"/>
              <a:t>‹#›</a:t>
            </a:fld>
            <a:endParaRPr lang="en-GB"/>
          </a:p>
        </p:txBody>
      </p:sp>
    </p:spTree>
    <p:extLst>
      <p:ext uri="{BB962C8B-B14F-4D97-AF65-F5344CB8AC3E}">
        <p14:creationId xmlns:p14="http://schemas.microsoft.com/office/powerpoint/2010/main" val="171997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chart" Target="../charts/char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comments" Target="../comments/comment1.xml"/><Relationship Id="rId5" Type="http://schemas.openxmlformats.org/officeDocument/2006/relationships/image" Target="../media/image17.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jp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5.png"/><Relationship Id="rId4" Type="http://schemas.openxmlformats.org/officeDocument/2006/relationships/image" Target="../media/image4.jpg"/></Relationships>
</file>

<file path=ppt/slides/_rels/slide3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7.png"/><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jpg"/></Relationships>
</file>

<file path=ppt/slides/_rels/slide5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9.png"/><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ctrTitle"/>
          </p:nvPr>
        </p:nvSpPr>
        <p:spPr>
          <a:xfrm>
            <a:off x="625311" y="1980791"/>
            <a:ext cx="8470359" cy="3297185"/>
          </a:xfrm>
        </p:spPr>
        <p:txBody>
          <a:bodyPr/>
          <a:lstStyle/>
          <a:p>
            <a:pPr algn="ctr"/>
            <a:r>
              <a:rPr lang="en-GB" sz="3001" dirty="0">
                <a:latin typeface="Times New Roman" panose="02020603050405020304" pitchFamily="18" charset="0"/>
                <a:cs typeface="Times New Roman" panose="02020603050405020304" pitchFamily="18" charset="0"/>
              </a:rPr>
              <a:t>Project</a:t>
            </a:r>
            <a:r>
              <a:rPr lang="bg-BG" sz="3001" dirty="0">
                <a:latin typeface="Times New Roman" panose="02020603050405020304" pitchFamily="18" charset="0"/>
                <a:cs typeface="Times New Roman" panose="02020603050405020304" pitchFamily="18" charset="0"/>
              </a:rPr>
              <a:t> </a:t>
            </a:r>
            <a:r>
              <a:rPr lang="ru-RU" sz="3001" dirty="0">
                <a:latin typeface="Times New Roman" panose="02020603050405020304" pitchFamily="18" charset="0"/>
                <a:cs typeface="Times New Roman" panose="02020603050405020304" pitchFamily="18" charset="0"/>
              </a:rPr>
              <a:t>BGLD-3.001 </a:t>
            </a:r>
            <a:r>
              <a:rPr lang="en-US" sz="3001" dirty="0">
                <a:latin typeface="Times New Roman" panose="02020603050405020304" pitchFamily="18" charset="0"/>
                <a:cs typeface="Times New Roman" panose="02020603050405020304" pitchFamily="18" charset="0"/>
              </a:rPr>
              <a:t/>
            </a:r>
            <a:br>
              <a:rPr lang="en-US" sz="3001" dirty="0">
                <a:latin typeface="Times New Roman" panose="02020603050405020304" pitchFamily="18" charset="0"/>
                <a:cs typeface="Times New Roman" panose="02020603050405020304" pitchFamily="18" charset="0"/>
              </a:rPr>
            </a:br>
            <a:r>
              <a:rPr lang="en-GB" sz="3001" i="1" dirty="0">
                <a:latin typeface="Times New Roman" panose="02020603050405020304" pitchFamily="18" charset="0"/>
                <a:cs typeface="Times New Roman" panose="02020603050405020304" pitchFamily="18" charset="0"/>
              </a:rPr>
              <a:t>Novel Approaches to Generating Data on hard-to-reach populations at risk of violation of their rights</a:t>
            </a:r>
            <a:r>
              <a:rPr lang="ru-RU" sz="3001" i="1" dirty="0">
                <a:latin typeface="Times New Roman" panose="02020603050405020304" pitchFamily="18" charset="0"/>
                <a:cs typeface="Times New Roman" panose="02020603050405020304" pitchFamily="18" charset="0"/>
              </a:rPr>
              <a:t/>
            </a:r>
            <a:br>
              <a:rPr lang="ru-RU" sz="3001" i="1" dirty="0">
                <a:latin typeface="Times New Roman" panose="02020603050405020304" pitchFamily="18" charset="0"/>
                <a:cs typeface="Times New Roman" panose="02020603050405020304" pitchFamily="18" charset="0"/>
              </a:rPr>
            </a:br>
            <a:r>
              <a:rPr lang="ru-RU" sz="3001" dirty="0">
                <a:latin typeface="Times New Roman" panose="02020603050405020304" pitchFamily="18" charset="0"/>
                <a:cs typeface="Times New Roman" panose="02020603050405020304" pitchFamily="18" charset="0"/>
              </a:rPr>
              <a:t/>
            </a: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Thematic report on the situation of Roma</a:t>
            </a:r>
            <a:r>
              <a:rPr lang="ru-RU" sz="3001" dirty="0">
                <a:latin typeface="Times New Roman" panose="02020603050405020304" pitchFamily="18" charset="0"/>
                <a:cs typeface="Times New Roman" panose="02020603050405020304" pitchFamily="18" charset="0"/>
              </a:rPr>
              <a:t/>
            </a: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Sofia</a:t>
            </a:r>
            <a:r>
              <a:rPr lang="ru-RU" sz="3001" dirty="0">
                <a:latin typeface="Times New Roman" panose="02020603050405020304" pitchFamily="18" charset="0"/>
                <a:cs typeface="Times New Roman" panose="02020603050405020304" pitchFamily="18" charset="0"/>
              </a:rPr>
              <a:t>, </a:t>
            </a:r>
            <a:r>
              <a:rPr lang="en-GB" sz="3001" dirty="0">
                <a:latin typeface="Times New Roman" panose="02020603050405020304" pitchFamily="18" charset="0"/>
                <a:cs typeface="Times New Roman" panose="02020603050405020304" pitchFamily="18" charset="0"/>
              </a:rPr>
              <a:t>5</a:t>
            </a:r>
            <a:r>
              <a:rPr lang="ru-RU" sz="3001" dirty="0">
                <a:latin typeface="Times New Roman" panose="02020603050405020304" pitchFamily="18" charset="0"/>
                <a:cs typeface="Times New Roman" panose="02020603050405020304" pitchFamily="18" charset="0"/>
              </a:rPr>
              <a:t> </a:t>
            </a:r>
            <a:r>
              <a:rPr lang="en-GB" sz="3001" dirty="0">
                <a:latin typeface="Times New Roman" panose="02020603050405020304" pitchFamily="18" charset="0"/>
                <a:cs typeface="Times New Roman" panose="02020603050405020304" pitchFamily="18" charset="0"/>
              </a:rPr>
              <a:t>May</a:t>
            </a:r>
            <a:r>
              <a:rPr lang="ru-RU" sz="3001" dirty="0" smtClean="0">
                <a:latin typeface="Times New Roman" panose="02020603050405020304" pitchFamily="18" charset="0"/>
                <a:cs typeface="Times New Roman" panose="02020603050405020304" pitchFamily="18" charset="0"/>
              </a:rPr>
              <a:t>2022</a:t>
            </a:r>
            <a:r>
              <a:rPr lang="en-US" sz="3001" dirty="0" smtClean="0">
                <a:latin typeface="Times New Roman" panose="02020603050405020304" pitchFamily="18" charset="0"/>
                <a:cs typeface="Times New Roman" panose="02020603050405020304" pitchFamily="18" charset="0"/>
              </a:rPr>
              <a:t/>
            </a:r>
            <a:br>
              <a:rPr lang="en-US" sz="3001" dirty="0" smtClean="0">
                <a:latin typeface="Times New Roman" panose="02020603050405020304" pitchFamily="18" charset="0"/>
                <a:cs typeface="Times New Roman" panose="02020603050405020304" pitchFamily="18" charset="0"/>
              </a:rPr>
            </a:br>
            <a:r>
              <a:rPr lang="en-US" sz="3001" dirty="0" smtClean="0">
                <a:latin typeface="Times New Roman" panose="02020603050405020304" pitchFamily="18" charset="0"/>
                <a:cs typeface="Times New Roman" panose="02020603050405020304" pitchFamily="18" charset="0"/>
              </a:rPr>
              <a:t/>
            </a:r>
            <a:br>
              <a:rPr lang="en-US" sz="3001"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Prof. </a:t>
            </a:r>
            <a:r>
              <a:rPr lang="en-US" sz="2800" dirty="0" err="1" smtClean="0">
                <a:latin typeface="Times New Roman" panose="02020603050405020304" pitchFamily="18" charset="0"/>
                <a:cs typeface="Times New Roman" panose="02020603050405020304" pitchFamily="18" charset="0"/>
              </a:rPr>
              <a:t>Ilona</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Tomova</a:t>
            </a:r>
            <a:r>
              <a:rPr lang="en-US" sz="2800" dirty="0" smtClean="0">
                <a:latin typeface="Times New Roman" panose="02020603050405020304" pitchFamily="18" charset="0"/>
                <a:cs typeface="Times New Roman" panose="02020603050405020304" pitchFamily="18" charset="0"/>
              </a:rPr>
              <a:t>, Dr. </a:t>
            </a:r>
            <a:r>
              <a:rPr lang="en-US" sz="2800" dirty="0" err="1" smtClean="0">
                <a:latin typeface="Times New Roman" panose="02020603050405020304" pitchFamily="18" charset="0"/>
                <a:cs typeface="Times New Roman" panose="02020603050405020304" pitchFamily="18" charset="0"/>
              </a:rPr>
              <a:t>Lubomir</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Stoytchev</a:t>
            </a:r>
            <a:r>
              <a:rPr lang="en-US" sz="2800" smtClean="0">
                <a:latin typeface="Times New Roman" panose="02020603050405020304" pitchFamily="18" charset="0"/>
                <a:cs typeface="Times New Roman" panose="02020603050405020304" pitchFamily="18" charset="0"/>
              </a:rPr>
              <a:t> (IPHS-BAS)</a:t>
            </a:r>
            <a:endParaRPr lang="en-GB" sz="28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5671" y="2005129"/>
            <a:ext cx="2599182" cy="259918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40" y="5216557"/>
            <a:ext cx="1641443" cy="164144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5850" y="5852173"/>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sp>
        <p:nvSpPr>
          <p:cNvPr id="22" name="Rectangle 21"/>
          <p:cNvSpPr/>
          <p:nvPr/>
        </p:nvSpPr>
        <p:spPr>
          <a:xfrm>
            <a:off x="8014369" y="713661"/>
            <a:ext cx="3680484" cy="608885"/>
          </a:xfrm>
          <a:prstGeom prst="rect">
            <a:avLst/>
          </a:prstGeom>
          <a:solidFill>
            <a:schemeClr val="bg1"/>
          </a:solidFill>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7" name="Straight Connector 26"/>
          <p:cNvCxnSpPr/>
          <p:nvPr/>
        </p:nvCxnSpPr>
        <p:spPr>
          <a:xfrm>
            <a:off x="625312" y="1308534"/>
            <a:ext cx="10974070" cy="22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922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children</a:t>
            </a:r>
            <a:r>
              <a:rPr lang="en-GB" sz="1800" dirty="0">
                <a:latin typeface="Calibri" panose="020F0502020204030204" pitchFamily="34" charset="0"/>
                <a:cs typeface="Times New Roman" panose="02020603050405020304" pitchFamily="18" charset="0"/>
              </a:rPr>
              <a:t>, 6-14 years </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old, attending schools and kindergartens where ‘all or most of schoolmates are Roma’ as reported by the respondents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 Segregation in education </a:t>
            </a: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14" name="Chart 13">
            <a:extLst>
              <a:ext uri="{FF2B5EF4-FFF2-40B4-BE49-F238E27FC236}">
                <a16:creationId xmlns="" xmlns:a16="http://schemas.microsoft.com/office/drawing/2014/main" id="{715D128C-967F-4EBF-9A96-8AEA290ECF78}"/>
              </a:ext>
            </a:extLst>
          </p:cNvPr>
          <p:cNvGraphicFramePr/>
          <p:nvPr>
            <p:extLst>
              <p:ext uri="{D42A27DB-BD31-4B8C-83A1-F6EECF244321}">
                <p14:modId xmlns:p14="http://schemas.microsoft.com/office/powerpoint/2010/main" val="523802137"/>
              </p:ext>
            </p:extLst>
          </p:nvPr>
        </p:nvGraphicFramePr>
        <p:xfrm>
          <a:off x="4218246" y="1811956"/>
          <a:ext cx="6831827" cy="350561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35964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4C25480-698F-4587-A54B-581268823C9B}"/>
              </a:ext>
            </a:extLst>
          </p:cNvPr>
          <p:cNvSpPr>
            <a:spLocks noGrp="1"/>
          </p:cNvSpPr>
          <p:nvPr>
            <p:ph type="title"/>
          </p:nvPr>
        </p:nvSpPr>
        <p:spPr/>
        <p:txBody>
          <a:bodyPr/>
          <a:lstStyle/>
          <a:p>
            <a:r>
              <a:rPr lang="en-GB" dirty="0"/>
              <a:t>Employment</a:t>
            </a:r>
          </a:p>
        </p:txBody>
      </p:sp>
      <p:sp>
        <p:nvSpPr>
          <p:cNvPr id="3" name="Text Placeholder 2">
            <a:extLst>
              <a:ext uri="{FF2B5EF4-FFF2-40B4-BE49-F238E27FC236}">
                <a16:creationId xmlns="" xmlns:a16="http://schemas.microsoft.com/office/drawing/2014/main" id="{B436C99E-4094-40F4-81E4-3B83BA75435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798603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r>
              <a:rPr lang="en-GB" sz="2200" b="1" dirty="0">
                <a:solidFill>
                  <a:schemeClr val="tx1"/>
                </a:solidFill>
                <a:latin typeface="+mj-lt"/>
                <a:ea typeface="+mj-ea"/>
                <a:cs typeface="+mj-cs"/>
              </a:rPr>
              <a:t>The majority of the Roma aged 20-64 (52.8%) are still unemployed/dropouts from the labour market despite the relatively low unemployment levels and declared labour shortages in recent years, including the shortage for low-skilled labour. </a:t>
            </a:r>
          </a:p>
          <a:p>
            <a:r>
              <a:rPr lang="en-GB" sz="2200" b="1" dirty="0">
                <a:solidFill>
                  <a:schemeClr val="tx1"/>
                </a:solidFill>
                <a:latin typeface="+mj-lt"/>
                <a:ea typeface="+mj-ea"/>
                <a:cs typeface="+mj-cs"/>
              </a:rPr>
              <a:t>The gender gap in the paid work rate is particularly wide among Roma – 32.2 percentage points compared to 6.7 and 18.1 among Bulgarians and Turks respectively.</a:t>
            </a:r>
          </a:p>
          <a:p>
            <a:endParaRPr lang="en-GB" sz="2000" b="1" dirty="0">
              <a:solidFill>
                <a:schemeClr val="tx1"/>
              </a:solidFill>
              <a:latin typeface="+mj-lt"/>
              <a:ea typeface="+mj-ea"/>
              <a:cs typeface="+mj-cs"/>
            </a:endParaRPr>
          </a:p>
          <a:p>
            <a:endParaRPr lang="en-GB" sz="2000" b="1" dirty="0">
              <a:solidFill>
                <a:schemeClr val="tx1"/>
              </a:solidFill>
              <a:latin typeface="+mj-lt"/>
              <a:ea typeface="+mj-ea"/>
              <a:cs typeface="+mj-cs"/>
            </a:endParaRP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64859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who self-declared their main activity status as ‘paid work’ (including full-time, part-time, ad hoc jobs, self-employment and occasional work or work in the past four weeks), 20-64 years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Paid work rate</a:t>
            </a: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56F04C3B-3628-45E9-B1F3-7186FBA846F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675620"/>
            <a:ext cx="6768434" cy="3911502"/>
          </a:xfrm>
          <a:prstGeom prst="rect">
            <a:avLst/>
          </a:prstGeom>
          <a:noFill/>
        </p:spPr>
      </p:pic>
    </p:spTree>
    <p:extLst>
      <p:ext uri="{BB962C8B-B14F-4D97-AF65-F5344CB8AC3E}">
        <p14:creationId xmlns:p14="http://schemas.microsoft.com/office/powerpoint/2010/main" val="1170013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b="1" dirty="0">
                <a:effectLst/>
                <a:latin typeface="Calibri" panose="020F0502020204030204" pitchFamily="34" charset="0"/>
                <a:ea typeface="Times New Roman" panose="02020603050405020304" pitchFamily="18" charset="0"/>
              </a:rPr>
              <a:t>Difference in the paid work rate between women and men by gender and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Employment</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F084F9DD-8DC4-4776-A2DE-3F062D6B6549}"/>
              </a:ext>
            </a:extLst>
          </p:cNvPr>
          <p:cNvGraphicFramePr>
            <a:graphicFrameLocks noGrp="1"/>
          </p:cNvGraphicFramePr>
          <p:nvPr>
            <p:extLst>
              <p:ext uri="{D42A27DB-BD31-4B8C-83A1-F6EECF244321}">
                <p14:modId xmlns:p14="http://schemas.microsoft.com/office/powerpoint/2010/main" val="1899397377"/>
              </p:ext>
            </p:extLst>
          </p:nvPr>
        </p:nvGraphicFramePr>
        <p:xfrm>
          <a:off x="3841013" y="1802566"/>
          <a:ext cx="7819026" cy="3784556"/>
        </p:xfrm>
        <a:graphic>
          <a:graphicData uri="http://schemas.openxmlformats.org/drawingml/2006/table">
            <a:tbl>
              <a:tblPr firstRow="1" firstCol="1" bandRow="1">
                <a:tableStyleId>{5C22544A-7EE6-4342-B048-85BDC9FD1C3A}</a:tableStyleId>
              </a:tblPr>
              <a:tblGrid>
                <a:gridCol w="1900837">
                  <a:extLst>
                    <a:ext uri="{9D8B030D-6E8A-4147-A177-3AD203B41FA5}">
                      <a16:colId xmlns="" xmlns:a16="http://schemas.microsoft.com/office/drawing/2014/main" val="2246863463"/>
                    </a:ext>
                  </a:extLst>
                </a:gridCol>
                <a:gridCol w="1352825">
                  <a:extLst>
                    <a:ext uri="{9D8B030D-6E8A-4147-A177-3AD203B41FA5}">
                      <a16:colId xmlns="" xmlns:a16="http://schemas.microsoft.com/office/drawing/2014/main" val="3846725053"/>
                    </a:ext>
                  </a:extLst>
                </a:gridCol>
                <a:gridCol w="1352825">
                  <a:extLst>
                    <a:ext uri="{9D8B030D-6E8A-4147-A177-3AD203B41FA5}">
                      <a16:colId xmlns="" xmlns:a16="http://schemas.microsoft.com/office/drawing/2014/main" val="807504784"/>
                    </a:ext>
                  </a:extLst>
                </a:gridCol>
                <a:gridCol w="1144698">
                  <a:extLst>
                    <a:ext uri="{9D8B030D-6E8A-4147-A177-3AD203B41FA5}">
                      <a16:colId xmlns="" xmlns:a16="http://schemas.microsoft.com/office/drawing/2014/main" val="3678702025"/>
                    </a:ext>
                  </a:extLst>
                </a:gridCol>
                <a:gridCol w="996995">
                  <a:extLst>
                    <a:ext uri="{9D8B030D-6E8A-4147-A177-3AD203B41FA5}">
                      <a16:colId xmlns="" xmlns:a16="http://schemas.microsoft.com/office/drawing/2014/main" val="3424382265"/>
                    </a:ext>
                  </a:extLst>
                </a:gridCol>
                <a:gridCol w="1070846">
                  <a:extLst>
                    <a:ext uri="{9D8B030D-6E8A-4147-A177-3AD203B41FA5}">
                      <a16:colId xmlns="" xmlns:a16="http://schemas.microsoft.com/office/drawing/2014/main" val="2612972366"/>
                    </a:ext>
                  </a:extLst>
                </a:gridCol>
              </a:tblGrid>
              <a:tr h="540651">
                <a:tc rowSpan="2">
                  <a:txBody>
                    <a:bodyPr/>
                    <a:lstStyle/>
                    <a:p>
                      <a:pPr algn="l">
                        <a:spcBef>
                          <a:spcPts val="900"/>
                        </a:spcBef>
                        <a:spcAft>
                          <a:spcPts val="900"/>
                        </a:spcAft>
                      </a:pPr>
                      <a:r>
                        <a:rPr lang="en-GB" sz="2000" dirty="0">
                          <a:effectLst/>
                        </a:rPr>
                        <a:t>Self-declared ethnicity</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Bef>
                          <a:spcPts val="900"/>
                        </a:spcBef>
                        <a:spcAft>
                          <a:spcPts val="900"/>
                        </a:spcAft>
                      </a:pPr>
                      <a:r>
                        <a:rPr lang="en-GB" sz="2000">
                          <a:effectLst/>
                        </a:rPr>
                        <a:t>Male </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gridSpan="2">
                  <a:txBody>
                    <a:bodyPr/>
                    <a:lstStyle/>
                    <a:p>
                      <a:pPr algn="ctr">
                        <a:spcBef>
                          <a:spcPts val="900"/>
                        </a:spcBef>
                        <a:spcAft>
                          <a:spcPts val="900"/>
                        </a:spcAft>
                      </a:pPr>
                      <a:r>
                        <a:rPr lang="en-GB" sz="2000">
                          <a:effectLst/>
                        </a:rPr>
                        <a:t>Female</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rowSpan="2">
                  <a:txBody>
                    <a:bodyPr/>
                    <a:lstStyle/>
                    <a:p>
                      <a:pPr algn="ctr">
                        <a:spcBef>
                          <a:spcPts val="900"/>
                        </a:spcBef>
                        <a:spcAft>
                          <a:spcPts val="900"/>
                        </a:spcAft>
                      </a:pPr>
                      <a:r>
                        <a:rPr lang="en-GB" sz="2000">
                          <a:effectLst/>
                        </a:rPr>
                        <a:t>In paid work gap</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93209492"/>
                  </a:ext>
                </a:extLst>
              </a:tr>
              <a:tr h="1081301">
                <a:tc vMerge="1">
                  <a:txBody>
                    <a:bodyPr/>
                    <a:lstStyle/>
                    <a:p>
                      <a:endParaRPr lang="en-GB"/>
                    </a:p>
                  </a:txBody>
                  <a:tcPr/>
                </a:tc>
                <a:tc>
                  <a:txBody>
                    <a:bodyPr/>
                    <a:lstStyle/>
                    <a:p>
                      <a:pPr algn="ctr">
                        <a:spcBef>
                          <a:spcPts val="900"/>
                        </a:spcBef>
                        <a:spcAft>
                          <a:spcPts val="900"/>
                        </a:spcAft>
                      </a:pPr>
                      <a:r>
                        <a:rPr lang="en-GB" sz="2000">
                          <a:effectLst/>
                        </a:rPr>
                        <a:t>Not in paid work</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In paid work</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Not in paid work</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In paid work</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extLst>
                  <a:ext uri="{0D108BD9-81ED-4DB2-BD59-A6C34878D82A}">
                    <a16:rowId xmlns="" xmlns:a16="http://schemas.microsoft.com/office/drawing/2014/main" val="1036432323"/>
                  </a:ext>
                </a:extLst>
              </a:tr>
              <a:tr h="540651">
                <a:tc>
                  <a:txBody>
                    <a:bodyPr/>
                    <a:lstStyle/>
                    <a:p>
                      <a:pPr algn="just">
                        <a:spcBef>
                          <a:spcPts val="900"/>
                        </a:spcBef>
                        <a:spcAft>
                          <a:spcPts val="900"/>
                        </a:spcAft>
                      </a:pPr>
                      <a:r>
                        <a:rPr lang="en-GB" sz="2000" dirty="0">
                          <a:effectLst/>
                        </a:rPr>
                        <a:t>Bulgarian</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dirty="0">
                          <a:effectLst/>
                        </a:rPr>
                        <a:t>16.5</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83.5</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23.2</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76.8</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6.7</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770065414"/>
                  </a:ext>
                </a:extLst>
              </a:tr>
              <a:tr h="540651">
                <a:tc>
                  <a:txBody>
                    <a:bodyPr/>
                    <a:lstStyle/>
                    <a:p>
                      <a:pPr algn="just">
                        <a:spcBef>
                          <a:spcPts val="900"/>
                        </a:spcBef>
                        <a:spcAft>
                          <a:spcPts val="900"/>
                        </a:spcAft>
                      </a:pPr>
                      <a:r>
                        <a:rPr lang="en-GB" sz="2000" dirty="0">
                          <a:effectLst/>
                        </a:rPr>
                        <a:t>Turkish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25.8</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74.2</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43.9</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56.1</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18.1</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117756416"/>
                  </a:ext>
                </a:extLst>
              </a:tr>
              <a:tr h="540651">
                <a:tc>
                  <a:txBody>
                    <a:bodyPr/>
                    <a:lstStyle/>
                    <a:p>
                      <a:pPr algn="just">
                        <a:spcBef>
                          <a:spcPts val="900"/>
                        </a:spcBef>
                        <a:spcAft>
                          <a:spcPts val="900"/>
                        </a:spcAft>
                      </a:pPr>
                      <a:r>
                        <a:rPr lang="en-GB" sz="2000" dirty="0">
                          <a:effectLst/>
                        </a:rPr>
                        <a:t>Roma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37.0</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63.0</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69.2</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30.8</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32.2</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137170704"/>
                  </a:ext>
                </a:extLst>
              </a:tr>
              <a:tr h="540651">
                <a:tc>
                  <a:txBody>
                    <a:bodyPr/>
                    <a:lstStyle/>
                    <a:p>
                      <a:pPr algn="just">
                        <a:spcBef>
                          <a:spcPts val="900"/>
                        </a:spcBef>
                        <a:spcAft>
                          <a:spcPts val="900"/>
                        </a:spcAft>
                      </a:pPr>
                      <a:r>
                        <a:rPr lang="en-GB" sz="2000">
                          <a:effectLst/>
                        </a:rPr>
                        <a:t>Total</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19.4</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80.6</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29.5</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a:effectLst/>
                        </a:rPr>
                        <a:t>70.5</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Bef>
                          <a:spcPts val="900"/>
                        </a:spcBef>
                        <a:spcAft>
                          <a:spcPts val="900"/>
                        </a:spcAft>
                      </a:pPr>
                      <a:r>
                        <a:rPr lang="en-GB" sz="2000" dirty="0">
                          <a:effectLst/>
                        </a:rPr>
                        <a:t>10.1</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296396205"/>
                  </a:ext>
                </a:extLst>
              </a:tr>
            </a:tbl>
          </a:graphicData>
        </a:graphic>
      </p:graphicFrame>
    </p:spTree>
    <p:extLst>
      <p:ext uri="{BB962C8B-B14F-4D97-AF65-F5344CB8AC3E}">
        <p14:creationId xmlns:p14="http://schemas.microsoft.com/office/powerpoint/2010/main" val="4256250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352684" y="1446835"/>
            <a:ext cx="9353898" cy="4692303"/>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r>
              <a:rPr lang="en-GB" sz="2400" b="1" dirty="0">
                <a:solidFill>
                  <a:schemeClr val="tx1"/>
                </a:solidFill>
                <a:latin typeface="+mj-lt"/>
                <a:ea typeface="+mj-ea"/>
                <a:cs typeface="+mj-cs"/>
              </a:rPr>
              <a:t>The share of Roma aged 15-29 years who are not in education, employment or training (NEETs) is 53.6% compared to 11.7% of ethnic Bulgarians and 22.5% of ethnic Turks. </a:t>
            </a:r>
          </a:p>
          <a:p>
            <a:r>
              <a:rPr lang="en-GB" sz="2400" b="1" dirty="0">
                <a:solidFill>
                  <a:schemeClr val="tx1"/>
                </a:solidFill>
                <a:latin typeface="+mj-lt"/>
                <a:ea typeface="+mj-ea"/>
                <a:cs typeface="+mj-cs"/>
              </a:rPr>
              <a:t>Data reveals considerable gender gap also in this area: 69.8% of the young Roma women are NEETs compared to 39.5% of young Roma men. </a:t>
            </a:r>
          </a:p>
          <a:p>
            <a:pPr lvl="0" algn="just">
              <a:spcAft>
                <a:spcPts val="600"/>
              </a:spcAft>
            </a:pPr>
            <a:r>
              <a:rPr lang="en-GB" sz="2400" b="1" dirty="0">
                <a:solidFill>
                  <a:schemeClr val="tx1"/>
                </a:solidFill>
                <a:latin typeface="+mj-lt"/>
                <a:ea typeface="+mj-ea"/>
                <a:cs typeface="+mj-cs"/>
              </a:rPr>
              <a:t>Family </a:t>
            </a:r>
            <a:r>
              <a:rPr lang="en-GB" sz="2400" b="1" dirty="0" smtClean="0">
                <a:solidFill>
                  <a:schemeClr val="tx1"/>
                </a:solidFill>
                <a:latin typeface="+mj-lt"/>
                <a:ea typeface="+mj-ea"/>
                <a:cs typeface="+mj-cs"/>
              </a:rPr>
              <a:t>and ethnicity play </a:t>
            </a:r>
            <a:r>
              <a:rPr lang="en-GB" sz="2400" b="1" dirty="0">
                <a:solidFill>
                  <a:schemeClr val="tx1"/>
                </a:solidFill>
                <a:latin typeface="+mj-lt"/>
                <a:ea typeface="+mj-ea"/>
                <a:cs typeface="+mj-cs"/>
              </a:rPr>
              <a:t>a pivotal role to being a NEET: 5.3% of the young ethnic Bulgarians from families with low joblessness intensity are NEETs compared to 26.4% of young Roma from similar </a:t>
            </a:r>
            <a:r>
              <a:rPr lang="en-GB" sz="2400" b="1" dirty="0" smtClean="0">
                <a:solidFill>
                  <a:schemeClr val="tx1"/>
                </a:solidFill>
                <a:latin typeface="+mj-lt"/>
                <a:ea typeface="+mj-ea"/>
                <a:cs typeface="+mj-cs"/>
              </a:rPr>
              <a:t>background; </a:t>
            </a:r>
            <a:r>
              <a:rPr lang="en-US" sz="2400" b="1" dirty="0" smtClean="0">
                <a:solidFill>
                  <a:schemeClr val="tx1"/>
                </a:solidFill>
                <a:latin typeface="+mj-lt"/>
                <a:ea typeface="+mj-ea"/>
                <a:cs typeface="+mj-cs"/>
              </a:rPr>
              <a:t>in </a:t>
            </a:r>
            <a:r>
              <a:rPr lang="en-US" sz="2400" b="1" dirty="0">
                <a:solidFill>
                  <a:schemeClr val="tx1"/>
                </a:solidFill>
                <a:latin typeface="+mj-lt"/>
                <a:ea typeface="+mj-ea"/>
                <a:cs typeface="+mj-cs"/>
              </a:rPr>
              <a:t>the group of the families with the highest joblessness intensity 80.9% of the young Roma are NEETs compared to 56.7% of the ethnic Bulgarians in the same age group.</a:t>
            </a:r>
            <a:endParaRPr lang="en-GB" sz="2400" b="1" dirty="0">
              <a:solidFill>
                <a:schemeClr val="tx1"/>
              </a:solidFill>
              <a:latin typeface="+mj-lt"/>
              <a:ea typeface="+mj-ea"/>
              <a:cs typeface="+mj-cs"/>
            </a:endParaRPr>
          </a:p>
        </p:txBody>
      </p:sp>
    </p:spTree>
    <p:extLst>
      <p:ext uri="{BB962C8B-B14F-4D97-AF65-F5344CB8AC3E}">
        <p14:creationId xmlns:p14="http://schemas.microsoft.com/office/powerpoint/2010/main" val="2605554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young persons, 15-29 years old with current main activity ‘neither in employment, education or training’ (NEET)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NEET</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15378E23-1D50-421B-BA05-8CF723975BCA}"/>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2" y="1626530"/>
            <a:ext cx="6503699" cy="3807819"/>
          </a:xfrm>
          <a:prstGeom prst="rect">
            <a:avLst/>
          </a:prstGeom>
          <a:noFill/>
        </p:spPr>
      </p:pic>
    </p:spTree>
    <p:extLst>
      <p:ext uri="{BB962C8B-B14F-4D97-AF65-F5344CB8AC3E}">
        <p14:creationId xmlns:p14="http://schemas.microsoft.com/office/powerpoint/2010/main" val="3698991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young persons, 15-29 years old with current main activity ‘neither in employment, education or training’ (NEET) by ethnicity and gender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NEET</a:t>
            </a: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89159408-85EE-4FF6-AAAE-1915B77241C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469176" y="1525598"/>
            <a:ext cx="6052263" cy="3908752"/>
          </a:xfrm>
          <a:prstGeom prst="rect">
            <a:avLst/>
          </a:prstGeom>
          <a:noFill/>
        </p:spPr>
      </p:pic>
    </p:spTree>
    <p:extLst>
      <p:ext uri="{BB962C8B-B14F-4D97-AF65-F5344CB8AC3E}">
        <p14:creationId xmlns:p14="http://schemas.microsoft.com/office/powerpoint/2010/main" val="2264217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7" y="2404218"/>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young persons, 15-29 years old with current main activity ‘neither in employment, education or training’ (NEET) by ethnicity and joblessness intensity in the household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NEET</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584479" y="6359336"/>
            <a:ext cx="7075558"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E8BF7E20-8137-45A8-9E91-FF52DB769BE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584479" y="1308535"/>
            <a:ext cx="7269012" cy="4988924"/>
          </a:xfrm>
          <a:prstGeom prst="rect">
            <a:avLst/>
          </a:prstGeom>
          <a:noFill/>
        </p:spPr>
      </p:pic>
    </p:spTree>
    <p:extLst>
      <p:ext uri="{BB962C8B-B14F-4D97-AF65-F5344CB8AC3E}">
        <p14:creationId xmlns:p14="http://schemas.microsoft.com/office/powerpoint/2010/main" val="3547576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03D475-CDFC-4CAF-899C-91C8FB523860}"/>
              </a:ext>
            </a:extLst>
          </p:cNvPr>
          <p:cNvSpPr>
            <a:spLocks noGrp="1"/>
          </p:cNvSpPr>
          <p:nvPr>
            <p:ph type="title"/>
          </p:nvPr>
        </p:nvSpPr>
        <p:spPr/>
        <p:txBody>
          <a:bodyPr/>
          <a:lstStyle/>
          <a:p>
            <a:r>
              <a:rPr lang="en-GB" dirty="0"/>
              <a:t>Poverty and social exclusion</a:t>
            </a:r>
          </a:p>
        </p:txBody>
      </p:sp>
      <p:sp>
        <p:nvSpPr>
          <p:cNvPr id="3" name="Text Placeholder 2">
            <a:extLst>
              <a:ext uri="{FF2B5EF4-FFF2-40B4-BE49-F238E27FC236}">
                <a16:creationId xmlns="" xmlns:a16="http://schemas.microsoft.com/office/drawing/2014/main" id="{E8038B60-31FF-473C-89DE-2D9724F2BD8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30169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8C5F849-4304-4D86-8DA3-BF86E256AC15}"/>
              </a:ext>
            </a:extLst>
          </p:cNvPr>
          <p:cNvSpPr>
            <a:spLocks noGrp="1"/>
          </p:cNvSpPr>
          <p:nvPr>
            <p:ph type="title"/>
          </p:nvPr>
        </p:nvSpPr>
        <p:spPr/>
        <p:txBody>
          <a:bodyPr/>
          <a:lstStyle/>
          <a:p>
            <a:r>
              <a:rPr lang="en-GB" dirty="0"/>
              <a:t>Education</a:t>
            </a:r>
          </a:p>
        </p:txBody>
      </p:sp>
      <p:sp>
        <p:nvSpPr>
          <p:cNvPr id="3" name="Text Placeholder 2">
            <a:extLst>
              <a:ext uri="{FF2B5EF4-FFF2-40B4-BE49-F238E27FC236}">
                <a16:creationId xmlns="" xmlns:a16="http://schemas.microsoft.com/office/drawing/2014/main" id="{93FD67C6-FA23-4269-9C64-C6B1D8690308}"/>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58389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r>
              <a:rPr lang="en-GB" sz="2000" b="1" dirty="0">
                <a:solidFill>
                  <a:schemeClr val="tx1"/>
                </a:solidFill>
                <a:latin typeface="+mj-lt"/>
                <a:ea typeface="+mj-ea"/>
                <a:cs typeface="+mj-cs"/>
              </a:rPr>
              <a:t>71.1% of Roma live at risk of poverty – compared to 16.5% of ethnic Bulgarians and 35.2% of ethnic Turks. 24.1% of Roma live in households where at least one member has gone to bed hungry at least once a month </a:t>
            </a:r>
          </a:p>
          <a:p>
            <a:r>
              <a:rPr lang="en-GB" sz="2000" b="1" dirty="0">
                <a:solidFill>
                  <a:schemeClr val="tx1"/>
                </a:solidFill>
                <a:latin typeface="+mj-lt"/>
                <a:ea typeface="+mj-ea"/>
                <a:cs typeface="+mj-cs"/>
              </a:rPr>
              <a:t>The pattern of child poverty is similar 77.2% of Roma children live are at risk of poverty, compared to 30.0% of children of ethnic Turks and 13.3% of ethnic Bulgarians </a:t>
            </a:r>
          </a:p>
          <a:p>
            <a:r>
              <a:rPr lang="en-GB" sz="2000" b="1" dirty="0">
                <a:solidFill>
                  <a:schemeClr val="tx1"/>
                </a:solidFill>
                <a:latin typeface="+mj-lt"/>
                <a:ea typeface="+mj-ea"/>
                <a:cs typeface="+mj-cs"/>
              </a:rPr>
              <a:t>29.9% of Roma children aged 0-17 live in household where at least one person in the household gone to bed hungry in the past month because there was not enough money for food</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48276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At-risk-of-poverty rate (below 60% of median equivalised income after social transfers) by ethnicity in 2019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AROP</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E7D49555-78F4-4DCF-B2D5-10721193B99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82980" y="1927872"/>
            <a:ext cx="6764139" cy="3193364"/>
          </a:xfrm>
          <a:prstGeom prst="rect">
            <a:avLst/>
          </a:prstGeom>
          <a:noFill/>
        </p:spPr>
      </p:pic>
    </p:spTree>
    <p:extLst>
      <p:ext uri="{BB962C8B-B14F-4D97-AF65-F5344CB8AC3E}">
        <p14:creationId xmlns:p14="http://schemas.microsoft.com/office/powerpoint/2010/main" val="2323188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persons living in household where at least one person in the household gone to bed hungry in the past month because there was not enough money for food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Extreme poverty and hunger</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7FF164AE-5427-4E3E-9CF0-B0C7BDA85B4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349280" y="1455009"/>
            <a:ext cx="7046022" cy="3979341"/>
          </a:xfrm>
          <a:prstGeom prst="rect">
            <a:avLst/>
          </a:prstGeom>
          <a:noFill/>
        </p:spPr>
      </p:pic>
    </p:spTree>
    <p:extLst>
      <p:ext uri="{BB962C8B-B14F-4D97-AF65-F5344CB8AC3E}">
        <p14:creationId xmlns:p14="http://schemas.microsoft.com/office/powerpoint/2010/main" val="1508719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household in severe material deprivation (cannot afford 4 out of 9 selected items, e.g., food, inviting friends, etc.) by ethnicity, 2019 and 2020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Severe material deprivation</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CCAED1FB-0B2C-45FB-B365-36E8B2E6D43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82980" y="1535633"/>
            <a:ext cx="6912321" cy="3997266"/>
          </a:xfrm>
          <a:prstGeom prst="rect">
            <a:avLst/>
          </a:prstGeom>
          <a:noFill/>
        </p:spPr>
      </p:pic>
    </p:spTree>
    <p:extLst>
      <p:ext uri="{BB962C8B-B14F-4D97-AF65-F5344CB8AC3E}">
        <p14:creationId xmlns:p14="http://schemas.microsoft.com/office/powerpoint/2010/main" val="762164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Children aged &lt;18 years who are at risk of poverty (below 60% of median equivalised income after social transfers) by ethnicity, 2020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Child poverty</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2F75F433-A117-4272-8B2D-9D808242A99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218246" y="1628123"/>
            <a:ext cx="7013634" cy="3689448"/>
          </a:xfrm>
          <a:prstGeom prst="rect">
            <a:avLst/>
          </a:prstGeom>
          <a:noFill/>
        </p:spPr>
      </p:pic>
    </p:spTree>
    <p:extLst>
      <p:ext uri="{BB962C8B-B14F-4D97-AF65-F5344CB8AC3E}">
        <p14:creationId xmlns:p14="http://schemas.microsoft.com/office/powerpoint/2010/main" val="16156424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909B2E-24B0-473F-B98C-49B6247BB61A}"/>
              </a:ext>
            </a:extLst>
          </p:cNvPr>
          <p:cNvSpPr>
            <a:spLocks noGrp="1"/>
          </p:cNvSpPr>
          <p:nvPr>
            <p:ph type="title"/>
          </p:nvPr>
        </p:nvSpPr>
        <p:spPr/>
        <p:txBody>
          <a:bodyPr/>
          <a:lstStyle/>
          <a:p>
            <a:r>
              <a:rPr lang="en-GB" dirty="0"/>
              <a:t>Health</a:t>
            </a:r>
          </a:p>
        </p:txBody>
      </p:sp>
      <p:sp>
        <p:nvSpPr>
          <p:cNvPr id="3" name="Text Placeholder 2">
            <a:extLst>
              <a:ext uri="{FF2B5EF4-FFF2-40B4-BE49-F238E27FC236}">
                <a16:creationId xmlns="" xmlns:a16="http://schemas.microsoft.com/office/drawing/2014/main" id="{D91DF2FB-FF21-4BF3-89FC-8E04BBD4F5B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090396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655840" y="1856201"/>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r>
              <a:rPr lang="en-GB" sz="2000" b="1" dirty="0">
                <a:solidFill>
                  <a:schemeClr val="tx1"/>
                </a:solidFill>
                <a:latin typeface="+mj-lt"/>
                <a:ea typeface="+mj-ea"/>
                <a:cs typeface="+mj-cs"/>
              </a:rPr>
              <a:t>On average, for all people aged 16 and older, the share of Roma who reported long-standing limitations in usual activities due to health problems is lowest among the three groups – surprising for an ethnic group with high premature mortality</a:t>
            </a:r>
          </a:p>
          <a:p>
            <a:r>
              <a:rPr lang="en-GB" sz="2000" b="1" dirty="0">
                <a:solidFill>
                  <a:schemeClr val="tx1"/>
                </a:solidFill>
                <a:latin typeface="+mj-lt"/>
                <a:ea typeface="+mj-ea"/>
                <a:cs typeface="+mj-cs"/>
              </a:rPr>
              <a:t>Roma children face considerably higher health risks than their Bulgarian and Turkish peers. The share of Roma parents assessing their children’s health as “very good or good” is lower than the share among ethnic Bulgarian and Turkish parents</a:t>
            </a:r>
          </a:p>
          <a:p>
            <a:r>
              <a:rPr lang="en-GB" sz="2000" b="1" dirty="0">
                <a:solidFill>
                  <a:schemeClr val="tx1"/>
                </a:solidFill>
                <a:latin typeface="+mj-lt"/>
                <a:ea typeface="+mj-ea"/>
                <a:cs typeface="+mj-cs"/>
              </a:rPr>
              <a:t>The share of non-vaccinated Roma children is 8.5% compared to 2.3% for the total children of that age</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15439107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persons assessing their health in general as ‘Very good’ or ‘Good’, respondents, by ethnicity and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 self-assessment</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8A920EBD-5B78-4436-9324-13A2B872D9D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556871"/>
            <a:ext cx="6768434" cy="4082538"/>
          </a:xfrm>
          <a:prstGeom prst="rect">
            <a:avLst/>
          </a:prstGeom>
          <a:noFill/>
        </p:spPr>
      </p:pic>
    </p:spTree>
    <p:extLst>
      <p:ext uri="{BB962C8B-B14F-4D97-AF65-F5344CB8AC3E}">
        <p14:creationId xmlns:p14="http://schemas.microsoft.com/office/powerpoint/2010/main" val="29167468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Children’s health (5-14)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Children</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CB5B0F16-B77B-4DDD-BCD5-3DEF7B9A6DA4}"/>
              </a:ext>
            </a:extLst>
          </p:cNvPr>
          <p:cNvGraphicFramePr>
            <a:graphicFrameLocks noGrp="1"/>
          </p:cNvGraphicFramePr>
          <p:nvPr>
            <p:extLst>
              <p:ext uri="{D42A27DB-BD31-4B8C-83A1-F6EECF244321}">
                <p14:modId xmlns:p14="http://schemas.microsoft.com/office/powerpoint/2010/main" val="2558965481"/>
              </p:ext>
            </p:extLst>
          </p:nvPr>
        </p:nvGraphicFramePr>
        <p:xfrm>
          <a:off x="4435408" y="1999435"/>
          <a:ext cx="6959893" cy="3434915"/>
        </p:xfrm>
        <a:graphic>
          <a:graphicData uri="http://schemas.openxmlformats.org/drawingml/2006/table">
            <a:tbl>
              <a:tblPr firstRow="1" firstCol="1" bandRow="1">
                <a:tableStyleId>{5C22544A-7EE6-4342-B048-85BDC9FD1C3A}</a:tableStyleId>
              </a:tblPr>
              <a:tblGrid>
                <a:gridCol w="2417866">
                  <a:extLst>
                    <a:ext uri="{9D8B030D-6E8A-4147-A177-3AD203B41FA5}">
                      <a16:colId xmlns="" xmlns:a16="http://schemas.microsoft.com/office/drawing/2014/main" val="2560048518"/>
                    </a:ext>
                  </a:extLst>
                </a:gridCol>
                <a:gridCol w="2699047">
                  <a:extLst>
                    <a:ext uri="{9D8B030D-6E8A-4147-A177-3AD203B41FA5}">
                      <a16:colId xmlns="" xmlns:a16="http://schemas.microsoft.com/office/drawing/2014/main" val="3785914890"/>
                    </a:ext>
                  </a:extLst>
                </a:gridCol>
                <a:gridCol w="1842980">
                  <a:extLst>
                    <a:ext uri="{9D8B030D-6E8A-4147-A177-3AD203B41FA5}">
                      <a16:colId xmlns="" xmlns:a16="http://schemas.microsoft.com/office/drawing/2014/main" val="1613475151"/>
                    </a:ext>
                  </a:extLst>
                </a:gridCol>
              </a:tblGrid>
              <a:tr h="686983">
                <a:tc>
                  <a:txBody>
                    <a:bodyPr/>
                    <a:lstStyle/>
                    <a:p>
                      <a:pPr algn="just">
                        <a:spcAft>
                          <a:spcPts val="600"/>
                        </a:spcAft>
                      </a:pPr>
                      <a:r>
                        <a:rPr lang="en-GB" sz="2000">
                          <a:effectLst/>
                        </a:rPr>
                        <a:t>Self-declared ethnicity</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2000">
                          <a:effectLst/>
                        </a:rPr>
                        <a:t>`Other assessment/INR `</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 Very good or good`</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983916426"/>
                  </a:ext>
                </a:extLst>
              </a:tr>
              <a:tr h="686983">
                <a:tc>
                  <a:txBody>
                    <a:bodyPr/>
                    <a:lstStyle/>
                    <a:p>
                      <a:pPr algn="just">
                        <a:spcAft>
                          <a:spcPts val="600"/>
                        </a:spcAft>
                      </a:pPr>
                      <a:r>
                        <a:rPr lang="en-GB" sz="2000" dirty="0">
                          <a:effectLst/>
                        </a:rPr>
                        <a:t>Bulgarian</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2000">
                          <a:effectLst/>
                        </a:rPr>
                        <a:t>1.1</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98.9</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330279114"/>
                  </a:ext>
                </a:extLst>
              </a:tr>
              <a:tr h="686983">
                <a:tc>
                  <a:txBody>
                    <a:bodyPr/>
                    <a:lstStyle/>
                    <a:p>
                      <a:pPr algn="just">
                        <a:spcAft>
                          <a:spcPts val="600"/>
                        </a:spcAft>
                      </a:pPr>
                      <a:r>
                        <a:rPr lang="en-GB" sz="2000" dirty="0">
                          <a:effectLst/>
                        </a:rPr>
                        <a:t>Turkish</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2000">
                          <a:effectLst/>
                        </a:rPr>
                        <a:t>(1.7)</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98.3</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997975390"/>
                  </a:ext>
                </a:extLst>
              </a:tr>
              <a:tr h="686983">
                <a:tc>
                  <a:txBody>
                    <a:bodyPr/>
                    <a:lstStyle/>
                    <a:p>
                      <a:pPr algn="just">
                        <a:spcAft>
                          <a:spcPts val="600"/>
                        </a:spcAft>
                      </a:pPr>
                      <a:r>
                        <a:rPr lang="en-GB" sz="2000" dirty="0">
                          <a:effectLst/>
                        </a:rPr>
                        <a:t>Roma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2000">
                          <a:effectLst/>
                        </a:rPr>
                        <a:t>4.1</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95.9</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724597504"/>
                  </a:ext>
                </a:extLst>
              </a:tr>
              <a:tr h="686983">
                <a:tc>
                  <a:txBody>
                    <a:bodyPr/>
                    <a:lstStyle/>
                    <a:p>
                      <a:pPr algn="just">
                        <a:spcAft>
                          <a:spcPts val="600"/>
                        </a:spcAft>
                      </a:pPr>
                      <a:r>
                        <a:rPr lang="en-GB" sz="2000">
                          <a:effectLst/>
                        </a:rPr>
                        <a:t>Total for children aged 5-14</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2000">
                          <a:effectLst/>
                        </a:rPr>
                        <a:t>1.7</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dirty="0">
                          <a:effectLst/>
                        </a:rPr>
                        <a:t>98.3</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622136553"/>
                  </a:ext>
                </a:extLst>
              </a:tr>
            </a:tbl>
          </a:graphicData>
        </a:graphic>
      </p:graphicFrame>
    </p:spTree>
    <p:extLst>
      <p:ext uri="{BB962C8B-B14F-4D97-AF65-F5344CB8AC3E}">
        <p14:creationId xmlns:p14="http://schemas.microsoft.com/office/powerpoint/2010/main" val="5439200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rPr>
              <a:t>Share of persons with self-reported long-standing limitations in usual activities due to health problems by ethnicity, 15 years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Limitations in usual activities </a:t>
            </a: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6" y="646246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E2875863-2911-46CD-A4C4-4C4C285F4381}"/>
              </a:ext>
            </a:extLst>
          </p:cNvPr>
          <p:cNvGraphicFramePr>
            <a:graphicFrameLocks noGrp="1"/>
          </p:cNvGraphicFramePr>
          <p:nvPr>
            <p:extLst>
              <p:ext uri="{D42A27DB-BD31-4B8C-83A1-F6EECF244321}">
                <p14:modId xmlns:p14="http://schemas.microsoft.com/office/powerpoint/2010/main" val="1012337547"/>
              </p:ext>
            </p:extLst>
          </p:nvPr>
        </p:nvGraphicFramePr>
        <p:xfrm>
          <a:off x="4004841" y="2015614"/>
          <a:ext cx="7848648" cy="3235109"/>
        </p:xfrm>
        <a:graphic>
          <a:graphicData uri="http://schemas.openxmlformats.org/drawingml/2006/table">
            <a:tbl>
              <a:tblPr firstRow="1" firstCol="1" bandRow="1">
                <a:tableStyleId>{5C22544A-7EE6-4342-B048-85BDC9FD1C3A}</a:tableStyleId>
              </a:tblPr>
              <a:tblGrid>
                <a:gridCol w="2814687">
                  <a:extLst>
                    <a:ext uri="{9D8B030D-6E8A-4147-A177-3AD203B41FA5}">
                      <a16:colId xmlns="" xmlns:a16="http://schemas.microsoft.com/office/drawing/2014/main" val="2484495883"/>
                    </a:ext>
                  </a:extLst>
                </a:gridCol>
                <a:gridCol w="1572131">
                  <a:extLst>
                    <a:ext uri="{9D8B030D-6E8A-4147-A177-3AD203B41FA5}">
                      <a16:colId xmlns="" xmlns:a16="http://schemas.microsoft.com/office/drawing/2014/main" val="934685272"/>
                    </a:ext>
                  </a:extLst>
                </a:gridCol>
                <a:gridCol w="2085258">
                  <a:extLst>
                    <a:ext uri="{9D8B030D-6E8A-4147-A177-3AD203B41FA5}">
                      <a16:colId xmlns="" xmlns:a16="http://schemas.microsoft.com/office/drawing/2014/main" val="3713737039"/>
                    </a:ext>
                  </a:extLst>
                </a:gridCol>
                <a:gridCol w="1376572">
                  <a:extLst>
                    <a:ext uri="{9D8B030D-6E8A-4147-A177-3AD203B41FA5}">
                      <a16:colId xmlns="" xmlns:a16="http://schemas.microsoft.com/office/drawing/2014/main" val="4208885167"/>
                    </a:ext>
                  </a:extLst>
                </a:gridCol>
              </a:tblGrid>
              <a:tr h="1037897">
                <a:tc>
                  <a:txBody>
                    <a:bodyPr/>
                    <a:lstStyle/>
                    <a:p>
                      <a:pPr algn="ctr">
                        <a:spcAft>
                          <a:spcPts val="600"/>
                        </a:spcAft>
                      </a:pPr>
                      <a:r>
                        <a:rPr lang="en-GB" sz="2000">
                          <a:effectLst/>
                        </a:rPr>
                        <a:t>Self-declared ethnicity</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Severely limited</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Limited but not severely</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Not limited at all</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425851633"/>
                  </a:ext>
                </a:extLst>
              </a:tr>
              <a:tr h="549303">
                <a:tc>
                  <a:txBody>
                    <a:bodyPr/>
                    <a:lstStyle/>
                    <a:p>
                      <a:pPr algn="just">
                        <a:spcAft>
                          <a:spcPts val="600"/>
                        </a:spcAft>
                      </a:pPr>
                      <a:r>
                        <a:rPr lang="en-GB" sz="2000" dirty="0">
                          <a:effectLst/>
                        </a:rPr>
                        <a:t>Bulgarian</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3.5</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11.2</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85.3</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839867072"/>
                  </a:ext>
                </a:extLst>
              </a:tr>
              <a:tr h="549303">
                <a:tc>
                  <a:txBody>
                    <a:bodyPr/>
                    <a:lstStyle/>
                    <a:p>
                      <a:pPr algn="just">
                        <a:spcAft>
                          <a:spcPts val="600"/>
                        </a:spcAft>
                      </a:pPr>
                      <a:r>
                        <a:rPr lang="en-GB" sz="2000" dirty="0">
                          <a:effectLst/>
                        </a:rPr>
                        <a:t>Turkish</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dirty="0">
                          <a:effectLst/>
                        </a:rPr>
                        <a:t>4.7</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10.8</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84.5</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4233979162"/>
                  </a:ext>
                </a:extLst>
              </a:tr>
              <a:tr h="549303">
                <a:tc>
                  <a:txBody>
                    <a:bodyPr/>
                    <a:lstStyle/>
                    <a:p>
                      <a:pPr algn="just">
                        <a:spcAft>
                          <a:spcPts val="600"/>
                        </a:spcAft>
                      </a:pPr>
                      <a:r>
                        <a:rPr lang="en-GB" sz="2000" dirty="0">
                          <a:effectLst/>
                        </a:rPr>
                        <a:t>Roma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2.4</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8.5</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89.1</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826351911"/>
                  </a:ext>
                </a:extLst>
              </a:tr>
              <a:tr h="549303">
                <a:tc>
                  <a:txBody>
                    <a:bodyPr/>
                    <a:lstStyle/>
                    <a:p>
                      <a:pPr algn="just">
                        <a:spcAft>
                          <a:spcPts val="600"/>
                        </a:spcAft>
                      </a:pPr>
                      <a:r>
                        <a:rPr lang="en-GB" sz="2000">
                          <a:effectLst/>
                        </a:rPr>
                        <a:t>Total </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3.6</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10.9</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dirty="0">
                          <a:effectLst/>
                        </a:rPr>
                        <a:t>85.5</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390469669"/>
                  </a:ext>
                </a:extLst>
              </a:tr>
            </a:tbl>
          </a:graphicData>
        </a:graphic>
      </p:graphicFrame>
    </p:spTree>
    <p:extLst>
      <p:ext uri="{BB962C8B-B14F-4D97-AF65-F5344CB8AC3E}">
        <p14:creationId xmlns:p14="http://schemas.microsoft.com/office/powerpoint/2010/main" val="511042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757854"/>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ECEC</a:t>
            </a:r>
            <a:endParaRPr lang="en-GB" sz="2200" b="1" dirty="0">
              <a:solidFill>
                <a:schemeClr val="tx1"/>
              </a:solidFill>
              <a:latin typeface="+mj-lt"/>
              <a:ea typeface="+mj-ea"/>
              <a:cs typeface="+mj-cs"/>
            </a:endParaRPr>
          </a:p>
          <a:p>
            <a:pPr>
              <a:spcBef>
                <a:spcPts val="1000"/>
              </a:spcBef>
            </a:pPr>
            <a:r>
              <a:rPr lang="en-GB" sz="2000" b="1" dirty="0">
                <a:solidFill>
                  <a:schemeClr val="tx1"/>
                </a:solidFill>
                <a:latin typeface="+mj-lt"/>
                <a:ea typeface="+mj-ea"/>
                <a:cs typeface="+mj-cs"/>
              </a:rPr>
              <a:t>27.7% of Roma children aged 0-4 were attending kindergarten or nursery – way below the 46.0% of ethnic Bulgarian children.</a:t>
            </a:r>
          </a:p>
          <a:p>
            <a:pPr>
              <a:spcBef>
                <a:spcPts val="1000"/>
              </a:spcBef>
            </a:pPr>
            <a:r>
              <a:rPr lang="en-GB" sz="2000" b="1" dirty="0">
                <a:solidFill>
                  <a:schemeClr val="tx1"/>
                </a:solidFill>
                <a:latin typeface="+mj-lt"/>
                <a:ea typeface="+mj-ea"/>
                <a:cs typeface="+mj-cs"/>
              </a:rPr>
              <a:t>The share of Roma children who attend early childhood education in the age between 3 and 6 years is 58.3% (compared to 83.0% of ethnic Bulgarian and 77% of Turkish children</a:t>
            </a:r>
          </a:p>
          <a:p>
            <a:pPr>
              <a:spcBef>
                <a:spcPts val="1000"/>
              </a:spcBef>
            </a:pPr>
            <a:r>
              <a:rPr lang="en-GB" sz="2000" b="1" dirty="0">
                <a:solidFill>
                  <a:schemeClr val="tx1"/>
                </a:solidFill>
                <a:latin typeface="+mj-lt"/>
                <a:ea typeface="+mj-ea"/>
                <a:cs typeface="+mj-cs"/>
              </a:rPr>
              <a:t>86.2% of Roma children aged 7-15 attend formal education (compared to 96.6% of both ethnic Bulgarian and Turkish children)</a:t>
            </a:r>
          </a:p>
          <a:p>
            <a:pPr>
              <a:spcBef>
                <a:spcPts val="1000"/>
              </a:spcBef>
            </a:pPr>
            <a:r>
              <a:rPr lang="en-GB" sz="2000" b="1" dirty="0">
                <a:solidFill>
                  <a:schemeClr val="tx1"/>
                </a:solidFill>
                <a:latin typeface="+mj-lt"/>
                <a:ea typeface="+mj-ea"/>
                <a:cs typeface="+mj-cs"/>
              </a:rPr>
              <a:t>Segregation in education is particularly worrisome. </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065431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latin typeface="Calibri" panose="020F0502020204030204" pitchFamily="34" charset="0"/>
                <a:cs typeface="Times New Roman" panose="02020603050405020304" pitchFamily="18" charset="0"/>
              </a:rPr>
              <a:t>Share of persons with self-reported long-standing limitations in usual activities due to health problems by ethnicity and age </a:t>
            </a:r>
            <a:endParaRPr lang="en-US" sz="18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Limitations in usual activities by age</a:t>
            </a: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45946D2B-8135-4A64-AF22-1AC6BAEF109C}"/>
              </a:ext>
            </a:extLst>
          </p:cNvPr>
          <p:cNvGraphicFramePr>
            <a:graphicFrameLocks noGrp="1"/>
          </p:cNvGraphicFramePr>
          <p:nvPr>
            <p:extLst>
              <p:ext uri="{D42A27DB-BD31-4B8C-83A1-F6EECF244321}">
                <p14:modId xmlns:p14="http://schemas.microsoft.com/office/powerpoint/2010/main" val="3420562070"/>
              </p:ext>
            </p:extLst>
          </p:nvPr>
        </p:nvGraphicFramePr>
        <p:xfrm>
          <a:off x="3909317" y="1859712"/>
          <a:ext cx="8128878" cy="3785732"/>
        </p:xfrm>
        <a:graphic>
          <a:graphicData uri="http://schemas.openxmlformats.org/drawingml/2006/table">
            <a:tbl>
              <a:tblPr firstRow="1" firstCol="1" bandRow="1">
                <a:tableStyleId>{5C22544A-7EE6-4342-B048-85BDC9FD1C3A}</a:tableStyleId>
              </a:tblPr>
              <a:tblGrid>
                <a:gridCol w="1794856">
                  <a:extLst>
                    <a:ext uri="{9D8B030D-6E8A-4147-A177-3AD203B41FA5}">
                      <a16:colId xmlns="" xmlns:a16="http://schemas.microsoft.com/office/drawing/2014/main" val="594294645"/>
                    </a:ext>
                  </a:extLst>
                </a:gridCol>
                <a:gridCol w="1181939">
                  <a:extLst>
                    <a:ext uri="{9D8B030D-6E8A-4147-A177-3AD203B41FA5}">
                      <a16:colId xmlns="" xmlns:a16="http://schemas.microsoft.com/office/drawing/2014/main" val="4016694438"/>
                    </a:ext>
                  </a:extLst>
                </a:gridCol>
                <a:gridCol w="1181939">
                  <a:extLst>
                    <a:ext uri="{9D8B030D-6E8A-4147-A177-3AD203B41FA5}">
                      <a16:colId xmlns="" xmlns:a16="http://schemas.microsoft.com/office/drawing/2014/main" val="4066478610"/>
                    </a:ext>
                  </a:extLst>
                </a:gridCol>
                <a:gridCol w="1181939">
                  <a:extLst>
                    <a:ext uri="{9D8B030D-6E8A-4147-A177-3AD203B41FA5}">
                      <a16:colId xmlns="" xmlns:a16="http://schemas.microsoft.com/office/drawing/2014/main" val="469956729"/>
                    </a:ext>
                  </a:extLst>
                </a:gridCol>
                <a:gridCol w="1046999">
                  <a:extLst>
                    <a:ext uri="{9D8B030D-6E8A-4147-A177-3AD203B41FA5}">
                      <a16:colId xmlns="" xmlns:a16="http://schemas.microsoft.com/office/drawing/2014/main" val="1520613552"/>
                    </a:ext>
                  </a:extLst>
                </a:gridCol>
                <a:gridCol w="884155">
                  <a:extLst>
                    <a:ext uri="{9D8B030D-6E8A-4147-A177-3AD203B41FA5}">
                      <a16:colId xmlns="" xmlns:a16="http://schemas.microsoft.com/office/drawing/2014/main" val="1716935281"/>
                    </a:ext>
                  </a:extLst>
                </a:gridCol>
                <a:gridCol w="857051">
                  <a:extLst>
                    <a:ext uri="{9D8B030D-6E8A-4147-A177-3AD203B41FA5}">
                      <a16:colId xmlns="" xmlns:a16="http://schemas.microsoft.com/office/drawing/2014/main" val="318011813"/>
                    </a:ext>
                  </a:extLst>
                </a:gridCol>
              </a:tblGrid>
              <a:tr h="534953">
                <a:tc rowSpan="2">
                  <a:txBody>
                    <a:bodyPr/>
                    <a:lstStyle/>
                    <a:p>
                      <a:pPr algn="ctr">
                        <a:spcAft>
                          <a:spcPts val="600"/>
                        </a:spcAft>
                      </a:pPr>
                      <a:r>
                        <a:rPr lang="en-GB" sz="1800" dirty="0">
                          <a:effectLst/>
                        </a:rPr>
                        <a:t>Self-declared ethnicity</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gridSpan="2">
                  <a:txBody>
                    <a:bodyPr/>
                    <a:lstStyle/>
                    <a:p>
                      <a:pPr algn="ctr">
                        <a:spcAft>
                          <a:spcPts val="600"/>
                        </a:spcAft>
                      </a:pPr>
                      <a:r>
                        <a:rPr lang="en-GB" sz="1800">
                          <a:effectLst/>
                        </a:rPr>
                        <a:t>Severely limited</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hMerge="1">
                  <a:txBody>
                    <a:bodyPr/>
                    <a:lstStyle/>
                    <a:p>
                      <a:endParaRPr lang="en-GB"/>
                    </a:p>
                  </a:txBody>
                  <a:tcPr/>
                </a:tc>
                <a:tc gridSpan="2">
                  <a:txBody>
                    <a:bodyPr/>
                    <a:lstStyle/>
                    <a:p>
                      <a:pPr algn="ctr">
                        <a:spcAft>
                          <a:spcPts val="600"/>
                        </a:spcAft>
                      </a:pPr>
                      <a:r>
                        <a:rPr lang="en-GB" sz="1800">
                          <a:effectLst/>
                        </a:rPr>
                        <a:t>Limited but not severely</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hMerge="1">
                  <a:txBody>
                    <a:bodyPr/>
                    <a:lstStyle/>
                    <a:p>
                      <a:endParaRPr lang="en-GB"/>
                    </a:p>
                  </a:txBody>
                  <a:tcPr/>
                </a:tc>
                <a:tc gridSpan="2">
                  <a:txBody>
                    <a:bodyPr/>
                    <a:lstStyle/>
                    <a:p>
                      <a:pPr algn="ctr">
                        <a:spcAft>
                          <a:spcPts val="600"/>
                        </a:spcAft>
                      </a:pPr>
                      <a:r>
                        <a:rPr lang="en-GB" sz="1800">
                          <a:effectLst/>
                        </a:rPr>
                        <a:t>Not limited at all</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hMerge="1">
                  <a:txBody>
                    <a:bodyPr/>
                    <a:lstStyle/>
                    <a:p>
                      <a:endParaRPr lang="en-GB"/>
                    </a:p>
                  </a:txBody>
                  <a:tcPr/>
                </a:tc>
                <a:extLst>
                  <a:ext uri="{0D108BD9-81ED-4DB2-BD59-A6C34878D82A}">
                    <a16:rowId xmlns="" xmlns:a16="http://schemas.microsoft.com/office/drawing/2014/main" val="2484804312"/>
                  </a:ext>
                </a:extLst>
              </a:tr>
              <a:tr h="1069906">
                <a:tc vMerge="1">
                  <a:txBody>
                    <a:bodyPr/>
                    <a:lstStyle/>
                    <a:p>
                      <a:endParaRPr lang="en-GB"/>
                    </a:p>
                  </a:txBody>
                  <a:tcPr/>
                </a:tc>
                <a:tc>
                  <a:txBody>
                    <a:bodyPr/>
                    <a:lstStyle/>
                    <a:p>
                      <a:pPr algn="ctr">
                        <a:spcAft>
                          <a:spcPts val="600"/>
                        </a:spcAft>
                      </a:pPr>
                      <a:r>
                        <a:rPr lang="en-GB" sz="1800" dirty="0">
                          <a:effectLst/>
                        </a:rPr>
                        <a:t>16-30</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dirty="0">
                          <a:effectLst/>
                        </a:rPr>
                        <a:t>55 and older</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16-30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55 and older</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16-30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55 and older</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extLst>
                  <a:ext uri="{0D108BD9-81ED-4DB2-BD59-A6C34878D82A}">
                    <a16:rowId xmlns="" xmlns:a16="http://schemas.microsoft.com/office/drawing/2014/main" val="2879797924"/>
                  </a:ext>
                </a:extLst>
              </a:tr>
              <a:tr h="534953">
                <a:tc>
                  <a:txBody>
                    <a:bodyPr/>
                    <a:lstStyle/>
                    <a:p>
                      <a:pPr algn="just">
                        <a:spcAft>
                          <a:spcPts val="600"/>
                        </a:spcAft>
                      </a:pPr>
                      <a:r>
                        <a:rPr lang="en-GB" sz="1800" dirty="0">
                          <a:effectLst/>
                        </a:rPr>
                        <a:t>Bulgarian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3.2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5.9</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(1.4)</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22.1</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95.4 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72.0 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extLst>
                  <a:ext uri="{0D108BD9-81ED-4DB2-BD59-A6C34878D82A}">
                    <a16:rowId xmlns="" xmlns:a16="http://schemas.microsoft.com/office/drawing/2014/main" val="774261200"/>
                  </a:ext>
                </a:extLst>
              </a:tr>
              <a:tr h="534953">
                <a:tc>
                  <a:txBody>
                    <a:bodyPr/>
                    <a:lstStyle/>
                    <a:p>
                      <a:pPr algn="just">
                        <a:spcAft>
                          <a:spcPts val="600"/>
                        </a:spcAft>
                      </a:pPr>
                      <a:r>
                        <a:rPr lang="en-GB" sz="1800" dirty="0">
                          <a:effectLst/>
                        </a:rPr>
                        <a:t>Turkish</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dirty="0">
                          <a:effectLst/>
                        </a:rPr>
                        <a:t>Not published</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8.5 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Not published</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23.9 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96.0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67.6</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extLst>
                  <a:ext uri="{0D108BD9-81ED-4DB2-BD59-A6C34878D82A}">
                    <a16:rowId xmlns="" xmlns:a16="http://schemas.microsoft.com/office/drawing/2014/main" val="898622056"/>
                  </a:ext>
                </a:extLst>
              </a:tr>
              <a:tr h="534953">
                <a:tc>
                  <a:txBody>
                    <a:bodyPr/>
                    <a:lstStyle/>
                    <a:p>
                      <a:pPr algn="just">
                        <a:spcAft>
                          <a:spcPts val="600"/>
                        </a:spcAft>
                      </a:pPr>
                      <a:r>
                        <a:rPr lang="en-GB" sz="1800" dirty="0">
                          <a:effectLst/>
                        </a:rPr>
                        <a:t>Roma</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Not published</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5.9 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Not published</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26.5</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97.9 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67.5 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extLst>
                  <a:ext uri="{0D108BD9-81ED-4DB2-BD59-A6C34878D82A}">
                    <a16:rowId xmlns="" xmlns:a16="http://schemas.microsoft.com/office/drawing/2014/main" val="3641663078"/>
                  </a:ext>
                </a:extLst>
              </a:tr>
              <a:tr h="534953">
                <a:tc>
                  <a:txBody>
                    <a:bodyPr/>
                    <a:lstStyle/>
                    <a:p>
                      <a:pPr algn="just">
                        <a:spcAft>
                          <a:spcPts val="600"/>
                        </a:spcAft>
                      </a:pPr>
                      <a:r>
                        <a:rPr lang="en-GB" sz="1800">
                          <a:effectLst/>
                        </a:rPr>
                        <a:t>Total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2.9</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6.2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(1.3)</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22.4 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a:effectLst/>
                        </a:rPr>
                        <a:t>95.9 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tc>
                  <a:txBody>
                    <a:bodyPr/>
                    <a:lstStyle/>
                    <a:p>
                      <a:pPr algn="ctr">
                        <a:spcAft>
                          <a:spcPts val="600"/>
                        </a:spcAft>
                      </a:pPr>
                      <a:r>
                        <a:rPr lang="en-GB" sz="1800" dirty="0">
                          <a:effectLst/>
                        </a:rPr>
                        <a:t>71.4 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484" marR="68484" marT="0" marB="0" anchor="ctr"/>
                </a:tc>
                <a:extLst>
                  <a:ext uri="{0D108BD9-81ED-4DB2-BD59-A6C34878D82A}">
                    <a16:rowId xmlns="" xmlns:a16="http://schemas.microsoft.com/office/drawing/2014/main" val="975715386"/>
                  </a:ext>
                </a:extLst>
              </a:tr>
            </a:tbl>
          </a:graphicData>
        </a:graphic>
      </p:graphicFrame>
    </p:spTree>
    <p:extLst>
      <p:ext uri="{BB962C8B-B14F-4D97-AF65-F5344CB8AC3E}">
        <p14:creationId xmlns:p14="http://schemas.microsoft.com/office/powerpoint/2010/main" val="16845292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Proportion of immunized children aged 0-2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Vaccination</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989C0AD1-28AB-495D-B5DE-9D2DB53A77D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334040" y="1583453"/>
            <a:ext cx="7061262" cy="3949446"/>
          </a:xfrm>
          <a:prstGeom prst="rect">
            <a:avLst/>
          </a:prstGeom>
          <a:noFill/>
        </p:spPr>
      </p:pic>
    </p:spTree>
    <p:extLst>
      <p:ext uri="{BB962C8B-B14F-4D97-AF65-F5344CB8AC3E}">
        <p14:creationId xmlns:p14="http://schemas.microsoft.com/office/powerpoint/2010/main" val="38639581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654553" y="1325101"/>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 insurance and access to health services </a:t>
            </a:r>
          </a:p>
          <a:p>
            <a:r>
              <a:rPr lang="en-GB" sz="2000" b="1" dirty="0">
                <a:solidFill>
                  <a:schemeClr val="tx1"/>
                </a:solidFill>
                <a:latin typeface="+mj-lt"/>
                <a:ea typeface="+mj-ea"/>
                <a:cs typeface="+mj-cs"/>
              </a:rPr>
              <a:t>On average, 62.2% of Roma have it – but only 39.3 of those aged 18-65 (roughly the group whose insurance is not covered by the state, such as children, or retired persons). </a:t>
            </a:r>
          </a:p>
          <a:p>
            <a:r>
              <a:rPr lang="en-GB" sz="2000" b="1" dirty="0">
                <a:solidFill>
                  <a:schemeClr val="tx1"/>
                </a:solidFill>
                <a:latin typeface="+mj-lt"/>
                <a:ea typeface="+mj-ea"/>
                <a:cs typeface="+mj-cs"/>
              </a:rPr>
              <a:t>13.6% of Roma, 27,6% of Bulgarians and 23.2% of Turks sought specialized medical or surgical specialist advice in the year before they were interviewed. </a:t>
            </a:r>
          </a:p>
          <a:p>
            <a:r>
              <a:rPr lang="en-GB" sz="2000" b="1" dirty="0">
                <a:solidFill>
                  <a:schemeClr val="tx1"/>
                </a:solidFill>
                <a:latin typeface="+mj-lt"/>
                <a:ea typeface="+mj-ea"/>
                <a:cs typeface="+mj-cs"/>
              </a:rPr>
              <a:t>Prejudice and discrimination augment all these structural barriers to health services. 10.6% of Roma reported that they felt discriminated when accessing health services, which is approximately six times the percentage reported by those who identify themselves as ethnic Bulgarians (1.8%).</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3390532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aged 16 and older and 18-65 with health insurance coverage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599650" y="6404494"/>
            <a:ext cx="7060387"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C639065F-5EE4-4B2F-909D-B36D48CF82D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599650" y="1325101"/>
            <a:ext cx="7253841" cy="5017516"/>
          </a:xfrm>
          <a:prstGeom prst="rect">
            <a:avLst/>
          </a:prstGeom>
          <a:noFill/>
        </p:spPr>
      </p:pic>
      <p:pic>
        <p:nvPicPr>
          <p:cNvPr id="15" name="Picture 14">
            <a:extLst>
              <a:ext uri="{FF2B5EF4-FFF2-40B4-BE49-F238E27FC236}">
                <a16:creationId xmlns="" xmlns:a16="http://schemas.microsoft.com/office/drawing/2014/main" id="{97A03A1E-E39C-4FA6-8A88-5DE5E191CF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7485" y="5630041"/>
            <a:ext cx="1387642" cy="789918"/>
          </a:xfrm>
          <a:prstGeom prst="rect">
            <a:avLst/>
          </a:prstGeom>
        </p:spPr>
      </p:pic>
    </p:spTree>
    <p:extLst>
      <p:ext uri="{BB962C8B-B14F-4D97-AF65-F5344CB8AC3E}">
        <p14:creationId xmlns:p14="http://schemas.microsoft.com/office/powerpoint/2010/main" val="28438704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Restoration of health insurance rights over the years</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Barriers to re-entry the health insurance system</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45EB3D12-CD66-49A0-A662-04CE1DE67181}"/>
              </a:ext>
            </a:extLst>
          </p:cNvPr>
          <p:cNvGraphicFramePr>
            <a:graphicFrameLocks noGrp="1"/>
          </p:cNvGraphicFramePr>
          <p:nvPr>
            <p:extLst>
              <p:ext uri="{D42A27DB-BD31-4B8C-83A1-F6EECF244321}">
                <p14:modId xmlns:p14="http://schemas.microsoft.com/office/powerpoint/2010/main" val="209710422"/>
              </p:ext>
            </p:extLst>
          </p:nvPr>
        </p:nvGraphicFramePr>
        <p:xfrm>
          <a:off x="4218246" y="2123732"/>
          <a:ext cx="7375628" cy="3310618"/>
        </p:xfrm>
        <a:graphic>
          <a:graphicData uri="http://schemas.openxmlformats.org/drawingml/2006/table">
            <a:tbl>
              <a:tblPr firstRow="1" firstCol="1" bandRow="1">
                <a:tableStyleId>{5C22544A-7EE6-4342-B048-85BDC9FD1C3A}</a:tableStyleId>
              </a:tblPr>
              <a:tblGrid>
                <a:gridCol w="1449263">
                  <a:extLst>
                    <a:ext uri="{9D8B030D-6E8A-4147-A177-3AD203B41FA5}">
                      <a16:colId xmlns="" xmlns:a16="http://schemas.microsoft.com/office/drawing/2014/main" val="93292966"/>
                    </a:ext>
                  </a:extLst>
                </a:gridCol>
                <a:gridCol w="2684842">
                  <a:extLst>
                    <a:ext uri="{9D8B030D-6E8A-4147-A177-3AD203B41FA5}">
                      <a16:colId xmlns="" xmlns:a16="http://schemas.microsoft.com/office/drawing/2014/main" val="2168641413"/>
                    </a:ext>
                  </a:extLst>
                </a:gridCol>
                <a:gridCol w="3241523">
                  <a:extLst>
                    <a:ext uri="{9D8B030D-6E8A-4147-A177-3AD203B41FA5}">
                      <a16:colId xmlns="" xmlns:a16="http://schemas.microsoft.com/office/drawing/2014/main" val="1702723515"/>
                    </a:ext>
                  </a:extLst>
                </a:gridCol>
              </a:tblGrid>
              <a:tr h="863118">
                <a:tc>
                  <a:txBody>
                    <a:bodyPr/>
                    <a:lstStyle/>
                    <a:p>
                      <a:pPr algn="just">
                        <a:spcAft>
                          <a:spcPts val="600"/>
                        </a:spcAft>
                      </a:pPr>
                      <a:r>
                        <a:rPr lang="en-GB" sz="1800">
                          <a:effectLst/>
                        </a:rPr>
                        <a:t>Year</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Number of minimum health insurance monthly contributions necessary</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Share of Roma without health insurance and year of survey</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122396353"/>
                  </a:ext>
                </a:extLst>
              </a:tr>
              <a:tr h="474715">
                <a:tc>
                  <a:txBody>
                    <a:bodyPr/>
                    <a:lstStyle/>
                    <a:p>
                      <a:pPr algn="just">
                        <a:spcAft>
                          <a:spcPts val="600"/>
                        </a:spcAft>
                      </a:pPr>
                      <a:r>
                        <a:rPr lang="en-GB" sz="1800" dirty="0">
                          <a:effectLst/>
                        </a:rPr>
                        <a:t>1998-2005</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3</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18% (2004</a:t>
                      </a:r>
                      <a:r>
                        <a:rPr lang="en-GB" sz="1800" baseline="30000">
                          <a:effectLst/>
                        </a:rPr>
                        <a:t>a</a:t>
                      </a:r>
                      <a:r>
                        <a:rPr lang="en-GB" sz="1800">
                          <a:effectLst/>
                        </a:rPr>
                        <a:t>)</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114652647"/>
                  </a:ext>
                </a:extLst>
              </a:tr>
              <a:tr h="474715">
                <a:tc>
                  <a:txBody>
                    <a:bodyPr/>
                    <a:lstStyle/>
                    <a:p>
                      <a:pPr algn="just">
                        <a:spcAft>
                          <a:spcPts val="600"/>
                        </a:spcAft>
                      </a:pPr>
                      <a:r>
                        <a:rPr lang="en-GB" sz="1800">
                          <a:effectLst/>
                        </a:rPr>
                        <a:t>2005-2007</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6</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No data available for the period</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944576640"/>
                  </a:ext>
                </a:extLst>
              </a:tr>
              <a:tr h="474715">
                <a:tc>
                  <a:txBody>
                    <a:bodyPr/>
                    <a:lstStyle/>
                    <a:p>
                      <a:pPr algn="just">
                        <a:spcAft>
                          <a:spcPts val="600"/>
                        </a:spcAft>
                      </a:pPr>
                      <a:r>
                        <a:rPr lang="en-GB" sz="1800">
                          <a:effectLst/>
                        </a:rPr>
                        <a:t>2007-2010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12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26% (2009</a:t>
                      </a:r>
                      <a:r>
                        <a:rPr lang="en-GB" sz="1800" baseline="30000">
                          <a:effectLst/>
                        </a:rPr>
                        <a:t>b</a:t>
                      </a:r>
                      <a:r>
                        <a:rPr lang="en-GB" sz="1800">
                          <a:effectLst/>
                        </a:rPr>
                        <a:t>)</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4234100037"/>
                  </a:ext>
                </a:extLst>
              </a:tr>
              <a:tr h="474715">
                <a:tc>
                  <a:txBody>
                    <a:bodyPr/>
                    <a:lstStyle/>
                    <a:p>
                      <a:pPr algn="just">
                        <a:spcAft>
                          <a:spcPts val="600"/>
                        </a:spcAft>
                      </a:pPr>
                      <a:r>
                        <a:rPr lang="en-GB" sz="1800">
                          <a:effectLst/>
                        </a:rPr>
                        <a:t>2010-2015</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36</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52% (2011</a:t>
                      </a:r>
                      <a:r>
                        <a:rPr lang="en-GB" sz="1800" baseline="30000">
                          <a:effectLst/>
                        </a:rPr>
                        <a:t>c</a:t>
                      </a:r>
                      <a:r>
                        <a:rPr lang="en-GB" sz="1800">
                          <a:effectLst/>
                        </a:rPr>
                        <a:t>)</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219485430"/>
                  </a:ext>
                </a:extLst>
              </a:tr>
              <a:tr h="474715">
                <a:tc>
                  <a:txBody>
                    <a:bodyPr/>
                    <a:lstStyle/>
                    <a:p>
                      <a:pPr algn="just">
                        <a:spcAft>
                          <a:spcPts val="600"/>
                        </a:spcAft>
                      </a:pPr>
                      <a:r>
                        <a:rPr lang="en-GB" sz="1800">
                          <a:effectLst/>
                        </a:rPr>
                        <a:t>2015 onwards</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a:effectLst/>
                        </a:rPr>
                        <a:t>60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60.7% (2020</a:t>
                      </a:r>
                      <a:r>
                        <a:rPr lang="en-GB" sz="1800" baseline="30000" dirty="0">
                          <a:effectLst/>
                        </a:rPr>
                        <a:t>d</a:t>
                      </a:r>
                      <a:r>
                        <a:rPr lang="en-GB" sz="1800" dirty="0">
                          <a:effectLst/>
                        </a:rPr>
                        <a:t>)</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869564307"/>
                  </a:ext>
                </a:extLst>
              </a:tr>
            </a:tbl>
          </a:graphicData>
        </a:graphic>
      </p:graphicFrame>
    </p:spTree>
    <p:extLst>
      <p:ext uri="{BB962C8B-B14F-4D97-AF65-F5344CB8AC3E}">
        <p14:creationId xmlns:p14="http://schemas.microsoft.com/office/powerpoint/2010/main" val="3492164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Time elapsed since last visit to a general practitioner or a medical or surgical specialist of people aged 15 and older by ethnicity</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Usage of health services - GPs</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0C47F9C5-ACD2-403E-B05D-D979982BFBDF}"/>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605588" y="1565285"/>
            <a:ext cx="6789713" cy="4045380"/>
          </a:xfrm>
          <a:prstGeom prst="rect">
            <a:avLst/>
          </a:prstGeom>
          <a:noFill/>
        </p:spPr>
      </p:pic>
    </p:spTree>
    <p:extLst>
      <p:ext uri="{BB962C8B-B14F-4D97-AF65-F5344CB8AC3E}">
        <p14:creationId xmlns:p14="http://schemas.microsoft.com/office/powerpoint/2010/main" val="26309288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Time elapsed since last visit to a dentist or orthodontist of people aged 15 and older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Usage of health services - specialists</a:t>
            </a:r>
            <a:endParaRPr lang="ru-RU" sz="22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9E6AF404-5FB8-429B-A9BE-6A50B5FDC29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06197" y="1606320"/>
            <a:ext cx="7253840" cy="4004345"/>
          </a:xfrm>
          <a:prstGeom prst="rect">
            <a:avLst/>
          </a:prstGeom>
          <a:noFill/>
        </p:spPr>
      </p:pic>
    </p:spTree>
    <p:extLst>
      <p:ext uri="{BB962C8B-B14F-4D97-AF65-F5344CB8AC3E}">
        <p14:creationId xmlns:p14="http://schemas.microsoft.com/office/powerpoint/2010/main" val="6742016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Population aged 16 and over reporting unmet needs for medical care due to one of the following reasons: ‘Financial reasons’, ‘Waiting list’ and ‘Too far to travel’ (all three categories are cumulated)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Unmet health needs</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817AF534-A234-44AA-91AB-45D92DCCF819}"/>
              </a:ext>
            </a:extLst>
          </p:cNvPr>
          <p:cNvGraphicFramePr>
            <a:graphicFrameLocks noGrp="1"/>
          </p:cNvGraphicFramePr>
          <p:nvPr>
            <p:extLst>
              <p:ext uri="{D42A27DB-BD31-4B8C-83A1-F6EECF244321}">
                <p14:modId xmlns:p14="http://schemas.microsoft.com/office/powerpoint/2010/main" val="3566707295"/>
              </p:ext>
            </p:extLst>
          </p:nvPr>
        </p:nvGraphicFramePr>
        <p:xfrm>
          <a:off x="4046789" y="2254669"/>
          <a:ext cx="7613247" cy="3355995"/>
        </p:xfrm>
        <a:graphic>
          <a:graphicData uri="http://schemas.openxmlformats.org/drawingml/2006/table">
            <a:tbl>
              <a:tblPr firstRow="1" firstCol="1" bandRow="1">
                <a:tableStyleId>{5C22544A-7EE6-4342-B048-85BDC9FD1C3A}</a:tableStyleId>
              </a:tblPr>
              <a:tblGrid>
                <a:gridCol w="2537749">
                  <a:extLst>
                    <a:ext uri="{9D8B030D-6E8A-4147-A177-3AD203B41FA5}">
                      <a16:colId xmlns="" xmlns:a16="http://schemas.microsoft.com/office/drawing/2014/main" val="257665347"/>
                    </a:ext>
                  </a:extLst>
                </a:gridCol>
                <a:gridCol w="2537749">
                  <a:extLst>
                    <a:ext uri="{9D8B030D-6E8A-4147-A177-3AD203B41FA5}">
                      <a16:colId xmlns="" xmlns:a16="http://schemas.microsoft.com/office/drawing/2014/main" val="2331853236"/>
                    </a:ext>
                  </a:extLst>
                </a:gridCol>
                <a:gridCol w="2537749">
                  <a:extLst>
                    <a:ext uri="{9D8B030D-6E8A-4147-A177-3AD203B41FA5}">
                      <a16:colId xmlns="" xmlns:a16="http://schemas.microsoft.com/office/drawing/2014/main" val="335066722"/>
                    </a:ext>
                  </a:extLst>
                </a:gridCol>
              </a:tblGrid>
              <a:tr h="671199">
                <a:tc>
                  <a:txBody>
                    <a:bodyPr/>
                    <a:lstStyle/>
                    <a:p>
                      <a:pPr algn="just">
                        <a:spcAft>
                          <a:spcPts val="600"/>
                        </a:spcAft>
                      </a:pPr>
                      <a:r>
                        <a:rPr lang="en-GB" sz="2000">
                          <a:effectLst/>
                        </a:rPr>
                        <a:t>Self-declared ethnicity</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Medical needs met</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Unmet medical need</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563992205"/>
                  </a:ext>
                </a:extLst>
              </a:tr>
              <a:tr h="671199">
                <a:tc>
                  <a:txBody>
                    <a:bodyPr/>
                    <a:lstStyle/>
                    <a:p>
                      <a:pPr algn="just">
                        <a:spcAft>
                          <a:spcPts val="600"/>
                        </a:spcAft>
                      </a:pPr>
                      <a:r>
                        <a:rPr lang="en-GB" sz="2000" dirty="0">
                          <a:effectLst/>
                        </a:rPr>
                        <a:t>Bulgarian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97.4</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2.6</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84113834"/>
                  </a:ext>
                </a:extLst>
              </a:tr>
              <a:tr h="671199">
                <a:tc>
                  <a:txBody>
                    <a:bodyPr/>
                    <a:lstStyle/>
                    <a:p>
                      <a:pPr algn="just">
                        <a:spcAft>
                          <a:spcPts val="600"/>
                        </a:spcAft>
                      </a:pPr>
                      <a:r>
                        <a:rPr lang="en-GB" sz="2000" dirty="0">
                          <a:effectLst/>
                        </a:rPr>
                        <a:t>Turkish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96.3</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3.7</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581658162"/>
                  </a:ext>
                </a:extLst>
              </a:tr>
              <a:tr h="671199">
                <a:tc>
                  <a:txBody>
                    <a:bodyPr/>
                    <a:lstStyle/>
                    <a:p>
                      <a:pPr algn="just">
                        <a:spcAft>
                          <a:spcPts val="600"/>
                        </a:spcAft>
                      </a:pPr>
                      <a:r>
                        <a:rPr lang="en-GB" sz="2000" dirty="0">
                          <a:effectLst/>
                        </a:rPr>
                        <a:t>Roma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92.4</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7.6</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466856377"/>
                  </a:ext>
                </a:extLst>
              </a:tr>
              <a:tr h="671199">
                <a:tc>
                  <a:txBody>
                    <a:bodyPr/>
                    <a:lstStyle/>
                    <a:p>
                      <a:pPr algn="just">
                        <a:spcAft>
                          <a:spcPts val="600"/>
                        </a:spcAft>
                      </a:pPr>
                      <a:r>
                        <a:rPr lang="en-GB" sz="2000" dirty="0">
                          <a:effectLst/>
                        </a:rPr>
                        <a:t>Total</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a:effectLst/>
                        </a:rPr>
                        <a:t>96.9</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600"/>
                        </a:spcAft>
                      </a:pPr>
                      <a:r>
                        <a:rPr lang="en-GB" sz="2000" dirty="0">
                          <a:effectLst/>
                        </a:rPr>
                        <a:t>3.1</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30210271"/>
                  </a:ext>
                </a:extLst>
              </a:tr>
            </a:tbl>
          </a:graphicData>
        </a:graphic>
      </p:graphicFrame>
    </p:spTree>
    <p:extLst>
      <p:ext uri="{BB962C8B-B14F-4D97-AF65-F5344CB8AC3E}">
        <p14:creationId xmlns:p14="http://schemas.microsoft.com/office/powerpoint/2010/main" val="31089089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6AC5F1-DDC9-481A-A750-316051BFB583}"/>
              </a:ext>
            </a:extLst>
          </p:cNvPr>
          <p:cNvSpPr>
            <a:spLocks noGrp="1"/>
          </p:cNvSpPr>
          <p:nvPr>
            <p:ph type="title"/>
          </p:nvPr>
        </p:nvSpPr>
        <p:spPr/>
        <p:txBody>
          <a:bodyPr/>
          <a:lstStyle/>
          <a:p>
            <a:r>
              <a:rPr lang="en-GB" dirty="0"/>
              <a:t>Housing</a:t>
            </a:r>
          </a:p>
        </p:txBody>
      </p:sp>
      <p:sp>
        <p:nvSpPr>
          <p:cNvPr id="3" name="Text Placeholder 2">
            <a:extLst>
              <a:ext uri="{FF2B5EF4-FFF2-40B4-BE49-F238E27FC236}">
                <a16:creationId xmlns="" xmlns:a16="http://schemas.microsoft.com/office/drawing/2014/main" id="{265EE800-D10C-4C18-8426-DABDC4867DE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28745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33114" y="1424127"/>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endParaRPr lang="en-GB" sz="2200" b="1" dirty="0">
              <a:solidFill>
                <a:schemeClr val="tx1"/>
              </a:solidFill>
              <a:latin typeface="+mj-lt"/>
              <a:ea typeface="+mj-ea"/>
              <a:cs typeface="+mj-cs"/>
            </a:endParaRPr>
          </a:p>
          <a:p>
            <a:pPr algn="just">
              <a:spcAft>
                <a:spcPts val="600"/>
              </a:spcAft>
            </a:pPr>
            <a:r>
              <a:rPr lang="en-GB" sz="2000" b="1" dirty="0">
                <a:solidFill>
                  <a:schemeClr val="tx1"/>
                </a:solidFill>
                <a:latin typeface="+mj-lt"/>
                <a:ea typeface="+mj-ea"/>
                <a:cs typeface="+mj-cs"/>
              </a:rPr>
              <a:t>65.8% of Roma live in housing deprivation. The share of </a:t>
            </a:r>
            <a:r>
              <a:rPr lang="en-GB" sz="2000" b="1" dirty="0" smtClean="0">
                <a:solidFill>
                  <a:schemeClr val="tx1"/>
                </a:solidFill>
                <a:latin typeface="+mj-lt"/>
                <a:ea typeface="+mj-ea"/>
                <a:cs typeface="+mj-cs"/>
              </a:rPr>
              <a:t>ethnic Bulgarians </a:t>
            </a:r>
            <a:r>
              <a:rPr lang="en-GB" sz="2000" b="1" dirty="0">
                <a:solidFill>
                  <a:schemeClr val="tx1"/>
                </a:solidFill>
                <a:latin typeface="+mj-lt"/>
                <a:ea typeface="+mj-ea"/>
                <a:cs typeface="+mj-cs"/>
              </a:rPr>
              <a:t>living in such conditions is 11.7% and of Turks – 29.6%.  46.1% of Roma live in households with neither tap water, nor bath/shower nor toilet inside the dwelling</a:t>
            </a:r>
          </a:p>
          <a:p>
            <a:r>
              <a:rPr lang="en-GB" sz="2000" b="1" dirty="0">
                <a:solidFill>
                  <a:schemeClr val="tx1"/>
                </a:solidFill>
                <a:latin typeface="+mj-lt"/>
                <a:ea typeface="+mj-ea"/>
                <a:cs typeface="+mj-cs"/>
              </a:rPr>
              <a:t>49% list problems in their accommodation: pollution, grime or other environmental problems in the local area such as: smoke, dust, unpleasant smells or pollution </a:t>
            </a:r>
          </a:p>
          <a:p>
            <a:r>
              <a:rPr lang="en-GB" sz="2000" b="1" dirty="0">
                <a:solidFill>
                  <a:schemeClr val="tx1"/>
                </a:solidFill>
                <a:latin typeface="+mj-lt"/>
                <a:ea typeface="+mj-ea"/>
                <a:cs typeface="+mj-cs"/>
              </a:rPr>
              <a:t>The data captures the phenomenon of evictions: 2.7% of Roma claimed that they were forced to leave their accommodation</a:t>
            </a:r>
          </a:p>
        </p:txBody>
      </p:sp>
    </p:spTree>
    <p:extLst>
      <p:ext uri="{BB962C8B-B14F-4D97-AF65-F5344CB8AC3E}">
        <p14:creationId xmlns:p14="http://schemas.microsoft.com/office/powerpoint/2010/main" val="3608689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Proportion of children aged 0-4 attending kindergartens or creches by ethnicity</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Early childhood care</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 xmlns:a16="http://schemas.microsoft.com/office/drawing/2014/main" id="{B2575845-CD53-4495-ABE5-EC30270FEA58}"/>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611938" y="1638914"/>
            <a:ext cx="6783363" cy="3795436"/>
          </a:xfrm>
          <a:prstGeom prst="rect">
            <a:avLst/>
          </a:prstGeom>
          <a:noFill/>
        </p:spPr>
      </p:pic>
    </p:spTree>
    <p:extLst>
      <p:ext uri="{BB962C8B-B14F-4D97-AF65-F5344CB8AC3E}">
        <p14:creationId xmlns:p14="http://schemas.microsoft.com/office/powerpoint/2010/main" val="27939371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housing deprivation (in a dwelling too dark or leaking roof/damp walls, floors or no bath/shower or no indoor toilet)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Housing deprivation</a:t>
            </a: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6" y="646246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8A385FE9-1062-4B99-9DC6-ABD99540B68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218246" y="1598449"/>
            <a:ext cx="7044114" cy="3719121"/>
          </a:xfrm>
          <a:prstGeom prst="rect">
            <a:avLst/>
          </a:prstGeom>
          <a:noFill/>
        </p:spPr>
      </p:pic>
    </p:spTree>
    <p:extLst>
      <p:ext uri="{BB962C8B-B14F-4D97-AF65-F5344CB8AC3E}">
        <p14:creationId xmlns:p14="http://schemas.microsoft.com/office/powerpoint/2010/main" val="11295331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a dwelling with a leaking roof, damp walls, floors or foundation or rot in window frames of floor by ethnicity </a:t>
            </a:r>
            <a:endParaRPr lang="en-US" sz="18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Quality of housing stock</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61E8D7C7-7923-49A0-8E49-AA3CA60D520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611938" y="1540429"/>
            <a:ext cx="6909501" cy="3959338"/>
          </a:xfrm>
          <a:prstGeom prst="rect">
            <a:avLst/>
          </a:prstGeom>
          <a:noFill/>
        </p:spPr>
      </p:pic>
    </p:spTree>
    <p:extLst>
      <p:ext uri="{BB962C8B-B14F-4D97-AF65-F5344CB8AC3E}">
        <p14:creationId xmlns:p14="http://schemas.microsoft.com/office/powerpoint/2010/main" val="6856931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households with neither tap water, nor bath/shower nor toilet inside the dwelling by self-declared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Access to sanitation</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51A4E8A6-AA91-45BB-AC9D-0DE500A3048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8" y="1745787"/>
            <a:ext cx="7080412" cy="3688563"/>
          </a:xfrm>
          <a:prstGeom prst="rect">
            <a:avLst/>
          </a:prstGeom>
          <a:noFill/>
        </p:spPr>
      </p:pic>
    </p:spTree>
    <p:extLst>
      <p:ext uri="{BB962C8B-B14F-4D97-AF65-F5344CB8AC3E}">
        <p14:creationId xmlns:p14="http://schemas.microsoft.com/office/powerpoint/2010/main" val="12021783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households with the listed problems in their accommodation: pollution, grime or other environmental problems in the local area such as: smoke, dust, unpleasant smells or polluted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Problems in the surrounding area</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CAD1EBCE-5FE8-4732-88B4-9D3C88D74E7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2" y="1540428"/>
            <a:ext cx="6503699" cy="3893921"/>
          </a:xfrm>
          <a:prstGeom prst="rect">
            <a:avLst/>
          </a:prstGeom>
          <a:noFill/>
        </p:spPr>
      </p:pic>
    </p:spTree>
    <p:extLst>
      <p:ext uri="{BB962C8B-B14F-4D97-AF65-F5344CB8AC3E}">
        <p14:creationId xmlns:p14="http://schemas.microsoft.com/office/powerpoint/2010/main" val="37787954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living in household that does not have the minimum number of rooms according to the Eurostat definition of overcrowding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Overcrowding </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E602E1A6-D76A-4B87-8360-FD6B5F5667E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05747" y="1620499"/>
            <a:ext cx="7253841" cy="3928966"/>
          </a:xfrm>
          <a:prstGeom prst="rect">
            <a:avLst/>
          </a:prstGeom>
          <a:noFill/>
        </p:spPr>
      </p:pic>
    </p:spTree>
    <p:extLst>
      <p:ext uri="{BB962C8B-B14F-4D97-AF65-F5344CB8AC3E}">
        <p14:creationId xmlns:p14="http://schemas.microsoft.com/office/powerpoint/2010/main" val="10940726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5A2306-072E-4A2A-B428-0F8F03954E8C}"/>
              </a:ext>
            </a:extLst>
          </p:cNvPr>
          <p:cNvSpPr>
            <a:spLocks noGrp="1"/>
          </p:cNvSpPr>
          <p:nvPr>
            <p:ph type="title"/>
          </p:nvPr>
        </p:nvSpPr>
        <p:spPr/>
        <p:txBody>
          <a:bodyPr/>
          <a:lstStyle/>
          <a:p>
            <a:r>
              <a:rPr lang="en-GB" dirty="0"/>
              <a:t>Discrimination</a:t>
            </a:r>
          </a:p>
        </p:txBody>
      </p:sp>
      <p:sp>
        <p:nvSpPr>
          <p:cNvPr id="3" name="Text Placeholder 2">
            <a:extLst>
              <a:ext uri="{FF2B5EF4-FFF2-40B4-BE49-F238E27FC236}">
                <a16:creationId xmlns="" xmlns:a16="http://schemas.microsoft.com/office/drawing/2014/main" id="{9BF34586-F84C-4822-BB6C-96A1F6AD7A7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7399671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33114" y="1424127"/>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endParaRPr lang="en-GB" sz="2200" b="1" dirty="0">
              <a:solidFill>
                <a:schemeClr val="tx1"/>
              </a:solidFill>
              <a:latin typeface="+mj-lt"/>
              <a:ea typeface="+mj-ea"/>
              <a:cs typeface="+mj-cs"/>
            </a:endParaRPr>
          </a:p>
          <a:p>
            <a:pPr marL="342900" lvl="0" indent="-342900" algn="just">
              <a:buFont typeface="Symbol" panose="05050102010706020507" pitchFamily="18" charset="2"/>
              <a:buChar char=""/>
            </a:pPr>
            <a:r>
              <a:rPr lang="en-GB" sz="2000" b="1" dirty="0">
                <a:solidFill>
                  <a:schemeClr val="tx1"/>
                </a:solidFill>
                <a:latin typeface="+mj-lt"/>
                <a:ea typeface="+mj-ea"/>
                <a:cs typeface="+mj-cs"/>
              </a:rPr>
              <a:t>17.9% of Roma felt discriminated on any ground in the past 12 months – and of these 17.9%, 16.5% of the Roma felt discriminated on the ground of their ethnicity, skin colour or religious beliefs. </a:t>
            </a:r>
          </a:p>
          <a:p>
            <a:pPr marL="342900" lvl="0" indent="-342900" algn="just">
              <a:spcAft>
                <a:spcPts val="600"/>
              </a:spcAft>
              <a:buFont typeface="Symbol" panose="05050102010706020507" pitchFamily="18" charset="2"/>
              <a:buChar char=""/>
            </a:pPr>
            <a:r>
              <a:rPr lang="en-GB" sz="2000" b="1" dirty="0">
                <a:solidFill>
                  <a:schemeClr val="tx1"/>
                </a:solidFill>
                <a:latin typeface="+mj-lt"/>
                <a:ea typeface="+mj-ea"/>
                <a:cs typeface="+mj-cs"/>
              </a:rPr>
              <a:t>22.9% of Roma felt discriminated against when they were looking for work because of their being Roma. 11% felt discriminated against for the same reason when at work. Every tenth Roma had the same experience when in contact school authorities or when accessing health services. </a:t>
            </a:r>
          </a:p>
          <a:p>
            <a:r>
              <a:rPr lang="en-GB" sz="2000" b="1" dirty="0">
                <a:solidFill>
                  <a:schemeClr val="tx1"/>
                </a:solidFill>
                <a:latin typeface="+mj-lt"/>
                <a:ea typeface="+mj-ea"/>
                <a:cs typeface="+mj-cs"/>
              </a:rPr>
              <a:t>The magnitude of discrimination might be even bigger given the fact that only 33% of Roma are aware of laws prohibiting discrimination based on skin colour, ethnic origin or religion.</a:t>
            </a:r>
          </a:p>
        </p:txBody>
      </p:sp>
    </p:spTree>
    <p:extLst>
      <p:ext uri="{BB962C8B-B14F-4D97-AF65-F5344CB8AC3E}">
        <p14:creationId xmlns:p14="http://schemas.microsoft.com/office/powerpoint/2010/main" val="35711330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aged 16 years and over who felt discriminated against in the past 12 months in any of the covered core areas of life by self-declared ethnicity </a:t>
            </a:r>
            <a:endParaRPr lang="en-US" sz="2000" dirty="0">
              <a:solidFill>
                <a:schemeClr val="bg2"/>
              </a:solidFill>
            </a:endParaRPr>
          </a:p>
        </p:txBody>
      </p:sp>
      <p:sp>
        <p:nvSpPr>
          <p:cNvPr id="11" name="Content Placeholder 37"/>
          <p:cNvSpPr txBox="1">
            <a:spLocks/>
          </p:cNvSpPr>
          <p:nvPr/>
        </p:nvSpPr>
        <p:spPr>
          <a:xfrm>
            <a:off x="796697" y="1540429"/>
            <a:ext cx="3044315"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Discrimination on any ground in any situation</a:t>
            </a: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6" y="646246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C707596E-2A9D-4F55-87CD-F800839C97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841013" y="1475418"/>
            <a:ext cx="7554289" cy="3775306"/>
          </a:xfrm>
          <a:prstGeom prst="rect">
            <a:avLst/>
          </a:prstGeom>
          <a:noFill/>
        </p:spPr>
      </p:pic>
    </p:spTree>
    <p:extLst>
      <p:ext uri="{BB962C8B-B14F-4D97-AF65-F5344CB8AC3E}">
        <p14:creationId xmlns:p14="http://schemas.microsoft.com/office/powerpoint/2010/main" val="42297306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3388" y="5630041"/>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who felt discriminated against in the past 12 months (on ANY ground) by discriminatory situation and self-declared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Discriminated when… (on any ground)</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218246" y="6438326"/>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62FF86E8-1F76-44AC-B869-DDFF442A8C92}"/>
              </a:ext>
            </a:extLst>
          </p:cNvPr>
          <p:cNvGraphicFramePr>
            <a:graphicFrameLocks noGrp="1"/>
          </p:cNvGraphicFramePr>
          <p:nvPr>
            <p:extLst>
              <p:ext uri="{D42A27DB-BD31-4B8C-83A1-F6EECF244321}">
                <p14:modId xmlns:p14="http://schemas.microsoft.com/office/powerpoint/2010/main" val="1955580656"/>
              </p:ext>
            </p:extLst>
          </p:nvPr>
        </p:nvGraphicFramePr>
        <p:xfrm>
          <a:off x="4218246" y="1308535"/>
          <a:ext cx="7635245" cy="4845427"/>
        </p:xfrm>
        <a:graphic>
          <a:graphicData uri="http://schemas.openxmlformats.org/drawingml/2006/table">
            <a:tbl>
              <a:tblPr firstRow="1" firstCol="1" bandRow="1">
                <a:tableStyleId>{5C22544A-7EE6-4342-B048-85BDC9FD1C3A}</a:tableStyleId>
              </a:tblPr>
              <a:tblGrid>
                <a:gridCol w="3998475">
                  <a:extLst>
                    <a:ext uri="{9D8B030D-6E8A-4147-A177-3AD203B41FA5}">
                      <a16:colId xmlns="" xmlns:a16="http://schemas.microsoft.com/office/drawing/2014/main" val="3207592082"/>
                    </a:ext>
                  </a:extLst>
                </a:gridCol>
                <a:gridCol w="1289056">
                  <a:extLst>
                    <a:ext uri="{9D8B030D-6E8A-4147-A177-3AD203B41FA5}">
                      <a16:colId xmlns="" xmlns:a16="http://schemas.microsoft.com/office/drawing/2014/main" val="1892953885"/>
                    </a:ext>
                  </a:extLst>
                </a:gridCol>
                <a:gridCol w="821493">
                  <a:extLst>
                    <a:ext uri="{9D8B030D-6E8A-4147-A177-3AD203B41FA5}">
                      <a16:colId xmlns="" xmlns:a16="http://schemas.microsoft.com/office/drawing/2014/main" val="1125200494"/>
                    </a:ext>
                  </a:extLst>
                </a:gridCol>
                <a:gridCol w="704728">
                  <a:extLst>
                    <a:ext uri="{9D8B030D-6E8A-4147-A177-3AD203B41FA5}">
                      <a16:colId xmlns="" xmlns:a16="http://schemas.microsoft.com/office/drawing/2014/main" val="3602097517"/>
                    </a:ext>
                  </a:extLst>
                </a:gridCol>
                <a:gridCol w="821493">
                  <a:extLst>
                    <a:ext uri="{9D8B030D-6E8A-4147-A177-3AD203B41FA5}">
                      <a16:colId xmlns="" xmlns:a16="http://schemas.microsoft.com/office/drawing/2014/main" val="2014750887"/>
                    </a:ext>
                  </a:extLst>
                </a:gridCol>
              </a:tblGrid>
              <a:tr h="488957">
                <a:tc>
                  <a:txBody>
                    <a:bodyPr/>
                    <a:lstStyle/>
                    <a:p>
                      <a:pPr algn="just">
                        <a:lnSpc>
                          <a:spcPct val="115000"/>
                        </a:lnSpc>
                        <a:spcAft>
                          <a:spcPts val="600"/>
                        </a:spcAft>
                      </a:pPr>
                      <a:r>
                        <a:rPr lang="en-GB" sz="1800" dirty="0">
                          <a:effectLst/>
                        </a:rPr>
                        <a:t>Indicator</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Bulgarian</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Turkish</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Roma</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a:effectLst/>
                        </a:rPr>
                        <a:t>Total</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693910281"/>
                  </a:ext>
                </a:extLst>
              </a:tr>
              <a:tr h="1008365">
                <a:tc>
                  <a:txBody>
                    <a:bodyPr/>
                    <a:lstStyle/>
                    <a:p>
                      <a:pPr algn="just">
                        <a:lnSpc>
                          <a:spcPct val="115000"/>
                        </a:lnSpc>
                        <a:spcAft>
                          <a:spcPts val="600"/>
                        </a:spcAft>
                      </a:pPr>
                      <a:r>
                        <a:rPr lang="en-GB" sz="1800" dirty="0">
                          <a:effectLst/>
                        </a:rPr>
                        <a:t>looking for a job in the past 12 months</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15.7</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10.3</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26.7</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a:effectLst/>
                        </a:rPr>
                        <a:t>17.2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299654524"/>
                  </a:ext>
                </a:extLst>
              </a:tr>
              <a:tr h="488957">
                <a:tc>
                  <a:txBody>
                    <a:bodyPr/>
                    <a:lstStyle/>
                    <a:p>
                      <a:pPr algn="just">
                        <a:lnSpc>
                          <a:spcPct val="115000"/>
                        </a:lnSpc>
                        <a:spcAft>
                          <a:spcPts val="600"/>
                        </a:spcAft>
                      </a:pPr>
                      <a:r>
                        <a:rPr lang="en-GB" sz="1800" dirty="0">
                          <a:effectLst/>
                        </a:rPr>
                        <a:t>at work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1.5</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2.8</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11.3</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a:effectLst/>
                        </a:rPr>
                        <a:t>2.2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728428552"/>
                  </a:ext>
                </a:extLst>
              </a:tr>
              <a:tr h="488957">
                <a:tc>
                  <a:txBody>
                    <a:bodyPr/>
                    <a:lstStyle/>
                    <a:p>
                      <a:pPr algn="just">
                        <a:lnSpc>
                          <a:spcPct val="115000"/>
                        </a:lnSpc>
                        <a:spcAft>
                          <a:spcPts val="600"/>
                        </a:spcAft>
                      </a:pPr>
                      <a:r>
                        <a:rPr lang="en-GB" sz="1800" dirty="0">
                          <a:effectLst/>
                        </a:rPr>
                        <a:t>in contact with school authorities</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(0.3)</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10.6</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a:effectLst/>
                        </a:rPr>
                        <a:t>1.4</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514035321"/>
                  </a:ext>
                </a:extLst>
              </a:tr>
              <a:tr h="488957">
                <a:tc>
                  <a:txBody>
                    <a:bodyPr/>
                    <a:lstStyle/>
                    <a:p>
                      <a:pPr algn="just">
                        <a:lnSpc>
                          <a:spcPct val="115000"/>
                        </a:lnSpc>
                        <a:spcAft>
                          <a:spcPts val="600"/>
                        </a:spcAft>
                      </a:pPr>
                      <a:r>
                        <a:rPr lang="en-GB" sz="1800" dirty="0">
                          <a:effectLst/>
                        </a:rPr>
                        <a:t>accessing the health services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1.8</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2.8</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11.2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a:effectLst/>
                        </a:rPr>
                        <a:t>2.4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310622696"/>
                  </a:ext>
                </a:extLst>
              </a:tr>
              <a:tr h="488957">
                <a:tc>
                  <a:txBody>
                    <a:bodyPr/>
                    <a:lstStyle/>
                    <a:p>
                      <a:pPr algn="just">
                        <a:lnSpc>
                          <a:spcPct val="115000"/>
                        </a:lnSpc>
                        <a:spcAft>
                          <a:spcPts val="600"/>
                        </a:spcAft>
                      </a:pPr>
                      <a:r>
                        <a:rPr lang="en-GB" sz="1800" dirty="0">
                          <a:effectLst/>
                        </a:rPr>
                        <a:t>looking for housing in the last 5 years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6.5</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(10.8)</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(17.7)</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a:effectLst/>
                        </a:rPr>
                        <a:t>7.4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455266151"/>
                  </a:ext>
                </a:extLst>
              </a:tr>
              <a:tr h="488957">
                <a:tc>
                  <a:txBody>
                    <a:bodyPr/>
                    <a:lstStyle/>
                    <a:p>
                      <a:pPr algn="just">
                        <a:lnSpc>
                          <a:spcPct val="115000"/>
                        </a:lnSpc>
                        <a:spcAft>
                          <a:spcPts val="600"/>
                        </a:spcAft>
                      </a:pPr>
                      <a:r>
                        <a:rPr lang="en-GB" sz="1800" dirty="0">
                          <a:effectLst/>
                        </a:rPr>
                        <a:t>in contact with administration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1.9</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2.7</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16.1</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a:effectLst/>
                        </a:rPr>
                        <a:t>2.9 </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69402531"/>
                  </a:ext>
                </a:extLst>
              </a:tr>
              <a:tr h="903320">
                <a:tc>
                  <a:txBody>
                    <a:bodyPr/>
                    <a:lstStyle/>
                    <a:p>
                      <a:pPr algn="just">
                        <a:spcAft>
                          <a:spcPts val="600"/>
                        </a:spcAft>
                      </a:pPr>
                      <a:r>
                        <a:rPr lang="en-GB" sz="1800" dirty="0">
                          <a:effectLst/>
                        </a:rPr>
                        <a:t>at bar, restaurant, hotel, shopping, in public transport</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a:effectLst/>
                        </a:rPr>
                        <a:t>1.3</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1800" dirty="0">
                          <a:effectLst/>
                        </a:rPr>
                        <a:t>6.2</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600"/>
                        </a:spcAft>
                      </a:pPr>
                      <a:r>
                        <a:rPr lang="en-GB" sz="1800" dirty="0">
                          <a:effectLst/>
                        </a:rPr>
                        <a:t>1.5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584780614"/>
                  </a:ext>
                </a:extLst>
              </a:tr>
            </a:tbl>
          </a:graphicData>
        </a:graphic>
      </p:graphicFrame>
    </p:spTree>
    <p:extLst>
      <p:ext uri="{BB962C8B-B14F-4D97-AF65-F5344CB8AC3E}">
        <p14:creationId xmlns:p14="http://schemas.microsoft.com/office/powerpoint/2010/main" val="42120371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3406" y="558712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Roma who felt discriminated against in the past 12 months </a:t>
            </a:r>
            <a:r>
              <a:rPr lang="en-GB" sz="1800" b="1" dirty="0">
                <a:effectLst/>
                <a:latin typeface="Calibri" panose="020F0502020204030204" pitchFamily="34" charset="0"/>
                <a:ea typeface="Times New Roman" panose="02020603050405020304" pitchFamily="18" charset="0"/>
                <a:cs typeface="Times New Roman" panose="02020603050405020304" pitchFamily="18" charset="0"/>
              </a:rPr>
              <a:t>because of being Roma</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 by discriminatory situation</a:t>
            </a:r>
            <a:endParaRPr lang="en-US" sz="18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Roma discriminated when… (on three grounds)</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6" y="6410851"/>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21854E8C-79BB-4F66-A25C-E1D825750FA3}"/>
              </a:ext>
            </a:extLst>
          </p:cNvPr>
          <p:cNvGraphicFramePr>
            <a:graphicFrameLocks noGrp="1"/>
          </p:cNvGraphicFramePr>
          <p:nvPr>
            <p:extLst>
              <p:ext uri="{D42A27DB-BD31-4B8C-83A1-F6EECF244321}">
                <p14:modId xmlns:p14="http://schemas.microsoft.com/office/powerpoint/2010/main" val="74518098"/>
              </p:ext>
            </p:extLst>
          </p:nvPr>
        </p:nvGraphicFramePr>
        <p:xfrm>
          <a:off x="4255971" y="1308535"/>
          <a:ext cx="7554289" cy="4600383"/>
        </p:xfrm>
        <a:graphic>
          <a:graphicData uri="http://schemas.openxmlformats.org/drawingml/2006/table">
            <a:tbl>
              <a:tblPr firstRow="1" firstCol="1" bandRow="1">
                <a:tableStyleId>{5C22544A-7EE6-4342-B048-85BDC9FD1C3A}</a:tableStyleId>
              </a:tblPr>
              <a:tblGrid>
                <a:gridCol w="3303928">
                  <a:extLst>
                    <a:ext uri="{9D8B030D-6E8A-4147-A177-3AD203B41FA5}">
                      <a16:colId xmlns="" xmlns:a16="http://schemas.microsoft.com/office/drawing/2014/main" val="2253059583"/>
                    </a:ext>
                  </a:extLst>
                </a:gridCol>
                <a:gridCol w="962780">
                  <a:extLst>
                    <a:ext uri="{9D8B030D-6E8A-4147-A177-3AD203B41FA5}">
                      <a16:colId xmlns="" xmlns:a16="http://schemas.microsoft.com/office/drawing/2014/main" val="2808258730"/>
                    </a:ext>
                  </a:extLst>
                </a:gridCol>
                <a:gridCol w="2342994">
                  <a:extLst>
                    <a:ext uri="{9D8B030D-6E8A-4147-A177-3AD203B41FA5}">
                      <a16:colId xmlns="" xmlns:a16="http://schemas.microsoft.com/office/drawing/2014/main" val="3943597275"/>
                    </a:ext>
                  </a:extLst>
                </a:gridCol>
                <a:gridCol w="944587">
                  <a:extLst>
                    <a:ext uri="{9D8B030D-6E8A-4147-A177-3AD203B41FA5}">
                      <a16:colId xmlns="" xmlns:a16="http://schemas.microsoft.com/office/drawing/2014/main" val="2868133065"/>
                    </a:ext>
                  </a:extLst>
                </a:gridCol>
              </a:tblGrid>
              <a:tr h="1181384">
                <a:tc>
                  <a:txBody>
                    <a:bodyPr/>
                    <a:lstStyle/>
                    <a:p>
                      <a:pPr algn="just">
                        <a:lnSpc>
                          <a:spcPct val="105000"/>
                        </a:lnSpc>
                        <a:spcAft>
                          <a:spcPts val="600"/>
                        </a:spcAft>
                      </a:pPr>
                      <a:r>
                        <a:rPr lang="en-GB" sz="1800" dirty="0">
                          <a:effectLst/>
                        </a:rPr>
                        <a:t>Discriminatory situation</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On any ground</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On the ground of ethnicity, skin colour or religious beliefs</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On other grounds</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437937212"/>
                  </a:ext>
                </a:extLst>
              </a:tr>
              <a:tr h="413025">
                <a:tc>
                  <a:txBody>
                    <a:bodyPr/>
                    <a:lstStyle/>
                    <a:p>
                      <a:pPr algn="just">
                        <a:lnSpc>
                          <a:spcPct val="105000"/>
                        </a:lnSpc>
                        <a:spcAft>
                          <a:spcPts val="600"/>
                        </a:spcAft>
                      </a:pPr>
                      <a:r>
                        <a:rPr lang="en-GB" sz="1800" dirty="0">
                          <a:effectLst/>
                        </a:rPr>
                        <a:t>looking for a job</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26.7</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22.9</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3.8</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546929946"/>
                  </a:ext>
                </a:extLst>
              </a:tr>
              <a:tr h="413025">
                <a:tc>
                  <a:txBody>
                    <a:bodyPr/>
                    <a:lstStyle/>
                    <a:p>
                      <a:pPr algn="just">
                        <a:lnSpc>
                          <a:spcPct val="105000"/>
                        </a:lnSpc>
                        <a:spcAft>
                          <a:spcPts val="600"/>
                        </a:spcAft>
                      </a:pPr>
                      <a:r>
                        <a:rPr lang="en-GB" sz="1800" dirty="0">
                          <a:effectLst/>
                        </a:rPr>
                        <a:t>at work </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11.3</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11.0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0.3</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200910750"/>
                  </a:ext>
                </a:extLst>
              </a:tr>
              <a:tr h="806384">
                <a:tc>
                  <a:txBody>
                    <a:bodyPr/>
                    <a:lstStyle/>
                    <a:p>
                      <a:pPr algn="just">
                        <a:lnSpc>
                          <a:spcPct val="105000"/>
                        </a:lnSpc>
                        <a:spcAft>
                          <a:spcPts val="600"/>
                        </a:spcAft>
                      </a:pPr>
                      <a:r>
                        <a:rPr lang="en-GB" sz="1800" dirty="0">
                          <a:effectLst/>
                        </a:rPr>
                        <a:t>in contact with school authorities</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10.6</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10.6</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0</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808268361"/>
                  </a:ext>
                </a:extLst>
              </a:tr>
              <a:tr h="498253">
                <a:tc>
                  <a:txBody>
                    <a:bodyPr/>
                    <a:lstStyle/>
                    <a:p>
                      <a:pPr algn="just">
                        <a:lnSpc>
                          <a:spcPct val="105000"/>
                        </a:lnSpc>
                        <a:spcAft>
                          <a:spcPts val="600"/>
                        </a:spcAft>
                      </a:pPr>
                      <a:r>
                        <a:rPr lang="en-GB" sz="1800" dirty="0">
                          <a:effectLst/>
                        </a:rPr>
                        <a:t>accessing the health services</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11.2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10.8</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0.4</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691295957"/>
                  </a:ext>
                </a:extLst>
              </a:tr>
              <a:tr h="712240">
                <a:tc>
                  <a:txBody>
                    <a:bodyPr/>
                    <a:lstStyle/>
                    <a:p>
                      <a:pPr algn="just">
                        <a:lnSpc>
                          <a:spcPct val="105000"/>
                        </a:lnSpc>
                        <a:spcAft>
                          <a:spcPts val="600"/>
                        </a:spcAft>
                      </a:pPr>
                      <a:r>
                        <a:rPr lang="en-GB" sz="1800" dirty="0">
                          <a:effectLst/>
                        </a:rPr>
                        <a:t>in contact with administration</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16.1</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15.4</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0.7</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712893379"/>
                  </a:ext>
                </a:extLst>
              </a:tr>
              <a:tr h="523353">
                <a:tc>
                  <a:txBody>
                    <a:bodyPr/>
                    <a:lstStyle/>
                    <a:p>
                      <a:pPr algn="just">
                        <a:lnSpc>
                          <a:spcPct val="105000"/>
                        </a:lnSpc>
                        <a:spcAft>
                          <a:spcPts val="600"/>
                        </a:spcAft>
                      </a:pPr>
                      <a:r>
                        <a:rPr lang="en-GB" sz="1800" dirty="0">
                          <a:effectLst/>
                        </a:rPr>
                        <a:t>in restaurant, shop, transport, etc.</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6.2</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a:effectLst/>
                        </a:rPr>
                        <a:t>5.9</a:t>
                      </a:r>
                      <a:endParaRPr lang="en-GB"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5000"/>
                        </a:lnSpc>
                        <a:spcAft>
                          <a:spcPts val="600"/>
                        </a:spcAft>
                      </a:pPr>
                      <a:r>
                        <a:rPr lang="en-GB" sz="1800" dirty="0">
                          <a:effectLst/>
                        </a:rPr>
                        <a:t>0.3</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438951623"/>
                  </a:ext>
                </a:extLst>
              </a:tr>
            </a:tbl>
          </a:graphicData>
        </a:graphic>
      </p:graphicFrame>
    </p:spTree>
    <p:extLst>
      <p:ext uri="{BB962C8B-B14F-4D97-AF65-F5344CB8AC3E}">
        <p14:creationId xmlns:p14="http://schemas.microsoft.com/office/powerpoint/2010/main" val="2925938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children in the age between 3 years and compulsory school who attend early childhood education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Early childhood education </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546086" y="6372339"/>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68BE1A13-6FB7-47DB-A043-CF1D15D825A2}"/>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406196" y="1554402"/>
            <a:ext cx="5858265" cy="4815858"/>
          </a:xfrm>
          <a:prstGeom prst="rect">
            <a:avLst/>
          </a:prstGeom>
          <a:noFill/>
        </p:spPr>
      </p:pic>
    </p:spTree>
    <p:extLst>
      <p:ext uri="{BB962C8B-B14F-4D97-AF65-F5344CB8AC3E}">
        <p14:creationId xmlns:p14="http://schemas.microsoft.com/office/powerpoint/2010/main" val="37199612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aged 16 years and over experiencing harassment (overall-5 acts) because of any ground in the 12 months before the survey by self-declared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Harassment</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7743D3C2-4F03-4501-9154-405CC629290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605588" y="1660728"/>
            <a:ext cx="6641531" cy="3460508"/>
          </a:xfrm>
          <a:prstGeom prst="rect">
            <a:avLst/>
          </a:prstGeom>
          <a:noFill/>
        </p:spPr>
      </p:pic>
    </p:spTree>
    <p:extLst>
      <p:ext uri="{BB962C8B-B14F-4D97-AF65-F5344CB8AC3E}">
        <p14:creationId xmlns:p14="http://schemas.microsoft.com/office/powerpoint/2010/main" val="22061985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Awareness among all respondents aged 16 years and over of laws prohibiting discrimination based on skin colour, ethnic origin or religion by self-declared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Awareness of laws prohibiting discrimination</a:t>
            </a:r>
          </a:p>
          <a:p>
            <a:pPr marL="0" indent="0">
              <a:buNone/>
            </a:pPr>
            <a:endParaRPr lang="en-GB"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6" y="646246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7E3B8298-A149-4FD1-B16F-EAEE9D3DA72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157263" y="1636512"/>
            <a:ext cx="7253841" cy="3681059"/>
          </a:xfrm>
          <a:prstGeom prst="rect">
            <a:avLst/>
          </a:prstGeom>
          <a:noFill/>
        </p:spPr>
      </p:pic>
    </p:spTree>
    <p:extLst>
      <p:ext uri="{BB962C8B-B14F-4D97-AF65-F5344CB8AC3E}">
        <p14:creationId xmlns:p14="http://schemas.microsoft.com/office/powerpoint/2010/main" val="4154910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latin typeface="Calibri" panose="020F0502020204030204" pitchFamily="34" charset="0"/>
                <a:cs typeface="Times New Roman" panose="02020603050405020304" pitchFamily="18" charset="0"/>
              </a:rPr>
              <a:t>Share of children aged 7-15 who attend formal education at present by ethnicity</a:t>
            </a:r>
            <a:endParaRPr lang="en-US" sz="18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Education </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graphicFrame>
        <p:nvGraphicFramePr>
          <p:cNvPr id="2" name="Table 1">
            <a:extLst>
              <a:ext uri="{FF2B5EF4-FFF2-40B4-BE49-F238E27FC236}">
                <a16:creationId xmlns="" xmlns:a16="http://schemas.microsoft.com/office/drawing/2014/main" id="{BCAA0541-5A81-458F-9A18-33BD68308379}"/>
              </a:ext>
            </a:extLst>
          </p:cNvPr>
          <p:cNvGraphicFramePr>
            <a:graphicFrameLocks noGrp="1"/>
          </p:cNvGraphicFramePr>
          <p:nvPr>
            <p:extLst>
              <p:ext uri="{D42A27DB-BD31-4B8C-83A1-F6EECF244321}">
                <p14:modId xmlns:p14="http://schemas.microsoft.com/office/powerpoint/2010/main" val="439694413"/>
              </p:ext>
            </p:extLst>
          </p:nvPr>
        </p:nvGraphicFramePr>
        <p:xfrm>
          <a:off x="3841013" y="2046008"/>
          <a:ext cx="8012478" cy="3564655"/>
        </p:xfrm>
        <a:graphic>
          <a:graphicData uri="http://schemas.openxmlformats.org/drawingml/2006/table">
            <a:tbl>
              <a:tblPr firstRow="1" firstCol="1" bandRow="1">
                <a:tableStyleId>{5C22544A-7EE6-4342-B048-85BDC9FD1C3A}</a:tableStyleId>
              </a:tblPr>
              <a:tblGrid>
                <a:gridCol w="2670826">
                  <a:extLst>
                    <a:ext uri="{9D8B030D-6E8A-4147-A177-3AD203B41FA5}">
                      <a16:colId xmlns="" xmlns:a16="http://schemas.microsoft.com/office/drawing/2014/main" val="671157759"/>
                    </a:ext>
                  </a:extLst>
                </a:gridCol>
                <a:gridCol w="2670826">
                  <a:extLst>
                    <a:ext uri="{9D8B030D-6E8A-4147-A177-3AD203B41FA5}">
                      <a16:colId xmlns="" xmlns:a16="http://schemas.microsoft.com/office/drawing/2014/main" val="3766736297"/>
                    </a:ext>
                  </a:extLst>
                </a:gridCol>
                <a:gridCol w="2670826">
                  <a:extLst>
                    <a:ext uri="{9D8B030D-6E8A-4147-A177-3AD203B41FA5}">
                      <a16:colId xmlns="" xmlns:a16="http://schemas.microsoft.com/office/drawing/2014/main" val="2393861742"/>
                    </a:ext>
                  </a:extLst>
                </a:gridCol>
              </a:tblGrid>
              <a:tr h="712931">
                <a:tc>
                  <a:txBody>
                    <a:bodyPr/>
                    <a:lstStyle/>
                    <a:p>
                      <a:pPr algn="just">
                        <a:lnSpc>
                          <a:spcPct val="115000"/>
                        </a:lnSpc>
                        <a:spcAft>
                          <a:spcPts val="600"/>
                        </a:spcAft>
                      </a:pPr>
                      <a:r>
                        <a:rPr lang="en-GB" sz="2000" dirty="0">
                          <a:effectLst/>
                        </a:rPr>
                        <a:t>Self-declared ethnicity</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dirty="0">
                          <a:effectLst/>
                        </a:rPr>
                        <a:t>Studying</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a:effectLst/>
                        </a:rPr>
                        <a:t>Not studying</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657325623"/>
                  </a:ext>
                </a:extLst>
              </a:tr>
              <a:tr h="712931">
                <a:tc>
                  <a:txBody>
                    <a:bodyPr/>
                    <a:lstStyle/>
                    <a:p>
                      <a:pPr algn="just">
                        <a:lnSpc>
                          <a:spcPct val="115000"/>
                        </a:lnSpc>
                        <a:spcAft>
                          <a:spcPts val="600"/>
                        </a:spcAft>
                      </a:pPr>
                      <a:r>
                        <a:rPr lang="en-GB" sz="2000" dirty="0">
                          <a:effectLst/>
                        </a:rPr>
                        <a:t>Bulgarian</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a:effectLst/>
                        </a:rPr>
                        <a:t>96.6</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a:effectLst/>
                        </a:rPr>
                        <a:t>3.4</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3518201552"/>
                  </a:ext>
                </a:extLst>
              </a:tr>
              <a:tr h="712931">
                <a:tc>
                  <a:txBody>
                    <a:bodyPr/>
                    <a:lstStyle/>
                    <a:p>
                      <a:pPr algn="just">
                        <a:lnSpc>
                          <a:spcPct val="115000"/>
                        </a:lnSpc>
                        <a:spcAft>
                          <a:spcPts val="600"/>
                        </a:spcAft>
                      </a:pPr>
                      <a:r>
                        <a:rPr lang="en-GB" sz="2000" dirty="0">
                          <a:effectLst/>
                        </a:rPr>
                        <a:t>Turkish</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dirty="0">
                          <a:effectLst/>
                        </a:rPr>
                        <a:t>96.6</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a:effectLst/>
                        </a:rPr>
                        <a:t>(3.4)</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810422569"/>
                  </a:ext>
                </a:extLst>
              </a:tr>
              <a:tr h="712931">
                <a:tc>
                  <a:txBody>
                    <a:bodyPr/>
                    <a:lstStyle/>
                    <a:p>
                      <a:pPr algn="just">
                        <a:lnSpc>
                          <a:spcPct val="115000"/>
                        </a:lnSpc>
                        <a:spcAft>
                          <a:spcPts val="600"/>
                        </a:spcAft>
                      </a:pPr>
                      <a:r>
                        <a:rPr lang="en-GB" sz="2000" dirty="0">
                          <a:effectLst/>
                        </a:rPr>
                        <a:t>Roma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dirty="0">
                          <a:effectLst/>
                        </a:rPr>
                        <a:t>86.2</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dirty="0">
                          <a:effectLst/>
                        </a:rPr>
                        <a:t>13.8</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24212199"/>
                  </a:ext>
                </a:extLst>
              </a:tr>
              <a:tr h="712931">
                <a:tc>
                  <a:txBody>
                    <a:bodyPr/>
                    <a:lstStyle/>
                    <a:p>
                      <a:pPr algn="just">
                        <a:lnSpc>
                          <a:spcPct val="115000"/>
                        </a:lnSpc>
                        <a:spcAft>
                          <a:spcPts val="600"/>
                        </a:spcAft>
                      </a:pPr>
                      <a:r>
                        <a:rPr lang="en-GB" sz="2000" dirty="0">
                          <a:effectLst/>
                        </a:rPr>
                        <a:t>Total </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a:effectLst/>
                        </a:rPr>
                        <a:t>94.6</a:t>
                      </a:r>
                      <a:endParaRPr lang="en-GB"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600"/>
                        </a:spcAft>
                      </a:pPr>
                      <a:r>
                        <a:rPr lang="en-GB" sz="2000" dirty="0">
                          <a:effectLst/>
                        </a:rPr>
                        <a:t>5.4</a:t>
                      </a:r>
                      <a:endParaRPr lang="en-GB"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838023730"/>
                  </a:ext>
                </a:extLst>
              </a:tr>
            </a:tbl>
          </a:graphicData>
        </a:graphic>
      </p:graphicFrame>
    </p:spTree>
    <p:extLst>
      <p:ext uri="{BB962C8B-B14F-4D97-AF65-F5344CB8AC3E}">
        <p14:creationId xmlns:p14="http://schemas.microsoft.com/office/powerpoint/2010/main" val="3422569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Early school leaving</a:t>
            </a:r>
            <a:endParaRPr lang="en-GB" sz="2200" b="1" dirty="0">
              <a:solidFill>
                <a:schemeClr val="tx1"/>
              </a:solidFill>
              <a:latin typeface="+mj-lt"/>
              <a:ea typeface="+mj-ea"/>
              <a:cs typeface="+mj-cs"/>
            </a:endParaRPr>
          </a:p>
          <a:p>
            <a:pPr marL="342900" lvl="0" indent="-342900" algn="just">
              <a:spcAft>
                <a:spcPts val="600"/>
              </a:spcAft>
              <a:buFont typeface="Symbol" panose="05050102010706020507" pitchFamily="18" charset="2"/>
              <a:buChar char=""/>
            </a:pPr>
            <a:r>
              <a:rPr lang="en-GB" sz="2000" b="1" dirty="0">
                <a:solidFill>
                  <a:schemeClr val="tx1"/>
                </a:solidFill>
                <a:latin typeface="+mj-lt"/>
                <a:ea typeface="+mj-ea"/>
                <a:cs typeface="+mj-cs"/>
              </a:rPr>
              <a:t>Early school leaving is particularly worrying: only 28.0% of Roma aged 20-24 have completed at least secondary education – with considerable gender gap (31.8% among Roma men and 23.4% among Roma women). </a:t>
            </a:r>
          </a:p>
          <a:p>
            <a:pPr marL="342900" lvl="0" indent="-342900" algn="just">
              <a:spcAft>
                <a:spcPts val="600"/>
              </a:spcAft>
              <a:buFont typeface="Symbol" panose="05050102010706020507" pitchFamily="18" charset="2"/>
              <a:buChar char=""/>
            </a:pPr>
            <a:r>
              <a:rPr lang="en-GB" sz="2000" b="1" dirty="0">
                <a:solidFill>
                  <a:schemeClr val="tx1"/>
                </a:solidFill>
                <a:latin typeface="+mj-lt"/>
                <a:ea typeface="+mj-ea"/>
                <a:cs typeface="+mj-cs"/>
              </a:rPr>
              <a:t>Segregation in education is a major factor contributing deprivation in education and a violation of fundamental rights. 63.5% of Roma children aged 6-14 are attending schools and kindergartens where all or most of schoolmates are Roma. </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1689030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Share of people aged 20-24 who completed at least upper secondary education by ethnicity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Education </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 xmlns:a16="http://schemas.microsoft.com/office/drawing/2014/main" id="{D7C38AAE-C2F1-4E01-A070-63BFBDB6BE2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349279" y="1548748"/>
            <a:ext cx="7253841" cy="3731590"/>
          </a:xfrm>
          <a:prstGeom prst="rect">
            <a:avLst/>
          </a:prstGeom>
          <a:noFill/>
        </p:spPr>
      </p:pic>
    </p:spTree>
    <p:extLst>
      <p:ext uri="{BB962C8B-B14F-4D97-AF65-F5344CB8AC3E}">
        <p14:creationId xmlns:p14="http://schemas.microsoft.com/office/powerpoint/2010/main" val="628167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Early leavers from education and training, 18-24 years, by ethnic group and gender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Education </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 xmlns:a16="http://schemas.microsoft.com/office/drawing/2014/main" id="{4D338F7F-A60A-40AE-889D-C2E8E6328005}"/>
              </a:ext>
            </a:extLst>
          </p:cNvPr>
          <p:cNvSpPr txBox="1">
            <a:spLocks/>
          </p:cNvSpPr>
          <p:nvPr/>
        </p:nvSpPr>
        <p:spPr>
          <a:xfrm>
            <a:off x="4406196" y="646246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 xmlns:a16="http://schemas.microsoft.com/office/drawing/2014/main" id="{46931C8E-833E-4271-B1FA-524184F4976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510763" y="1540429"/>
            <a:ext cx="5850521" cy="4806321"/>
          </a:xfrm>
          <a:prstGeom prst="rect">
            <a:avLst/>
          </a:prstGeom>
          <a:noFill/>
        </p:spPr>
      </p:pic>
    </p:spTree>
    <p:extLst>
      <p:ext uri="{BB962C8B-B14F-4D97-AF65-F5344CB8AC3E}">
        <p14:creationId xmlns:p14="http://schemas.microsoft.com/office/powerpoint/2010/main" val="2367648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454</TotalTime>
  <Words>3101</Words>
  <Application>Microsoft Office PowerPoint</Application>
  <PresentationFormat>Custom</PresentationFormat>
  <Paragraphs>509</Paragraphs>
  <Slides>51</Slides>
  <Notes>5</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Project BGLD-3.001  Novel Approaches to Generating Data on hard-to-reach populations at risk of violation of their rights  Thematic report on the situation of Roma Sofia, 5 May2022  Prof. Ilona Tomova, Dr. Lubomir Stoytchev (IPHS-BAS)</vt:lpstr>
      <vt:lpstr>Education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Employment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Poverty and social exclusion</vt:lpstr>
      <vt:lpstr>PowerPoint Presentation</vt:lpstr>
      <vt:lpstr>PowerPoint Presentation</vt:lpstr>
      <vt:lpstr>PowerPoint Presentation</vt:lpstr>
      <vt:lpstr>PowerPoint Presentation</vt:lpstr>
      <vt:lpstr>PowerPoint Presentation</vt:lpstr>
      <vt:lpstr>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Housing</vt:lpstr>
      <vt:lpstr>PowerPoint Presentation</vt:lpstr>
      <vt:lpstr>PowerPoint Presentation</vt:lpstr>
      <vt:lpstr>PowerPoint Presentation</vt:lpstr>
      <vt:lpstr>PowerPoint Presentation</vt:lpstr>
      <vt:lpstr>PowerPoint Presentation</vt:lpstr>
      <vt:lpstr>PowerPoint Presentation</vt:lpstr>
      <vt:lpstr>Discrimination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BALATSOUKAS Alexandros (FRA)</dc:creator>
  <cp:lastModifiedBy>K</cp:lastModifiedBy>
  <cp:revision>23</cp:revision>
  <dcterms:created xsi:type="dcterms:W3CDTF">2022-05-03T08:43:15Z</dcterms:created>
  <dcterms:modified xsi:type="dcterms:W3CDTF">2022-05-04T14:21:57Z</dcterms:modified>
</cp:coreProperties>
</file>