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4" r:id="rId2"/>
    <p:sldId id="389" r:id="rId3"/>
    <p:sldId id="390" r:id="rId4"/>
    <p:sldId id="391" r:id="rId5"/>
    <p:sldId id="392" r:id="rId6"/>
    <p:sldId id="393" r:id="rId7"/>
    <p:sldId id="387" r:id="rId8"/>
    <p:sldId id="394" r:id="rId9"/>
    <p:sldId id="395" r:id="rId10"/>
    <p:sldId id="396" r:id="rId11"/>
    <p:sldId id="397" r:id="rId12"/>
    <p:sldId id="398" r:id="rId13"/>
    <p:sldId id="399" r:id="rId14"/>
    <p:sldId id="400" r:id="rId15"/>
    <p:sldId id="40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ATSOUKAS Alexandros (FRA)" initials="BA(" lastIdx="3" clrIdx="0">
    <p:extLst>
      <p:ext uri="{19B8F6BF-5375-455C-9EA6-DF929625EA0E}">
        <p15:presenceInfo xmlns:p15="http://schemas.microsoft.com/office/powerpoint/2012/main" userId="S::Alexandros.BALATSOUKAS@fra.europa.eu::0a34c69e-39e5-49d0-ac80-d818038a05c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85246" autoAdjust="0"/>
  </p:normalViewPr>
  <p:slideViewPr>
    <p:cSldViewPr snapToGrid="0">
      <p:cViewPr varScale="1">
        <p:scale>
          <a:sx n="97" d="100"/>
          <a:sy n="97" d="100"/>
        </p:scale>
        <p:origin x="21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http://projectserver/PWA/Novel%20Approaches%20to%20Generating%20Data%20on%20hard-to-reach%20populations%20at%20risk%20of%20violation%20of%20their%20rights/Project%20Deliverables/Figures%20Roma%20report%20updated%202022-04-2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13692038495189"/>
          <c:y val="6.0185185185185182E-2"/>
          <c:w val="0.81341863517060364"/>
          <c:h val="0.73577136191309422"/>
        </c:manualLayout>
      </c:layout>
      <c:barChart>
        <c:barDir val="bar"/>
        <c:grouping val="stacked"/>
        <c:varyColors val="0"/>
        <c:ser>
          <c:idx val="0"/>
          <c:order val="0"/>
          <c:tx>
            <c:strRef>
              <c:f>'F40'!$P$4</c:f>
              <c:strCache>
                <c:ptCount val="1"/>
                <c:pt idx="0">
                  <c:v>No tap water</c:v>
                </c:pt>
              </c:strCache>
            </c:strRef>
          </c:tx>
          <c:spPr>
            <a:solidFill>
              <a:schemeClr val="accent1">
                <a:lumMod val="75000"/>
              </a:schemeClr>
            </a:solidFill>
            <a:ln>
              <a:noFill/>
            </a:ln>
            <a:effectLst/>
          </c:spPr>
          <c:invertIfNegative val="0"/>
          <c:dLbls>
            <c:dLbl>
              <c:idx val="4"/>
              <c:tx>
                <c:rich>
                  <a:bodyPr/>
                  <a:lstStyle/>
                  <a:p>
                    <a:r>
                      <a:rPr lang="en-US"/>
                      <a:t>(</a:t>
                    </a:r>
                    <a:fld id="{B149FFCA-938F-4929-A9D6-D946BEB986DA}" type="VALUE">
                      <a:rPr lang="en-US"/>
                      <a:pPr/>
                      <a:t>[VALUE]</a:t>
                    </a:fld>
                    <a:r>
                      <a:rPr lang="en-US"/>
                      <a:t>)</a:t>
                    </a:r>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D1B7-4EE3-9995-ACF8F991378D}"/>
                </c:ext>
              </c:extLst>
            </c:dLbl>
            <c:dLbl>
              <c:idx val="6"/>
              <c:tx>
                <c:rich>
                  <a:bodyPr/>
                  <a:lstStyle/>
                  <a:p>
                    <a:r>
                      <a:rPr lang="en-US"/>
                      <a:t>(</a:t>
                    </a:r>
                    <a:fld id="{3ED485FE-195C-4DC7-AA0F-B15FF4158080}" type="VALUE">
                      <a:rPr lang="en-US"/>
                      <a:pPr/>
                      <a:t>[VALUE]</a:t>
                    </a:fld>
                    <a:r>
                      <a:rPr lang="en-US"/>
                      <a:t>)</a:t>
                    </a:r>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1B7-4EE3-9995-ACF8F991378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'F40'!$N$5:$O$12</c:f>
              <c:multiLvlStrCache>
                <c:ptCount val="8"/>
                <c:lvl>
                  <c:pt idx="0">
                    <c:v>Within Roma neighbourhoods</c:v>
                  </c:pt>
                  <c:pt idx="1">
                    <c:v>Outside Roma neighbourhoods</c:v>
                  </c:pt>
                  <c:pt idx="2">
                    <c:v>Within Roma neighbourhoods</c:v>
                  </c:pt>
                  <c:pt idx="3">
                    <c:v>Outside Roma neighbourhoods</c:v>
                  </c:pt>
                  <c:pt idx="4">
                    <c:v>Within Roma neighbourhoods</c:v>
                  </c:pt>
                  <c:pt idx="5">
                    <c:v>Outside Roma neighbourhoods</c:v>
                  </c:pt>
                  <c:pt idx="6">
                    <c:v>Within Roma neighbourhoods</c:v>
                  </c:pt>
                  <c:pt idx="7">
                    <c:v>Outside Roma neighbourhoods</c:v>
                  </c:pt>
                </c:lvl>
                <c:lvl>
                  <c:pt idx="0">
                    <c:v>Total</c:v>
                  </c:pt>
                  <c:pt idx="2">
                    <c:v>Roma</c:v>
                  </c:pt>
                  <c:pt idx="4">
                    <c:v>Turkish</c:v>
                  </c:pt>
                  <c:pt idx="6">
                    <c:v>Bulgarian</c:v>
                  </c:pt>
                </c:lvl>
              </c:multiLvlStrCache>
            </c:multiLvlStrRef>
          </c:cat>
          <c:val>
            <c:numRef>
              <c:f>'F40'!$P$5:$P$12</c:f>
              <c:numCache>
                <c:formatCode>General</c:formatCode>
                <c:ptCount val="8"/>
                <c:pt idx="0">
                  <c:v>15.2</c:v>
                </c:pt>
                <c:pt idx="1">
                  <c:v>2.8</c:v>
                </c:pt>
                <c:pt idx="2">
                  <c:v>25</c:v>
                </c:pt>
                <c:pt idx="3">
                  <c:v>15.9</c:v>
                </c:pt>
                <c:pt idx="4">
                  <c:v>8.1</c:v>
                </c:pt>
                <c:pt idx="5" formatCode="###0.0">
                  <c:v>2.6</c:v>
                </c:pt>
                <c:pt idx="6">
                  <c:v>2.4</c:v>
                </c:pt>
                <c:pt idx="7">
                  <c:v>1.6</c:v>
                </c:pt>
              </c:numCache>
            </c:numRef>
          </c:val>
          <c:extLst>
            <c:ext xmlns:c16="http://schemas.microsoft.com/office/drawing/2014/chart" uri="{C3380CC4-5D6E-409C-BE32-E72D297353CC}">
              <c16:uniqueId val="{00000002-D1B7-4EE3-9995-ACF8F991378D}"/>
            </c:ext>
          </c:extLst>
        </c:ser>
        <c:ser>
          <c:idx val="1"/>
          <c:order val="1"/>
          <c:tx>
            <c:strRef>
              <c:f>'F40'!$Q$4</c:f>
              <c:strCache>
                <c:ptCount val="1"/>
                <c:pt idx="0">
                  <c:v>Tap water inside</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'F40'!$N$5:$O$12</c:f>
              <c:multiLvlStrCache>
                <c:ptCount val="8"/>
                <c:lvl>
                  <c:pt idx="0">
                    <c:v>Within Roma neighbourhoods</c:v>
                  </c:pt>
                  <c:pt idx="1">
                    <c:v>Outside Roma neighbourhoods</c:v>
                  </c:pt>
                  <c:pt idx="2">
                    <c:v>Within Roma neighbourhoods</c:v>
                  </c:pt>
                  <c:pt idx="3">
                    <c:v>Outside Roma neighbourhoods</c:v>
                  </c:pt>
                  <c:pt idx="4">
                    <c:v>Within Roma neighbourhoods</c:v>
                  </c:pt>
                  <c:pt idx="5">
                    <c:v>Outside Roma neighbourhoods</c:v>
                  </c:pt>
                  <c:pt idx="6">
                    <c:v>Within Roma neighbourhoods</c:v>
                  </c:pt>
                  <c:pt idx="7">
                    <c:v>Outside Roma neighbourhoods</c:v>
                  </c:pt>
                </c:lvl>
                <c:lvl>
                  <c:pt idx="0">
                    <c:v>Total</c:v>
                  </c:pt>
                  <c:pt idx="2">
                    <c:v>Roma</c:v>
                  </c:pt>
                  <c:pt idx="4">
                    <c:v>Turkish</c:v>
                  </c:pt>
                  <c:pt idx="6">
                    <c:v>Bulgarian</c:v>
                  </c:pt>
                </c:lvl>
              </c:multiLvlStrCache>
            </c:multiLvlStrRef>
          </c:cat>
          <c:val>
            <c:numRef>
              <c:f>'F40'!$Q$5:$Q$12</c:f>
              <c:numCache>
                <c:formatCode>General</c:formatCode>
                <c:ptCount val="8"/>
                <c:pt idx="0">
                  <c:v>84.8</c:v>
                </c:pt>
                <c:pt idx="1">
                  <c:v>97.8</c:v>
                </c:pt>
                <c:pt idx="2">
                  <c:v>75</c:v>
                </c:pt>
                <c:pt idx="3">
                  <c:v>84.1</c:v>
                </c:pt>
                <c:pt idx="4" formatCode="###0.0">
                  <c:v>91.9</c:v>
                </c:pt>
                <c:pt idx="5" formatCode="###0.0">
                  <c:v>97.6</c:v>
                </c:pt>
                <c:pt idx="6">
                  <c:v>97.6</c:v>
                </c:pt>
                <c:pt idx="7">
                  <c:v>98.4</c:v>
                </c:pt>
              </c:numCache>
            </c:numRef>
          </c:val>
          <c:extLst>
            <c:ext xmlns:c16="http://schemas.microsoft.com/office/drawing/2014/chart" uri="{C3380CC4-5D6E-409C-BE32-E72D297353CC}">
              <c16:uniqueId val="{00000003-D1B7-4EE3-9995-ACF8F991378D}"/>
            </c:ext>
          </c:extLst>
        </c:ser>
        <c:dLbls>
          <c:dLblPos val="ctr"/>
          <c:showLegendKey val="0"/>
          <c:showVal val="1"/>
          <c:showCatName val="0"/>
          <c:showSerName val="0"/>
          <c:showPercent val="0"/>
          <c:showBubbleSize val="0"/>
        </c:dLbls>
        <c:gapWidth val="60"/>
        <c:overlap val="100"/>
        <c:axId val="162840880"/>
        <c:axId val="162846704"/>
      </c:barChart>
      <c:catAx>
        <c:axId val="1628408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846704"/>
        <c:crosses val="autoZero"/>
        <c:auto val="1"/>
        <c:lblAlgn val="ctr"/>
        <c:lblOffset val="100"/>
        <c:noMultiLvlLbl val="0"/>
      </c:catAx>
      <c:valAx>
        <c:axId val="162846704"/>
        <c:scaling>
          <c:orientation val="minMax"/>
          <c:max val="100"/>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high"/>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840880"/>
        <c:crosses val="autoZero"/>
        <c:crossBetween val="between"/>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lumMod val="20000"/>
        <a:lumOff val="80000"/>
      </a:schemeClr>
    </a:solidFill>
    <a:ln w="952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1FD221-9E58-41AF-B531-B916B6D67963}" type="datetimeFigureOut">
              <a:rPr lang="en-GB" smtClean="0"/>
              <a:t>04/05/2022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C984B-7023-43F1-A19A-7691251B889A}" type="slidenum">
              <a:rPr lang="en-GB" smtClean="0"/>
              <a:t>‹#›</a:t>
            </a:fld>
            <a:endParaRPr lang="en-GB"/>
          </a:p>
        </p:txBody>
      </p:sp>
    </p:spTree>
    <p:extLst>
      <p:ext uri="{BB962C8B-B14F-4D97-AF65-F5344CB8AC3E}">
        <p14:creationId xmlns:p14="http://schemas.microsoft.com/office/powerpoint/2010/main" val="366132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77EBE-4AB1-40BC-9A5C-5D0E06310B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FEFD33-19C1-4AB8-BABF-CD95817C72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6CC983A-A9CD-49C0-B65F-309CAC6FB1AB}"/>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a16="http://schemas.microsoft.com/office/drawing/2014/main" id="{85946101-324B-4279-9263-BEED30B458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F7D1F3-C58B-4B9B-8A83-4698D563018A}"/>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3043422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5339E-C083-4B68-A184-B8D721F457D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5D6493-5BB0-4B68-A4B2-93EA559C8B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65660A-BAE5-40AC-86ED-BD0ED692B706}"/>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a16="http://schemas.microsoft.com/office/drawing/2014/main" id="{74B0AE80-91B2-4C78-B7AF-8692B3F021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4F8526-4440-4BF3-927B-8B6C2EA2829A}"/>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2885374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710EB3-2FA0-4468-91AD-BBE644E81F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8F59B5-C2A0-45DB-A67E-91A847A750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74401-4064-4AA2-B5A7-7EB973F159C5}"/>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a16="http://schemas.microsoft.com/office/drawing/2014/main" id="{2ECDBFEA-4B70-4DFE-89FB-4AD3D75FEE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077EF4-F04B-486A-BC20-E96A7E56EB63}"/>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264221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630161" y="3222282"/>
            <a:ext cx="9167449" cy="554126"/>
          </a:xfrm>
        </p:spPr>
        <p:txBody>
          <a:bodyPr wrap="square" lIns="0" tIns="0" rIns="0" bIns="0" anchor="ctr">
            <a:spAutoFit/>
          </a:bodyPr>
          <a:lstStyle>
            <a:lvl1pPr algn="l">
              <a:defRPr sz="4001"/>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9569442" y="6261424"/>
            <a:ext cx="1993109" cy="323165"/>
          </a:xfrm>
          <a:prstGeom prst="rect">
            <a:avLst/>
          </a:prstGeom>
        </p:spPr>
        <p:txBody>
          <a:bodyPr anchor="b">
            <a:spAutoFit/>
          </a:bodyPr>
          <a:lstStyle>
            <a:lvl1pPr>
              <a:defRPr sz="1500">
                <a:solidFill>
                  <a:schemeClr val="dk2"/>
                </a:solidFill>
              </a:defRPr>
            </a:lvl1pPr>
          </a:lstStyle>
          <a:p>
            <a:fld id="{D5906656-A9BE-4917-BFD7-16C60DDEE872}" type="datetime1">
              <a:rPr lang="nb-NO" smtClean="0"/>
              <a:t>04.05.2022</a:t>
            </a:fld>
            <a:endParaRPr lang="nb-NO" dirty="0"/>
          </a:p>
        </p:txBody>
      </p:sp>
      <p:sp>
        <p:nvSpPr>
          <p:cNvPr id="13" name="Plassholder for tekst 12"/>
          <p:cNvSpPr>
            <a:spLocks noGrp="1"/>
          </p:cNvSpPr>
          <p:nvPr>
            <p:ph type="body" sz="quarter" idx="13" hasCustomPrompt="1"/>
          </p:nvPr>
        </p:nvSpPr>
        <p:spPr>
          <a:xfrm>
            <a:off x="630161" y="5828126"/>
            <a:ext cx="2110306" cy="480131"/>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630161" y="6105326"/>
            <a:ext cx="2110306" cy="480131"/>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5100701" y="5824704"/>
            <a:ext cx="3384003" cy="480131"/>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5100702" y="6104458"/>
            <a:ext cx="3384003" cy="480131"/>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12192000" cy="1206991"/>
          </a:xfrm>
          <a:prstGeom prst="rect">
            <a:avLst/>
          </a:prstGeom>
        </p:spPr>
      </p:pic>
    </p:spTree>
    <p:extLst>
      <p:ext uri="{BB962C8B-B14F-4D97-AF65-F5344CB8AC3E}">
        <p14:creationId xmlns:p14="http://schemas.microsoft.com/office/powerpoint/2010/main" val="3806593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630275" y="1545950"/>
            <a:ext cx="10932276" cy="4594525"/>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629862" y="1315554"/>
            <a:ext cx="10932275" cy="480131"/>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242297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1F398-1430-4E56-B9D0-DF158614A1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CA95049-06E2-4D16-AB61-E4E988874D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B4640F-496B-4942-A457-0497C5E7DB4E}"/>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a16="http://schemas.microsoft.com/office/drawing/2014/main" id="{BFA93852-711D-4107-9641-318F66C717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980F7B-1F82-4511-92FE-DCBC0BE0A41B}"/>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2228795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1C142-4867-48B1-BF85-A217FC0451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B389C73-EA70-4B74-8ACB-6EB15255F7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4229AD-E4FC-4294-9148-5067361A713D}"/>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a16="http://schemas.microsoft.com/office/drawing/2014/main" id="{988E28AB-5764-4832-A8B5-DB38C0E898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AB1E02-0CA5-4B8E-AAD9-EA85523E2326}"/>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638025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EFCE7-3F76-4074-9C43-8425257C0A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C21A01-6BBC-458F-B485-2FE01C5E81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062C78C-BA9B-4226-926F-AED7A33FC6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B4EFFB-C088-466F-A729-023A471135FF}"/>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6" name="Footer Placeholder 5">
            <a:extLst>
              <a:ext uri="{FF2B5EF4-FFF2-40B4-BE49-F238E27FC236}">
                <a16:creationId xmlns:a16="http://schemas.microsoft.com/office/drawing/2014/main" id="{25797A3E-3E9E-40FE-9307-EADC9939A5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0A5B28-2851-4F5A-AEAE-229823D6472E}"/>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3710138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028CD-D329-4D71-97ED-E9EBE99396F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AB0559A-CB34-4991-9E16-09C57604EB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15FF4B-B37D-451C-9074-E06806EE2E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D5034F6-E7FA-4F25-9FF1-3BDC10815F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B3A4BB-1F19-4912-B36F-9FD3A716EA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C58CCC3-8BEC-47B6-83B7-45E3452D0890}"/>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8" name="Footer Placeholder 7">
            <a:extLst>
              <a:ext uri="{FF2B5EF4-FFF2-40B4-BE49-F238E27FC236}">
                <a16:creationId xmlns:a16="http://schemas.microsoft.com/office/drawing/2014/main" id="{9FF126D2-96FD-4F5D-97B4-70AFFFEF8C7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C0FA2C3-BDE1-46E8-9789-A9AEFB3A7FFD}"/>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1467556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3AE4B-AFCC-4602-AFFF-A04939CDE6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62F6938-3FFA-47BD-8289-35981FBD16F8}"/>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4" name="Footer Placeholder 3">
            <a:extLst>
              <a:ext uri="{FF2B5EF4-FFF2-40B4-BE49-F238E27FC236}">
                <a16:creationId xmlns:a16="http://schemas.microsoft.com/office/drawing/2014/main" id="{851F33F9-BEF3-4FEA-85AB-0292DB52081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6B3A381-6DFF-4180-8841-66464D50E0DB}"/>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961095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75C1FF-B9D0-4054-A2E6-D19158B16FDD}"/>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3" name="Footer Placeholder 2">
            <a:extLst>
              <a:ext uri="{FF2B5EF4-FFF2-40B4-BE49-F238E27FC236}">
                <a16:creationId xmlns:a16="http://schemas.microsoft.com/office/drawing/2014/main" id="{08161455-31FA-4463-8D9A-8DB4B2DF7AC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EF57E6D-D84A-4A4F-9628-E117517E5E32}"/>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3325535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6D8B1-4121-47EC-83CF-A9A477D836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1BFAA65-EAC1-4CAD-B6B8-E90E329B5B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53B48EA-CF09-4865-8AC6-EDCD3411DE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50CECB-EC8F-4A59-80D3-2E721528E11A}"/>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6" name="Footer Placeholder 5">
            <a:extLst>
              <a:ext uri="{FF2B5EF4-FFF2-40B4-BE49-F238E27FC236}">
                <a16:creationId xmlns:a16="http://schemas.microsoft.com/office/drawing/2014/main" id="{98D528F4-ED14-4D7E-A988-D88EF73CB3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CEBBBC6-1DC4-468C-9DA3-B3BE1905CF6B}"/>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998676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68B1E-2964-45A9-AEBF-44BDB3FC16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441960B-4E53-4CF0-B05B-440815F723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8A1C9C5-319B-413B-AAD0-05F91A8BA4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D5C143-4172-4501-8CC4-5169F4CCED37}"/>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6" name="Footer Placeholder 5">
            <a:extLst>
              <a:ext uri="{FF2B5EF4-FFF2-40B4-BE49-F238E27FC236}">
                <a16:creationId xmlns:a16="http://schemas.microsoft.com/office/drawing/2014/main" id="{2D8B31E9-0A84-4586-B2FB-876C0E4AC0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84310B-A658-41CA-932E-305D54212176}"/>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1595731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839C42-03C8-4F66-B4DE-C6B15C9ABA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DB1F1F-CF1A-4150-8939-AC5AE81B4E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2F7A77-C095-4C6B-8EE5-5F990406D8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FF8636-FBFB-4C7F-8712-44AAB3FF6148}" type="datetimeFigureOut">
              <a:rPr lang="en-GB" smtClean="0"/>
              <a:t>04/05/2022</a:t>
            </a:fld>
            <a:endParaRPr lang="en-GB"/>
          </a:p>
        </p:txBody>
      </p:sp>
      <p:sp>
        <p:nvSpPr>
          <p:cNvPr id="5" name="Footer Placeholder 4">
            <a:extLst>
              <a:ext uri="{FF2B5EF4-FFF2-40B4-BE49-F238E27FC236}">
                <a16:creationId xmlns:a16="http://schemas.microsoft.com/office/drawing/2014/main" id="{C79FBFAA-3BB9-4416-9693-B0816086E2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980821B-71AE-434A-AB12-9801B88360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7AF8F4-ADD2-40C0-8B92-3A3BFF62A412}" type="slidenum">
              <a:rPr lang="en-GB" smtClean="0"/>
              <a:t>‹#›</a:t>
            </a:fld>
            <a:endParaRPr lang="en-GB"/>
          </a:p>
        </p:txBody>
      </p:sp>
    </p:spTree>
    <p:extLst>
      <p:ext uri="{BB962C8B-B14F-4D97-AF65-F5344CB8AC3E}">
        <p14:creationId xmlns:p14="http://schemas.microsoft.com/office/powerpoint/2010/main" val="171997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chart" Target="../charts/char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625312" y="2042209"/>
            <a:ext cx="8371900" cy="2909386"/>
          </a:xfrm>
        </p:spPr>
        <p:txBody>
          <a:bodyPr/>
          <a:lstStyle/>
          <a:p>
            <a:pPr algn="ctr"/>
            <a:r>
              <a:rPr lang="en-GB" sz="3001" dirty="0">
                <a:latin typeface="Times New Roman" panose="02020603050405020304" pitchFamily="18" charset="0"/>
                <a:cs typeface="Times New Roman" panose="02020603050405020304" pitchFamily="18" charset="0"/>
              </a:rPr>
              <a:t>Project</a:t>
            </a:r>
            <a:r>
              <a:rPr lang="bg-BG" sz="3001" dirty="0">
                <a:latin typeface="Times New Roman" panose="02020603050405020304" pitchFamily="18" charset="0"/>
                <a:cs typeface="Times New Roman" panose="02020603050405020304" pitchFamily="18" charset="0"/>
              </a:rPr>
              <a:t> </a:t>
            </a:r>
            <a:r>
              <a:rPr lang="ru-RU" sz="3001" dirty="0">
                <a:latin typeface="Times New Roman" panose="02020603050405020304" pitchFamily="18" charset="0"/>
                <a:cs typeface="Times New Roman" panose="02020603050405020304" pitchFamily="18" charset="0"/>
              </a:rPr>
              <a:t>BGLD-3.001 </a:t>
            </a:r>
            <a:br>
              <a:rPr lang="en-US" sz="3001" dirty="0">
                <a:latin typeface="Times New Roman" panose="02020603050405020304" pitchFamily="18" charset="0"/>
                <a:cs typeface="Times New Roman" panose="02020603050405020304" pitchFamily="18" charset="0"/>
              </a:rPr>
            </a:br>
            <a:r>
              <a:rPr lang="en-GB" sz="3001" i="1" dirty="0">
                <a:latin typeface="Times New Roman" panose="02020603050405020304" pitchFamily="18" charset="0"/>
                <a:cs typeface="Times New Roman" panose="02020603050405020304" pitchFamily="18" charset="0"/>
              </a:rPr>
              <a:t>Novel Approaches to Generating Data on hard-to-reach populations at risk of violation of their rights</a:t>
            </a:r>
            <a:br>
              <a:rPr lang="ru-RU" sz="3001" i="1" dirty="0">
                <a:latin typeface="Times New Roman" panose="02020603050405020304" pitchFamily="18" charset="0"/>
                <a:cs typeface="Times New Roman" panose="02020603050405020304" pitchFamily="18" charset="0"/>
              </a:rPr>
            </a:br>
            <a:br>
              <a:rPr lang="en-GB" sz="3001" i="1" dirty="0">
                <a:latin typeface="Times New Roman" panose="02020603050405020304" pitchFamily="18" charset="0"/>
                <a:cs typeface="Times New Roman" panose="02020603050405020304" pitchFamily="18" charset="0"/>
              </a:rPr>
            </a:b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Spatial dimensions of deprivation. The ‘Roma slums’</a:t>
            </a: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Sofia</a:t>
            </a:r>
            <a:r>
              <a:rPr lang="ru-RU" sz="3001" dirty="0">
                <a:latin typeface="Times New Roman" panose="02020603050405020304" pitchFamily="18" charset="0"/>
                <a:cs typeface="Times New Roman" panose="02020603050405020304" pitchFamily="18" charset="0"/>
              </a:rPr>
              <a:t>, </a:t>
            </a:r>
            <a:r>
              <a:rPr lang="en-GB" sz="3001" dirty="0">
                <a:latin typeface="Times New Roman" panose="02020603050405020304" pitchFamily="18" charset="0"/>
                <a:cs typeface="Times New Roman" panose="02020603050405020304" pitchFamily="18" charset="0"/>
              </a:rPr>
              <a:t>5</a:t>
            </a:r>
            <a:r>
              <a:rPr lang="ru-RU" sz="3001" dirty="0">
                <a:latin typeface="Times New Roman" panose="02020603050405020304" pitchFamily="18" charset="0"/>
                <a:cs typeface="Times New Roman" panose="02020603050405020304" pitchFamily="18" charset="0"/>
              </a:rPr>
              <a:t> </a:t>
            </a:r>
            <a:r>
              <a:rPr lang="en-GB" sz="3001" dirty="0">
                <a:latin typeface="Times New Roman" panose="02020603050405020304" pitchFamily="18" charset="0"/>
                <a:cs typeface="Times New Roman" panose="02020603050405020304" pitchFamily="18" charset="0"/>
              </a:rPr>
              <a:t>May</a:t>
            </a:r>
            <a:r>
              <a:rPr lang="ru-RU" sz="3001" dirty="0">
                <a:latin typeface="Times New Roman" panose="02020603050405020304" pitchFamily="18" charset="0"/>
                <a:cs typeface="Times New Roman" panose="02020603050405020304" pitchFamily="18" charset="0"/>
              </a:rPr>
              <a:t>2022</a:t>
            </a:r>
            <a:endParaRPr lang="en-GB" sz="300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5671" y="2005129"/>
            <a:ext cx="2599182" cy="259918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40" y="5216557"/>
            <a:ext cx="1641443" cy="1641443"/>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5850" y="5852173"/>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sp>
        <p:nvSpPr>
          <p:cNvPr id="22" name="Rectangle 21"/>
          <p:cNvSpPr/>
          <p:nvPr/>
        </p:nvSpPr>
        <p:spPr>
          <a:xfrm>
            <a:off x="8014369" y="713661"/>
            <a:ext cx="3680484" cy="608885"/>
          </a:xfrm>
          <a:prstGeom prst="rect">
            <a:avLst/>
          </a:prstGeom>
          <a:solidFill>
            <a:schemeClr val="bg1"/>
          </a:solidFill>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7" name="Straight Connector 26"/>
          <p:cNvCxnSpPr/>
          <p:nvPr/>
        </p:nvCxnSpPr>
        <p:spPr>
          <a:xfrm>
            <a:off x="625312" y="1308534"/>
            <a:ext cx="10974070" cy="22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922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3406" y="5618400"/>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Time elapsed since last visit to a general practitioner or a medical or surgical specialist of people aged 15 and older by ethnicity and type of locality </a:t>
            </a: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Visiting GRs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439953"/>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DF63B7A7-40CE-4E74-A157-BC45D54CAE7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06196" y="1325101"/>
            <a:ext cx="7447295" cy="4595494"/>
          </a:xfrm>
          <a:prstGeom prst="rect">
            <a:avLst/>
          </a:prstGeom>
          <a:noFill/>
        </p:spPr>
      </p:pic>
    </p:spTree>
    <p:extLst>
      <p:ext uri="{BB962C8B-B14F-4D97-AF65-F5344CB8AC3E}">
        <p14:creationId xmlns:p14="http://schemas.microsoft.com/office/powerpoint/2010/main" val="3413652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households without tap water inside the dwelling by self-declared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Water and sanitation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15" name="Chart 14">
            <a:extLst>
              <a:ext uri="{FF2B5EF4-FFF2-40B4-BE49-F238E27FC236}">
                <a16:creationId xmlns:a16="http://schemas.microsoft.com/office/drawing/2014/main" id="{E2D0F6A9-18FA-4D53-957D-BA0D5C39E055}"/>
              </a:ext>
            </a:extLst>
          </p:cNvPr>
          <p:cNvGraphicFramePr/>
          <p:nvPr/>
        </p:nvGraphicFramePr>
        <p:xfrm>
          <a:off x="4218246" y="1622696"/>
          <a:ext cx="7253841" cy="381165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2131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3406" y="5610631"/>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housing deprivation (in a dwelling too dark or leaking roof/damp walls, floors or no bath/shower or no indoor toilet) by ethnicity and type of locality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Housing deprivation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385094"/>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CFF570AA-95C6-4513-AB2A-AC5554841CF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06196" y="1316818"/>
            <a:ext cx="7438709" cy="4625846"/>
          </a:xfrm>
          <a:prstGeom prst="rect">
            <a:avLst/>
          </a:prstGeom>
          <a:noFill/>
        </p:spPr>
      </p:pic>
    </p:spTree>
    <p:extLst>
      <p:ext uri="{BB962C8B-B14F-4D97-AF65-F5344CB8AC3E}">
        <p14:creationId xmlns:p14="http://schemas.microsoft.com/office/powerpoint/2010/main" val="909745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5578" y="5588897"/>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household that does not have the minimum number of rooms according to the Eurostat definition of overcrowding by ethnicity and type of locality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Overcrowding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255970" y="6400538"/>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5C20C2D6-1244-4621-804E-C803E94E205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8" y="1302693"/>
            <a:ext cx="7747743" cy="4900968"/>
          </a:xfrm>
          <a:prstGeom prst="rect">
            <a:avLst/>
          </a:prstGeom>
          <a:noFill/>
        </p:spPr>
      </p:pic>
    </p:spTree>
    <p:extLst>
      <p:ext uri="{BB962C8B-B14F-4D97-AF65-F5344CB8AC3E}">
        <p14:creationId xmlns:p14="http://schemas.microsoft.com/office/powerpoint/2010/main" val="1195789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3388" y="5618400"/>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Key discrimination indicators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5" y="6445105"/>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a16="http://schemas.microsoft.com/office/drawing/2014/main" id="{7198F263-FAC9-4D68-AA00-970199E35F24}"/>
              </a:ext>
            </a:extLst>
          </p:cNvPr>
          <p:cNvGraphicFramePr>
            <a:graphicFrameLocks noGrp="1"/>
          </p:cNvGraphicFramePr>
          <p:nvPr>
            <p:extLst>
              <p:ext uri="{D42A27DB-BD31-4B8C-83A1-F6EECF244321}">
                <p14:modId xmlns:p14="http://schemas.microsoft.com/office/powerpoint/2010/main" val="876187990"/>
              </p:ext>
            </p:extLst>
          </p:nvPr>
        </p:nvGraphicFramePr>
        <p:xfrm>
          <a:off x="4105748" y="1621515"/>
          <a:ext cx="7554288" cy="4712901"/>
        </p:xfrm>
        <a:graphic>
          <a:graphicData uri="http://schemas.openxmlformats.org/drawingml/2006/table">
            <a:tbl>
              <a:tblPr firstRow="1" firstCol="1" bandRow="1">
                <a:tableStyleId>{5C22544A-7EE6-4342-B048-85BDC9FD1C3A}</a:tableStyleId>
              </a:tblPr>
              <a:tblGrid>
                <a:gridCol w="4951965">
                  <a:extLst>
                    <a:ext uri="{9D8B030D-6E8A-4147-A177-3AD203B41FA5}">
                      <a16:colId xmlns:a16="http://schemas.microsoft.com/office/drawing/2014/main" val="2248268172"/>
                    </a:ext>
                  </a:extLst>
                </a:gridCol>
                <a:gridCol w="1346851">
                  <a:extLst>
                    <a:ext uri="{9D8B030D-6E8A-4147-A177-3AD203B41FA5}">
                      <a16:colId xmlns:a16="http://schemas.microsoft.com/office/drawing/2014/main" val="959972949"/>
                    </a:ext>
                  </a:extLst>
                </a:gridCol>
                <a:gridCol w="1255472">
                  <a:extLst>
                    <a:ext uri="{9D8B030D-6E8A-4147-A177-3AD203B41FA5}">
                      <a16:colId xmlns:a16="http://schemas.microsoft.com/office/drawing/2014/main" val="2076240288"/>
                    </a:ext>
                  </a:extLst>
                </a:gridCol>
              </a:tblGrid>
              <a:tr h="788462">
                <a:tc>
                  <a:txBody>
                    <a:bodyPr/>
                    <a:lstStyle/>
                    <a:p>
                      <a:pPr algn="just">
                        <a:spcAft>
                          <a:spcPts val="600"/>
                        </a:spcAft>
                      </a:pPr>
                      <a:r>
                        <a:rPr lang="en-GB" sz="1700" dirty="0">
                          <a:effectLst/>
                        </a:rPr>
                        <a:t>Indicator</a:t>
                      </a:r>
                      <a:endParaRPr lang="en-GB"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Living outside a Roma neighbourhood</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Living within a Roma neighbourhood</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71688330"/>
                  </a:ext>
                </a:extLst>
              </a:tr>
              <a:tr h="262821">
                <a:tc>
                  <a:txBody>
                    <a:bodyPr/>
                    <a:lstStyle/>
                    <a:p>
                      <a:pPr algn="just">
                        <a:spcAft>
                          <a:spcPts val="600"/>
                        </a:spcAft>
                        <a:tabLst>
                          <a:tab pos="698500" algn="l"/>
                        </a:tabLst>
                      </a:pPr>
                      <a:r>
                        <a:rPr lang="en-GB" sz="1700">
                          <a:effectLst/>
                        </a:rPr>
                        <a:t>Share of Roma who felt discriminated past 12 months</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11.5</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15.6</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2582799"/>
                  </a:ext>
                </a:extLst>
              </a:tr>
              <a:tr h="262821">
                <a:tc>
                  <a:txBody>
                    <a:bodyPr/>
                    <a:lstStyle/>
                    <a:p>
                      <a:pPr algn="just">
                        <a:spcAft>
                          <a:spcPts val="600"/>
                        </a:spcAft>
                      </a:pPr>
                      <a:r>
                        <a:rPr lang="en-GB" sz="1700" dirty="0">
                          <a:effectLst/>
                        </a:rPr>
                        <a:t>Share of Roma aware of laws prohibiting discrimination</a:t>
                      </a:r>
                      <a:endParaRPr lang="en-GB"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36.4</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28.1</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8231544"/>
                  </a:ext>
                </a:extLst>
              </a:tr>
              <a:tr h="262821">
                <a:tc>
                  <a:txBody>
                    <a:bodyPr/>
                    <a:lstStyle/>
                    <a:p>
                      <a:pPr algn="just">
                        <a:spcAft>
                          <a:spcPts val="600"/>
                        </a:spcAft>
                      </a:pPr>
                      <a:r>
                        <a:rPr lang="en-GB" sz="1700" dirty="0">
                          <a:effectLst/>
                        </a:rPr>
                        <a:t>Share of Roma who reported last incident of discrimination</a:t>
                      </a:r>
                      <a:endParaRPr lang="en-GB"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11.4</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a:effectLst/>
                        </a:rPr>
                        <a:t>0.0</a:t>
                      </a:r>
                      <a:endParaRPr lang="en-GB"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28573134"/>
                  </a:ext>
                </a:extLst>
              </a:tr>
              <a:tr h="2102566">
                <a:tc>
                  <a:txBody>
                    <a:bodyPr/>
                    <a:lstStyle/>
                    <a:p>
                      <a:pPr algn="just">
                        <a:spcAft>
                          <a:spcPts val="600"/>
                        </a:spcAft>
                      </a:pPr>
                      <a:r>
                        <a:rPr lang="en-GB" sz="1700" dirty="0">
                          <a:effectLst/>
                        </a:rPr>
                        <a:t>Experiences of discrimination because of being Roma in the past 12 months when</a:t>
                      </a:r>
                    </a:p>
                    <a:p>
                      <a:pPr marL="457200" algn="just">
                        <a:spcAft>
                          <a:spcPts val="600"/>
                        </a:spcAft>
                      </a:pPr>
                      <a:r>
                        <a:rPr lang="en-GB" sz="1700" b="0" dirty="0">
                          <a:effectLst/>
                        </a:rPr>
                        <a:t>At work </a:t>
                      </a:r>
                    </a:p>
                    <a:p>
                      <a:pPr marL="457200" algn="just">
                        <a:spcAft>
                          <a:spcPts val="600"/>
                        </a:spcAft>
                      </a:pPr>
                      <a:r>
                        <a:rPr lang="en-GB" sz="1700" b="0" dirty="0">
                          <a:effectLst/>
                        </a:rPr>
                        <a:t>using health care services </a:t>
                      </a:r>
                    </a:p>
                    <a:p>
                      <a:pPr marL="457200" algn="just">
                        <a:spcAft>
                          <a:spcPts val="600"/>
                        </a:spcAft>
                      </a:pPr>
                      <a:r>
                        <a:rPr lang="en-GB" sz="1700" b="0" dirty="0">
                          <a:effectLst/>
                        </a:rPr>
                        <a:t>in contact with education authorities (self or parent) </a:t>
                      </a:r>
                    </a:p>
                    <a:p>
                      <a:pPr marL="457200" algn="just">
                        <a:spcAft>
                          <a:spcPts val="600"/>
                        </a:spcAft>
                      </a:pPr>
                      <a:r>
                        <a:rPr lang="en-GB" sz="1700" b="0" dirty="0">
                          <a:effectLst/>
                        </a:rPr>
                        <a:t>in contact with administration </a:t>
                      </a:r>
                      <a:endParaRPr lang="en-GB" sz="17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dirty="0">
                          <a:effectLst/>
                        </a:rPr>
                        <a:t> </a:t>
                      </a:r>
                    </a:p>
                    <a:p>
                      <a:pPr algn="just">
                        <a:spcAft>
                          <a:spcPts val="600"/>
                        </a:spcAft>
                      </a:pPr>
                      <a:endParaRPr lang="en-GB" sz="1700" dirty="0">
                        <a:effectLst/>
                      </a:endParaRPr>
                    </a:p>
                    <a:p>
                      <a:pPr algn="just">
                        <a:spcAft>
                          <a:spcPts val="600"/>
                        </a:spcAft>
                      </a:pPr>
                      <a:r>
                        <a:rPr lang="en-GB" sz="1700" dirty="0">
                          <a:effectLst/>
                        </a:rPr>
                        <a:t>8.7</a:t>
                      </a:r>
                    </a:p>
                    <a:p>
                      <a:pPr algn="just">
                        <a:spcAft>
                          <a:spcPts val="600"/>
                        </a:spcAft>
                      </a:pPr>
                      <a:r>
                        <a:rPr lang="en-GB" sz="1700" dirty="0">
                          <a:effectLst/>
                        </a:rPr>
                        <a:t>7.2</a:t>
                      </a:r>
                    </a:p>
                    <a:p>
                      <a:pPr algn="just">
                        <a:spcAft>
                          <a:spcPts val="600"/>
                        </a:spcAft>
                      </a:pPr>
                      <a:r>
                        <a:rPr lang="en-GB" sz="1700" dirty="0">
                          <a:effectLst/>
                        </a:rPr>
                        <a:t>7.9</a:t>
                      </a:r>
                    </a:p>
                    <a:p>
                      <a:pPr algn="just">
                        <a:spcAft>
                          <a:spcPts val="600"/>
                        </a:spcAft>
                      </a:pPr>
                      <a:r>
                        <a:rPr lang="en-GB" sz="1700" dirty="0">
                          <a:effectLst/>
                        </a:rPr>
                        <a:t>13.4</a:t>
                      </a:r>
                      <a:endParaRPr lang="en-GB"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600"/>
                        </a:spcAft>
                      </a:pPr>
                      <a:r>
                        <a:rPr lang="en-GB" sz="1700" dirty="0">
                          <a:effectLst/>
                        </a:rPr>
                        <a:t> </a:t>
                      </a:r>
                    </a:p>
                    <a:p>
                      <a:pPr algn="just">
                        <a:spcAft>
                          <a:spcPts val="600"/>
                        </a:spcAft>
                      </a:pPr>
                      <a:endParaRPr lang="en-GB" sz="1700" dirty="0">
                        <a:effectLst/>
                      </a:endParaRPr>
                    </a:p>
                    <a:p>
                      <a:pPr algn="just">
                        <a:spcAft>
                          <a:spcPts val="600"/>
                        </a:spcAft>
                      </a:pPr>
                      <a:r>
                        <a:rPr lang="en-GB" sz="1700" dirty="0">
                          <a:effectLst/>
                        </a:rPr>
                        <a:t>19.0</a:t>
                      </a:r>
                    </a:p>
                    <a:p>
                      <a:pPr algn="just">
                        <a:spcAft>
                          <a:spcPts val="600"/>
                        </a:spcAft>
                      </a:pPr>
                      <a:r>
                        <a:rPr lang="en-GB" sz="1700" dirty="0">
                          <a:effectLst/>
                        </a:rPr>
                        <a:t>19.4</a:t>
                      </a:r>
                    </a:p>
                    <a:p>
                      <a:pPr algn="just">
                        <a:spcAft>
                          <a:spcPts val="600"/>
                        </a:spcAft>
                      </a:pPr>
                      <a:r>
                        <a:rPr lang="en-GB" sz="1700" dirty="0">
                          <a:effectLst/>
                        </a:rPr>
                        <a:t>22.6</a:t>
                      </a:r>
                    </a:p>
                    <a:p>
                      <a:pPr algn="just">
                        <a:spcAft>
                          <a:spcPts val="600"/>
                        </a:spcAft>
                      </a:pPr>
                      <a:r>
                        <a:rPr lang="en-GB" sz="1700" dirty="0">
                          <a:effectLst/>
                        </a:rPr>
                        <a:t>24.7</a:t>
                      </a:r>
                      <a:endParaRPr lang="en-GB"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0735609"/>
                  </a:ext>
                </a:extLst>
              </a:tr>
            </a:tbl>
          </a:graphicData>
        </a:graphic>
      </p:graphicFrame>
    </p:spTree>
    <p:extLst>
      <p:ext uri="{BB962C8B-B14F-4D97-AF65-F5344CB8AC3E}">
        <p14:creationId xmlns:p14="http://schemas.microsoft.com/office/powerpoint/2010/main" val="139816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Awareness among all respondents aged 16 years and over of laws prohibiting discrimination based on skin colour, ethnic origin or religion by self-declared ethnicity and type of locality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Awareness in ‘Roma slums’ of laws prohibiting discrimination </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105747" y="5812568"/>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AC34D00E-BAB7-4B9A-8CD9-CAD3886648D4}"/>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7" y="1530311"/>
            <a:ext cx="7554289" cy="4272139"/>
          </a:xfrm>
          <a:prstGeom prst="rect">
            <a:avLst/>
          </a:prstGeom>
          <a:noFill/>
        </p:spPr>
      </p:pic>
    </p:spTree>
    <p:extLst>
      <p:ext uri="{BB962C8B-B14F-4D97-AF65-F5344CB8AC3E}">
        <p14:creationId xmlns:p14="http://schemas.microsoft.com/office/powerpoint/2010/main" val="2315963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33114" y="1424127"/>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endParaRPr lang="en-GB" sz="2200" b="1" dirty="0">
              <a:solidFill>
                <a:schemeClr val="tx1"/>
              </a:solidFill>
              <a:latin typeface="+mj-lt"/>
              <a:ea typeface="+mj-ea"/>
              <a:cs typeface="+mj-cs"/>
            </a:endParaRPr>
          </a:p>
          <a:p>
            <a:pPr algn="just">
              <a:spcAft>
                <a:spcPts val="600"/>
              </a:spcAft>
            </a:pPr>
            <a:r>
              <a:rPr lang="en-GB" sz="2000" b="1" dirty="0">
                <a:solidFill>
                  <a:schemeClr val="tx1"/>
                </a:solidFill>
                <a:latin typeface="+mj-lt"/>
                <a:ea typeface="+mj-ea"/>
                <a:cs typeface="+mj-cs"/>
              </a:rPr>
              <a:t>At least 4.2% of the Bulgarian population live in marginalized conditions . 54.6% of them self-identified as Roma, 36.2% - as Bulgarians and 7.9% - as Turks. </a:t>
            </a:r>
          </a:p>
          <a:p>
            <a:pPr algn="just">
              <a:spcAft>
                <a:spcPts val="600"/>
              </a:spcAft>
            </a:pPr>
            <a:r>
              <a:rPr lang="en-GB" sz="2000" b="1" dirty="0">
                <a:solidFill>
                  <a:schemeClr val="tx1"/>
                </a:solidFill>
                <a:latin typeface="+mj-lt"/>
                <a:ea typeface="+mj-ea"/>
                <a:cs typeface="+mj-cs"/>
              </a:rPr>
              <a:t>At least 4.2% of the Bulgarian population lives in marginalized conditions – or 1.9% of the self-identified Bulgarians, 4.2% of the Turks, 23.5% of the Roma. </a:t>
            </a:r>
          </a:p>
          <a:p>
            <a:pPr algn="just">
              <a:spcAft>
                <a:spcPts val="600"/>
              </a:spcAft>
            </a:pPr>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1974647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Early leavers from education and training 18-24 years, by ethnicity and type of locality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Early leavers from education in ‘Roma slums’</a:t>
            </a:r>
          </a:p>
          <a:p>
            <a:pPr marL="0" indent="0">
              <a:buNone/>
            </a:pPr>
            <a:endParaRPr lang="en-GB"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46246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E3EFA4C8-8B0E-4C4F-BE05-460DD31CA37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82981" y="1757854"/>
            <a:ext cx="7253840" cy="3852811"/>
          </a:xfrm>
          <a:prstGeom prst="rect">
            <a:avLst/>
          </a:prstGeom>
          <a:noFill/>
        </p:spPr>
      </p:pic>
    </p:spTree>
    <p:extLst>
      <p:ext uri="{BB962C8B-B14F-4D97-AF65-F5344CB8AC3E}">
        <p14:creationId xmlns:p14="http://schemas.microsoft.com/office/powerpoint/2010/main" val="958791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3388" y="558712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who self-declared their main activity status as ‘paid work’ (including full-time, part-time, ad hoc jobs, self-employment and occasional work or work in the past four weeks), 20-64 years by ethnicity and type of locality</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‘Paid work’ rate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404494"/>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04AB2574-850D-4F83-AD6E-083DBA653AD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8" y="1325101"/>
            <a:ext cx="7872161" cy="4878560"/>
          </a:xfrm>
          <a:prstGeom prst="rect">
            <a:avLst/>
          </a:prstGeom>
          <a:noFill/>
        </p:spPr>
      </p:pic>
    </p:spTree>
    <p:extLst>
      <p:ext uri="{BB962C8B-B14F-4D97-AF65-F5344CB8AC3E}">
        <p14:creationId xmlns:p14="http://schemas.microsoft.com/office/powerpoint/2010/main" val="2565151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young persons, 15-29 years old with current main activity ‘neither in employment, education or training’ (NEET) by ethnicity and type of locality</a:t>
            </a: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NEET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A5F5F523-5344-4056-A483-ED3A64BDF64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65285" y="1583986"/>
            <a:ext cx="6894752" cy="3850364"/>
          </a:xfrm>
          <a:prstGeom prst="rect">
            <a:avLst/>
          </a:prstGeom>
          <a:noFill/>
        </p:spPr>
      </p:pic>
    </p:spTree>
    <p:extLst>
      <p:ext uri="{BB962C8B-B14F-4D97-AF65-F5344CB8AC3E}">
        <p14:creationId xmlns:p14="http://schemas.microsoft.com/office/powerpoint/2010/main" val="1138944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0443" y="558712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At-risk-of-poverty rate (below 60% of median equivalised income after social transfers) by ethnicity in 2019 and type of locality</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AROP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372339"/>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354C1B19-DA74-4DD5-97A6-679C19049EA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06196" y="1308535"/>
            <a:ext cx="7447295" cy="4878560"/>
          </a:xfrm>
          <a:prstGeom prst="rect">
            <a:avLst/>
          </a:prstGeom>
          <a:noFill/>
        </p:spPr>
      </p:pic>
    </p:spTree>
    <p:extLst>
      <p:ext uri="{BB962C8B-B14F-4D97-AF65-F5344CB8AC3E}">
        <p14:creationId xmlns:p14="http://schemas.microsoft.com/office/powerpoint/2010/main" val="113515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Children aged &lt;18 years who are at risk of poverty (below 60% of median equivalised income after social transfers) by ethnicity and type of locality</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Child poverty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3C090D6F-1814-4924-AD34-AC33946505A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7" y="1565571"/>
            <a:ext cx="7747743" cy="3752000"/>
          </a:xfrm>
          <a:prstGeom prst="rect">
            <a:avLst/>
          </a:prstGeom>
          <a:noFill/>
        </p:spPr>
      </p:pic>
    </p:spTree>
    <p:extLst>
      <p:ext uri="{BB962C8B-B14F-4D97-AF65-F5344CB8AC3E}">
        <p14:creationId xmlns:p14="http://schemas.microsoft.com/office/powerpoint/2010/main" val="2968709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3887" y="558712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persons living in household where at least one person in the household gone to bed hungry in the past month because there was not enough money for food by ethnicity and type of locality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Hunger in ‘Roma slums’</a:t>
            </a:r>
          </a:p>
          <a:p>
            <a:pPr marL="0" indent="0">
              <a:buNone/>
            </a:pPr>
            <a:endParaRPr lang="en-GB"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105748" y="6462460"/>
            <a:ext cx="7554289"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79482BA5-A2F2-442D-9CA6-8BC5527424C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8" y="1325100"/>
            <a:ext cx="7747743" cy="4878561"/>
          </a:xfrm>
          <a:prstGeom prst="rect">
            <a:avLst/>
          </a:prstGeom>
          <a:noFill/>
        </p:spPr>
      </p:pic>
    </p:spTree>
    <p:extLst>
      <p:ext uri="{BB962C8B-B14F-4D97-AF65-F5344CB8AC3E}">
        <p14:creationId xmlns:p14="http://schemas.microsoft.com/office/powerpoint/2010/main" val="2659214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persons assessing their health in general as ‘Very good’ or ‘Good’, respondents, by ethnicity, age and type of locality</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Health self-assessment in ‘Roma slums’</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2E0DFE8A-6D7B-41A0-8C2C-E898385A5F0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7" y="1724321"/>
            <a:ext cx="7554289" cy="3693462"/>
          </a:xfrm>
          <a:prstGeom prst="rect">
            <a:avLst/>
          </a:prstGeom>
          <a:noFill/>
        </p:spPr>
      </p:pic>
    </p:spTree>
    <p:extLst>
      <p:ext uri="{BB962C8B-B14F-4D97-AF65-F5344CB8AC3E}">
        <p14:creationId xmlns:p14="http://schemas.microsoft.com/office/powerpoint/2010/main" val="30739892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TotalTime>
  <Words>931</Words>
  <Application>Microsoft Office PowerPoint</Application>
  <PresentationFormat>Widescreen</PresentationFormat>
  <Paragraphs>118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 Theme</vt:lpstr>
      <vt:lpstr>Project BGLD-3.001  Novel Approaches to Generating Data on hard-to-reach populations at risk of violation of their rights   Spatial dimensions of deprivation. The ‘Roma slums’ Sofia, 5 May2022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BALATSOUKAS Alexandros (FRA)</dc:creator>
  <cp:lastModifiedBy>Andrey Ivanov (FRA)</cp:lastModifiedBy>
  <cp:revision>19</cp:revision>
  <dcterms:created xsi:type="dcterms:W3CDTF">2022-05-03T08:43:15Z</dcterms:created>
  <dcterms:modified xsi:type="dcterms:W3CDTF">2022-05-04T14:43:56Z</dcterms:modified>
</cp:coreProperties>
</file>