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74" r:id="rId2"/>
    <p:sldId id="287" r:id="rId3"/>
    <p:sldId id="328" r:id="rId4"/>
    <p:sldId id="327" r:id="rId5"/>
    <p:sldId id="317" r:id="rId6"/>
    <p:sldId id="329" r:id="rId7"/>
    <p:sldId id="324" r:id="rId8"/>
    <p:sldId id="326" r:id="rId9"/>
  </p:sldIdLst>
  <p:sldSz cx="24380825" cy="13714413"/>
  <p:notesSz cx="6858000" cy="9144000"/>
  <p:defaultTextStyle>
    <a:defPPr>
      <a:defRPr lang="en-US"/>
    </a:defPPr>
    <a:lvl1pPr marL="0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1pPr>
    <a:lvl2pPr marL="914127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2pPr>
    <a:lvl3pPr marL="1828252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3pPr>
    <a:lvl4pPr marL="2742379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4pPr>
    <a:lvl5pPr marL="3656503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5pPr>
    <a:lvl6pPr marL="4570628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6pPr>
    <a:lvl7pPr marL="5484755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7pPr>
    <a:lvl8pPr marL="6398880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8pPr>
    <a:lvl9pPr marL="7313007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elin Jordanova" initials="EJ" lastIdx="0" clrIdx="0">
    <p:extLst>
      <p:ext uri="{19B8F6BF-5375-455C-9EA6-DF929625EA0E}">
        <p15:presenceInfo xmlns:p15="http://schemas.microsoft.com/office/powerpoint/2012/main" userId="S-1-5-21-2003192041-1618285357-1859928627-19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E1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2" autoAdjust="0"/>
    <p:restoredTop sz="94419" autoAdjust="0"/>
  </p:normalViewPr>
  <p:slideViewPr>
    <p:cSldViewPr snapToGrid="0">
      <p:cViewPr varScale="1">
        <p:scale>
          <a:sx n="54" d="100"/>
          <a:sy n="54" d="100"/>
        </p:scale>
        <p:origin x="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6" d="100"/>
          <a:sy n="96" d="100"/>
        </p:scale>
        <p:origin x="288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A57144-1CBB-4515-B696-16F63A0D6277}" type="datetimeFigureOut">
              <a:rPr lang="en-GB" smtClean="0"/>
              <a:t>12/09/2022</a:t>
            </a:fld>
            <a:endParaRPr lang="en-GB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A259D-87B2-48A8-8896-0559A1CBD7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460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127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252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2379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6503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0628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4755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8880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007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- light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260157" y="6382328"/>
            <a:ext cx="18332511" cy="1231106"/>
          </a:xfrm>
        </p:spPr>
        <p:txBody>
          <a:bodyPr wrap="square" lIns="0" tIns="0" rIns="0" bIns="0" anchor="ctr">
            <a:spAutoFit/>
          </a:bodyPr>
          <a:lstStyle>
            <a:lvl1pPr algn="l">
              <a:defRPr sz="800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19136392" y="12705989"/>
            <a:ext cx="3985698" cy="461665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defRPr sz="3000">
                <a:solidFill>
                  <a:schemeClr val="dk2"/>
                </a:solidFill>
              </a:defRPr>
            </a:lvl1pPr>
          </a:lstStyle>
          <a:p>
            <a:fld id="{D5906656-A9BE-4917-BFD7-16C60DDEE872}" type="datetime1">
              <a:rPr lang="nb-NO" smtClean="0"/>
              <a:t>12.09.2022</a:t>
            </a:fld>
            <a:endParaRPr lang="nb-NO" dirty="0"/>
          </a:p>
        </p:txBody>
      </p:sp>
      <p:sp>
        <p:nvSpPr>
          <p:cNvPr id="13" name="Plassholder f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260157" y="12153389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 err="1"/>
              <a:t>Name</a:t>
            </a:r>
            <a:endParaRPr lang="en-GB" dirty="0"/>
          </a:p>
        </p:txBody>
      </p:sp>
      <p:sp>
        <p:nvSpPr>
          <p:cNvPr id="14" name="Plassholder f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1260157" y="12707725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GB" dirty="0"/>
          </a:p>
        </p:txBody>
      </p:sp>
      <p:sp>
        <p:nvSpPr>
          <p:cNvPr id="17" name="Plassholder for tekst 12"/>
          <p:cNvSpPr>
            <a:spLocks noGrp="1"/>
          </p:cNvSpPr>
          <p:nvPr>
            <p:ph type="body" sz="quarter" idx="15" hasCustomPrompt="1"/>
          </p:nvPr>
        </p:nvSpPr>
        <p:spPr>
          <a:xfrm>
            <a:off x="10200074" y="12146546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/>
              <a:t>Office</a:t>
            </a:r>
            <a:endParaRPr lang="en-GB" dirty="0"/>
          </a:p>
        </p:txBody>
      </p:sp>
      <p:sp>
        <p:nvSpPr>
          <p:cNvPr id="18" name="Plassholder for tekst 12"/>
          <p:cNvSpPr>
            <a:spLocks noGrp="1"/>
          </p:cNvSpPr>
          <p:nvPr>
            <p:ph type="body" sz="quarter" idx="16" hasCustomPrompt="1"/>
          </p:nvPr>
        </p:nvSpPr>
        <p:spPr>
          <a:xfrm>
            <a:off x="10200075" y="12705989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/>
              <a:t>Company</a:t>
            </a:r>
            <a:endParaRPr lang="en-GB" dirty="0"/>
          </a:p>
        </p:txBody>
      </p:sp>
      <p:pic>
        <p:nvPicPr>
          <p:cNvPr id="20" name="Bild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24380825" cy="241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559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iagram 1"/>
          <p:cNvSpPr>
            <a:spLocks noGrp="1"/>
          </p:cNvSpPr>
          <p:nvPr>
            <p:ph type="chart" sz="quarter" idx="11" hasCustomPrompt="1"/>
          </p:nvPr>
        </p:nvSpPr>
        <p:spPr>
          <a:xfrm>
            <a:off x="5742718" y="1168400"/>
            <a:ext cx="17375190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the icon to add a chart</a:t>
            </a:r>
          </a:p>
        </p:txBody>
      </p:sp>
      <p:sp>
        <p:nvSpPr>
          <p:cNvPr id="6" name="Plassholder for innhold 2"/>
          <p:cNvSpPr>
            <a:spLocks noGrp="1"/>
          </p:cNvSpPr>
          <p:nvPr>
            <p:ph idx="12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smtClean="0"/>
              <a:t>Click to add text</a:t>
            </a:r>
          </a:p>
          <a:p>
            <a:pPr lvl="1"/>
            <a:r>
              <a:rPr lang="nb-NO" dirty="0" smtClean="0"/>
              <a:t>Second level</a:t>
            </a:r>
          </a:p>
          <a:p>
            <a:pPr lvl="2"/>
            <a:r>
              <a:rPr lang="nb-NO" dirty="0" smtClean="0"/>
              <a:t>Third level</a:t>
            </a:r>
          </a:p>
          <a:p>
            <a:pPr lvl="3"/>
            <a:r>
              <a:rPr lang="nb-NO" dirty="0" smtClean="0"/>
              <a:t>Fourth level</a:t>
            </a:r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8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8680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diagram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iagram 1"/>
          <p:cNvSpPr>
            <a:spLocks noGrp="1"/>
          </p:cNvSpPr>
          <p:nvPr>
            <p:ph type="chart" sz="quarter" idx="11" hasCustomPrompt="1"/>
          </p:nvPr>
        </p:nvSpPr>
        <p:spPr>
          <a:xfrm>
            <a:off x="5742718" y="1168400"/>
            <a:ext cx="17375190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the icon to add a chart</a:t>
            </a:r>
          </a:p>
        </p:txBody>
      </p:sp>
      <p:sp>
        <p:nvSpPr>
          <p:cNvPr id="6" name="Plassholder for innhold 2"/>
          <p:cNvSpPr>
            <a:spLocks noGrp="1"/>
          </p:cNvSpPr>
          <p:nvPr>
            <p:ph idx="12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smtClean="0"/>
              <a:t>Click to add text</a:t>
            </a:r>
          </a:p>
          <a:p>
            <a:pPr lvl="1"/>
            <a:r>
              <a:rPr lang="nb-NO" dirty="0" smtClean="0"/>
              <a:t>Second level</a:t>
            </a:r>
          </a:p>
          <a:p>
            <a:pPr lvl="2"/>
            <a:r>
              <a:rPr lang="nb-NO" dirty="0" smtClean="0"/>
              <a:t>Third level</a:t>
            </a:r>
          </a:p>
          <a:p>
            <a:pPr lvl="3"/>
            <a:r>
              <a:rPr lang="nb-NO" dirty="0" smtClean="0"/>
              <a:t>Fourth level</a:t>
            </a:r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8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2626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abell 1"/>
          <p:cNvSpPr>
            <a:spLocks noGrp="1"/>
          </p:cNvSpPr>
          <p:nvPr>
            <p:ph type="tbl" sz="quarter" idx="12" hasCustomPrompt="1"/>
          </p:nvPr>
        </p:nvSpPr>
        <p:spPr>
          <a:xfrm>
            <a:off x="5742718" y="1168400"/>
            <a:ext cx="17375191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on the icon to add a table</a:t>
            </a:r>
          </a:p>
        </p:txBody>
      </p:sp>
      <p:sp>
        <p:nvSpPr>
          <p:cNvPr id="8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smtClean="0"/>
              <a:t>Click to add text</a:t>
            </a:r>
          </a:p>
          <a:p>
            <a:pPr lvl="1"/>
            <a:r>
              <a:rPr lang="nb-NO" dirty="0" smtClean="0"/>
              <a:t>Second level</a:t>
            </a:r>
          </a:p>
          <a:p>
            <a:pPr lvl="2"/>
            <a:r>
              <a:rPr lang="nb-NO" dirty="0" smtClean="0"/>
              <a:t>Third level</a:t>
            </a:r>
          </a:p>
          <a:p>
            <a:pPr lvl="3"/>
            <a:r>
              <a:rPr lang="nb-NO" dirty="0" smtClean="0"/>
              <a:t>Fourth level</a:t>
            </a:r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6584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abell 1"/>
          <p:cNvSpPr>
            <a:spLocks noGrp="1"/>
          </p:cNvSpPr>
          <p:nvPr>
            <p:ph type="tbl" sz="quarter" idx="12" hasCustomPrompt="1"/>
          </p:nvPr>
        </p:nvSpPr>
        <p:spPr>
          <a:xfrm>
            <a:off x="5742718" y="1168400"/>
            <a:ext cx="17375191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on the icon to add a table</a:t>
            </a:r>
          </a:p>
        </p:txBody>
      </p:sp>
      <p:sp>
        <p:nvSpPr>
          <p:cNvPr id="8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smtClean="0"/>
              <a:t>Click to add text</a:t>
            </a:r>
          </a:p>
          <a:p>
            <a:pPr lvl="1"/>
            <a:r>
              <a:rPr lang="nb-NO" dirty="0" smtClean="0"/>
              <a:t>Second level</a:t>
            </a:r>
          </a:p>
          <a:p>
            <a:pPr lvl="2"/>
            <a:r>
              <a:rPr lang="nb-NO" dirty="0" smtClean="0"/>
              <a:t>Third level</a:t>
            </a:r>
          </a:p>
          <a:p>
            <a:pPr lvl="3"/>
            <a:r>
              <a:rPr lang="nb-NO" dirty="0" smtClean="0"/>
              <a:t>Fourth level</a:t>
            </a:r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945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text red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157" y="5633541"/>
            <a:ext cx="21028462" cy="1384995"/>
          </a:xfrm>
        </p:spPr>
        <p:txBody>
          <a:bodyPr anchor="ctr"/>
          <a:lstStyle>
            <a:lvl1pPr>
              <a:defRPr sz="9000">
                <a:solidFill>
                  <a:schemeClr val="lt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Freeform 9"/>
          <p:cNvSpPr>
            <a:spLocks/>
          </p:cNvSpPr>
          <p:nvPr userDrawn="1"/>
        </p:nvSpPr>
        <p:spPr bwMode="auto">
          <a:xfrm>
            <a:off x="2609850" y="12903932"/>
            <a:ext cx="155575" cy="161925"/>
          </a:xfrm>
          <a:custGeom>
            <a:avLst/>
            <a:gdLst>
              <a:gd name="T0" fmla="*/ 98 w 98"/>
              <a:gd name="T1" fmla="*/ 102 h 102"/>
              <a:gd name="T2" fmla="*/ 0 w 98"/>
              <a:gd name="T3" fmla="*/ 102 h 102"/>
              <a:gd name="T4" fmla="*/ 0 w 98"/>
              <a:gd name="T5" fmla="*/ 0 h 102"/>
              <a:gd name="T6" fmla="*/ 98 w 98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102">
                <a:moveTo>
                  <a:pt x="98" y="102"/>
                </a:moveTo>
                <a:lnTo>
                  <a:pt x="0" y="102"/>
                </a:lnTo>
                <a:lnTo>
                  <a:pt x="0" y="0"/>
                </a:lnTo>
                <a:lnTo>
                  <a:pt x="98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10"/>
          <p:cNvSpPr>
            <a:spLocks noChangeArrowheads="1"/>
          </p:cNvSpPr>
          <p:nvPr userDrawn="1"/>
        </p:nvSpPr>
        <p:spPr bwMode="auto">
          <a:xfrm>
            <a:off x="2455863" y="12903932"/>
            <a:ext cx="153988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Freeform 11"/>
          <p:cNvSpPr>
            <a:spLocks/>
          </p:cNvSpPr>
          <p:nvPr userDrawn="1"/>
        </p:nvSpPr>
        <p:spPr bwMode="auto">
          <a:xfrm>
            <a:off x="2765425" y="12746770"/>
            <a:ext cx="158750" cy="476250"/>
          </a:xfrm>
          <a:custGeom>
            <a:avLst/>
            <a:gdLst>
              <a:gd name="T0" fmla="*/ 0 w 100"/>
              <a:gd name="T1" fmla="*/ 0 h 300"/>
              <a:gd name="T2" fmla="*/ 0 w 100"/>
              <a:gd name="T3" fmla="*/ 201 h 300"/>
              <a:gd name="T4" fmla="*/ 100 w 100"/>
              <a:gd name="T5" fmla="*/ 300 h 300"/>
              <a:gd name="T6" fmla="*/ 100 w 100"/>
              <a:gd name="T7" fmla="*/ 0 h 300"/>
              <a:gd name="T8" fmla="*/ 0 w 100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300">
                <a:moveTo>
                  <a:pt x="0" y="0"/>
                </a:moveTo>
                <a:lnTo>
                  <a:pt x="0" y="201"/>
                </a:lnTo>
                <a:lnTo>
                  <a:pt x="100" y="300"/>
                </a:lnTo>
                <a:lnTo>
                  <a:pt x="100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Line 14"/>
          <p:cNvSpPr>
            <a:spLocks noChangeShapeType="1"/>
          </p:cNvSpPr>
          <p:nvPr userDrawn="1"/>
        </p:nvSpPr>
        <p:spPr bwMode="auto">
          <a:xfrm>
            <a:off x="2924175" y="13065857"/>
            <a:ext cx="2144395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7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204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tex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157" y="5633541"/>
            <a:ext cx="21028462" cy="1384995"/>
          </a:xfrm>
        </p:spPr>
        <p:txBody>
          <a:bodyPr anchor="ctr"/>
          <a:lstStyle>
            <a:lvl1pPr>
              <a:defRPr sz="9000">
                <a:solidFill>
                  <a:schemeClr val="lt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Freeform 9"/>
          <p:cNvSpPr>
            <a:spLocks/>
          </p:cNvSpPr>
          <p:nvPr userDrawn="1"/>
        </p:nvSpPr>
        <p:spPr bwMode="auto">
          <a:xfrm>
            <a:off x="2609850" y="12903932"/>
            <a:ext cx="155575" cy="161925"/>
          </a:xfrm>
          <a:custGeom>
            <a:avLst/>
            <a:gdLst>
              <a:gd name="T0" fmla="*/ 98 w 98"/>
              <a:gd name="T1" fmla="*/ 102 h 102"/>
              <a:gd name="T2" fmla="*/ 0 w 98"/>
              <a:gd name="T3" fmla="*/ 102 h 102"/>
              <a:gd name="T4" fmla="*/ 0 w 98"/>
              <a:gd name="T5" fmla="*/ 0 h 102"/>
              <a:gd name="T6" fmla="*/ 98 w 98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102">
                <a:moveTo>
                  <a:pt x="98" y="102"/>
                </a:moveTo>
                <a:lnTo>
                  <a:pt x="0" y="102"/>
                </a:lnTo>
                <a:lnTo>
                  <a:pt x="0" y="0"/>
                </a:lnTo>
                <a:lnTo>
                  <a:pt x="98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10"/>
          <p:cNvSpPr>
            <a:spLocks noChangeArrowheads="1"/>
          </p:cNvSpPr>
          <p:nvPr userDrawn="1"/>
        </p:nvSpPr>
        <p:spPr bwMode="auto">
          <a:xfrm>
            <a:off x="2455863" y="12903932"/>
            <a:ext cx="153988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Freeform 11"/>
          <p:cNvSpPr>
            <a:spLocks/>
          </p:cNvSpPr>
          <p:nvPr userDrawn="1"/>
        </p:nvSpPr>
        <p:spPr bwMode="auto">
          <a:xfrm>
            <a:off x="2765425" y="12746770"/>
            <a:ext cx="158750" cy="476250"/>
          </a:xfrm>
          <a:custGeom>
            <a:avLst/>
            <a:gdLst>
              <a:gd name="T0" fmla="*/ 0 w 100"/>
              <a:gd name="T1" fmla="*/ 0 h 300"/>
              <a:gd name="T2" fmla="*/ 0 w 100"/>
              <a:gd name="T3" fmla="*/ 201 h 300"/>
              <a:gd name="T4" fmla="*/ 100 w 100"/>
              <a:gd name="T5" fmla="*/ 300 h 300"/>
              <a:gd name="T6" fmla="*/ 100 w 100"/>
              <a:gd name="T7" fmla="*/ 0 h 300"/>
              <a:gd name="T8" fmla="*/ 0 w 100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300">
                <a:moveTo>
                  <a:pt x="0" y="0"/>
                </a:moveTo>
                <a:lnTo>
                  <a:pt x="0" y="201"/>
                </a:lnTo>
                <a:lnTo>
                  <a:pt x="100" y="300"/>
                </a:lnTo>
                <a:lnTo>
                  <a:pt x="100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Line 14"/>
          <p:cNvSpPr>
            <a:spLocks noChangeShapeType="1"/>
          </p:cNvSpPr>
          <p:nvPr userDrawn="1"/>
        </p:nvSpPr>
        <p:spPr bwMode="auto">
          <a:xfrm>
            <a:off x="2924175" y="13065857"/>
            <a:ext cx="2144395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7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927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text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157" y="5633541"/>
            <a:ext cx="21028462" cy="1384995"/>
          </a:xfrm>
        </p:spPr>
        <p:txBody>
          <a:bodyPr anchor="ctr"/>
          <a:lstStyle>
            <a:lvl1pPr>
              <a:defRPr sz="9000">
                <a:solidFill>
                  <a:schemeClr val="lt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Freeform 9"/>
          <p:cNvSpPr>
            <a:spLocks/>
          </p:cNvSpPr>
          <p:nvPr userDrawn="1"/>
        </p:nvSpPr>
        <p:spPr bwMode="auto">
          <a:xfrm>
            <a:off x="2609850" y="12903932"/>
            <a:ext cx="155575" cy="161925"/>
          </a:xfrm>
          <a:custGeom>
            <a:avLst/>
            <a:gdLst>
              <a:gd name="T0" fmla="*/ 98 w 98"/>
              <a:gd name="T1" fmla="*/ 102 h 102"/>
              <a:gd name="T2" fmla="*/ 0 w 98"/>
              <a:gd name="T3" fmla="*/ 102 h 102"/>
              <a:gd name="T4" fmla="*/ 0 w 98"/>
              <a:gd name="T5" fmla="*/ 0 h 102"/>
              <a:gd name="T6" fmla="*/ 98 w 98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102">
                <a:moveTo>
                  <a:pt x="98" y="102"/>
                </a:moveTo>
                <a:lnTo>
                  <a:pt x="0" y="102"/>
                </a:lnTo>
                <a:lnTo>
                  <a:pt x="0" y="0"/>
                </a:lnTo>
                <a:lnTo>
                  <a:pt x="98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10"/>
          <p:cNvSpPr>
            <a:spLocks noChangeArrowheads="1"/>
          </p:cNvSpPr>
          <p:nvPr userDrawn="1"/>
        </p:nvSpPr>
        <p:spPr bwMode="auto">
          <a:xfrm>
            <a:off x="2455863" y="12903932"/>
            <a:ext cx="153988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Freeform 11"/>
          <p:cNvSpPr>
            <a:spLocks/>
          </p:cNvSpPr>
          <p:nvPr userDrawn="1"/>
        </p:nvSpPr>
        <p:spPr bwMode="auto">
          <a:xfrm>
            <a:off x="2765425" y="12746770"/>
            <a:ext cx="158750" cy="476250"/>
          </a:xfrm>
          <a:custGeom>
            <a:avLst/>
            <a:gdLst>
              <a:gd name="T0" fmla="*/ 0 w 100"/>
              <a:gd name="T1" fmla="*/ 0 h 300"/>
              <a:gd name="T2" fmla="*/ 0 w 100"/>
              <a:gd name="T3" fmla="*/ 201 h 300"/>
              <a:gd name="T4" fmla="*/ 100 w 100"/>
              <a:gd name="T5" fmla="*/ 300 h 300"/>
              <a:gd name="T6" fmla="*/ 100 w 100"/>
              <a:gd name="T7" fmla="*/ 0 h 300"/>
              <a:gd name="T8" fmla="*/ 0 w 100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300">
                <a:moveTo>
                  <a:pt x="0" y="0"/>
                </a:moveTo>
                <a:lnTo>
                  <a:pt x="0" y="201"/>
                </a:lnTo>
                <a:lnTo>
                  <a:pt x="100" y="300"/>
                </a:lnTo>
                <a:lnTo>
                  <a:pt x="100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Line 14"/>
          <p:cNvSpPr>
            <a:spLocks noChangeShapeType="1"/>
          </p:cNvSpPr>
          <p:nvPr userDrawn="1"/>
        </p:nvSpPr>
        <p:spPr bwMode="auto">
          <a:xfrm>
            <a:off x="2924175" y="13065857"/>
            <a:ext cx="2144395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7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412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36915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s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260157" y="3543261"/>
            <a:ext cx="18332511" cy="1231106"/>
          </a:xfrm>
        </p:spPr>
        <p:txBody>
          <a:bodyPr wrap="square" lIns="0" tIns="0" rIns="0" bIns="0" anchor="ctr">
            <a:spAutoFit/>
          </a:bodyPr>
          <a:lstStyle>
            <a:lvl1pPr algn="l">
              <a:defRPr sz="8000" b="1">
                <a:solidFill>
                  <a:schemeClr val="bg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pic>
        <p:nvPicPr>
          <p:cNvPr id="5" name="Bild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0"/>
            <a:ext cx="24380825" cy="2523415"/>
          </a:xfrm>
          <a:prstGeom prst="rect">
            <a:avLst/>
          </a:prstGeom>
        </p:spPr>
      </p:pic>
      <p:sp>
        <p:nvSpPr>
          <p:cNvPr id="7" name="Plassholder for tekst 6"/>
          <p:cNvSpPr>
            <a:spLocks noGrp="1"/>
          </p:cNvSpPr>
          <p:nvPr>
            <p:ph type="body" sz="quarter" idx="10" hasCustomPrompt="1"/>
          </p:nvPr>
        </p:nvSpPr>
        <p:spPr>
          <a:xfrm>
            <a:off x="1260474" y="5161524"/>
            <a:ext cx="18332193" cy="2154238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  <a:lvl2pPr marL="914263" indent="0">
              <a:buNone/>
              <a:defRPr b="1">
                <a:solidFill>
                  <a:schemeClr val="bg1"/>
                </a:solidFill>
              </a:defRPr>
            </a:lvl2pPr>
            <a:lvl3pPr marL="1828526" indent="0">
              <a:buNone/>
              <a:defRPr b="1">
                <a:solidFill>
                  <a:schemeClr val="bg1"/>
                </a:solidFill>
              </a:defRPr>
            </a:lvl3pPr>
            <a:lvl4pPr marL="2742789" indent="0">
              <a:buNone/>
              <a:defRPr b="1">
                <a:solidFill>
                  <a:schemeClr val="bg1"/>
                </a:solidFill>
              </a:defRPr>
            </a:lvl4pPr>
            <a:lvl5pPr marL="3657052" indent="0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68644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 photo background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260157" y="6382328"/>
            <a:ext cx="18332511" cy="1231106"/>
          </a:xfrm>
        </p:spPr>
        <p:txBody>
          <a:bodyPr wrap="square" lIns="0" tIns="0" rIns="0" bIns="0" anchor="ctr">
            <a:spAutoFit/>
          </a:bodyPr>
          <a:lstStyle>
            <a:lvl1pPr algn="l">
              <a:defRPr sz="8000">
                <a:solidFill>
                  <a:schemeClr val="bg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19136392" y="12705989"/>
            <a:ext cx="3985698" cy="461665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fld id="{35900153-C3D1-4B62-A437-E57CAB8AEB13}" type="datetime1">
              <a:rPr lang="nb-NO" smtClean="0"/>
              <a:t>12.09.2022</a:t>
            </a:fld>
            <a:endParaRPr lang="nb-NO" dirty="0"/>
          </a:p>
        </p:txBody>
      </p:sp>
      <p:sp>
        <p:nvSpPr>
          <p:cNvPr id="13" name="Plassholder f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260157" y="12153389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Name</a:t>
            </a:r>
            <a:endParaRPr lang="en-GB" dirty="0"/>
          </a:p>
        </p:txBody>
      </p:sp>
      <p:sp>
        <p:nvSpPr>
          <p:cNvPr id="14" name="Plassholder f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1260157" y="12707725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GB" dirty="0"/>
          </a:p>
        </p:txBody>
      </p:sp>
      <p:sp>
        <p:nvSpPr>
          <p:cNvPr id="17" name="Plassholder for tekst 12"/>
          <p:cNvSpPr>
            <a:spLocks noGrp="1"/>
          </p:cNvSpPr>
          <p:nvPr>
            <p:ph type="body" sz="quarter" idx="15" hasCustomPrompt="1"/>
          </p:nvPr>
        </p:nvSpPr>
        <p:spPr>
          <a:xfrm>
            <a:off x="10200074" y="12146546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Office</a:t>
            </a:r>
            <a:endParaRPr lang="en-GB" dirty="0"/>
          </a:p>
        </p:txBody>
      </p:sp>
      <p:sp>
        <p:nvSpPr>
          <p:cNvPr id="18" name="Plassholder for tekst 12"/>
          <p:cNvSpPr>
            <a:spLocks noGrp="1"/>
          </p:cNvSpPr>
          <p:nvPr>
            <p:ph type="body" sz="quarter" idx="16" hasCustomPrompt="1"/>
          </p:nvPr>
        </p:nvSpPr>
        <p:spPr>
          <a:xfrm>
            <a:off x="10200075" y="12705989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Company</a:t>
            </a:r>
            <a:endParaRPr lang="en-GB" dirty="0"/>
          </a:p>
        </p:txBody>
      </p:sp>
      <p:pic>
        <p:nvPicPr>
          <p:cNvPr id="5" name="Bild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0"/>
            <a:ext cx="24380825" cy="252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77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6" y="3091543"/>
            <a:ext cx="21861705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smtClean="0"/>
              <a:t>Click to add text</a:t>
            </a:r>
          </a:p>
          <a:p>
            <a:pPr lvl="1"/>
            <a:r>
              <a:rPr lang="nb-NO" dirty="0" smtClean="0"/>
              <a:t>Second level</a:t>
            </a:r>
          </a:p>
          <a:p>
            <a:pPr lvl="2"/>
            <a:r>
              <a:rPr lang="nb-NO" dirty="0" smtClean="0"/>
              <a:t>Third level</a:t>
            </a:r>
          </a:p>
          <a:p>
            <a:pPr lvl="3"/>
            <a:r>
              <a:rPr lang="nb-NO" dirty="0" smtClean="0"/>
              <a:t>Fourth level</a:t>
            </a:r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1259560" y="2630802"/>
            <a:ext cx="21861704" cy="461665"/>
          </a:xfrm>
        </p:spPr>
        <p:txBody>
          <a:bodyPr>
            <a:spAutoFit/>
          </a:bodyPr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9579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6" y="3091543"/>
            <a:ext cx="21861705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smtClean="0"/>
              <a:t>Click to add text</a:t>
            </a:r>
          </a:p>
          <a:p>
            <a:pPr lvl="1"/>
            <a:r>
              <a:rPr lang="nb-NO" dirty="0" smtClean="0"/>
              <a:t>Second level</a:t>
            </a:r>
          </a:p>
          <a:p>
            <a:pPr lvl="2"/>
            <a:r>
              <a:rPr lang="nb-NO" dirty="0" smtClean="0"/>
              <a:t>Third level</a:t>
            </a:r>
          </a:p>
          <a:p>
            <a:pPr lvl="3"/>
            <a:r>
              <a:rPr lang="nb-NO" dirty="0" smtClean="0"/>
              <a:t>Fourth level</a:t>
            </a:r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1259560" y="2630802"/>
            <a:ext cx="21861704" cy="461665"/>
          </a:xfrm>
        </p:spPr>
        <p:txBody>
          <a:bodyPr>
            <a:sp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7428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14689837" y="-1"/>
            <a:ext cx="9690988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14689837" y="-1"/>
            <a:ext cx="9690988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387" y="1097394"/>
            <a:ext cx="12277305" cy="1077218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7" y="3091543"/>
            <a:ext cx="12277306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smtClean="0"/>
              <a:t>Click to add text</a:t>
            </a:r>
          </a:p>
          <a:p>
            <a:pPr lvl="1"/>
            <a:r>
              <a:rPr lang="nb-NO" dirty="0" smtClean="0"/>
              <a:t>Second level</a:t>
            </a:r>
          </a:p>
          <a:p>
            <a:pPr lvl="2"/>
            <a:r>
              <a:rPr lang="nb-NO" dirty="0" smtClean="0"/>
              <a:t>Third level</a:t>
            </a:r>
          </a:p>
          <a:p>
            <a:pPr lvl="3"/>
            <a:r>
              <a:rPr lang="nb-NO" dirty="0" smtClean="0"/>
              <a:t>Fourth level</a:t>
            </a:r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1259560" y="2630802"/>
            <a:ext cx="12277305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002060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8700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photo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14689837" y="-1"/>
            <a:ext cx="9690988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14689837" y="-1"/>
            <a:ext cx="9690988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387" y="1097394"/>
            <a:ext cx="12277305" cy="1077218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7" y="3091543"/>
            <a:ext cx="12277306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smtClean="0"/>
              <a:t>Click to add text</a:t>
            </a:r>
          </a:p>
          <a:p>
            <a:pPr lvl="1"/>
            <a:r>
              <a:rPr lang="nb-NO" dirty="0" smtClean="0"/>
              <a:t>Second level</a:t>
            </a:r>
          </a:p>
          <a:p>
            <a:pPr lvl="2"/>
            <a:r>
              <a:rPr lang="nb-NO" dirty="0" smtClean="0"/>
              <a:t>Third level</a:t>
            </a:r>
          </a:p>
          <a:p>
            <a:pPr lvl="3"/>
            <a:r>
              <a:rPr lang="nb-NO" dirty="0" smtClean="0"/>
              <a:t>Fourth level</a:t>
            </a:r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1259560" y="2630802"/>
            <a:ext cx="12277305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2741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5742718" y="-1"/>
            <a:ext cx="18638107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5742717" y="-1"/>
            <a:ext cx="18638107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10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smtClean="0"/>
              <a:t>Click to add text</a:t>
            </a:r>
          </a:p>
          <a:p>
            <a:pPr lvl="1"/>
            <a:r>
              <a:rPr lang="nb-NO" dirty="0" smtClean="0"/>
              <a:t>Second level</a:t>
            </a:r>
          </a:p>
          <a:p>
            <a:pPr lvl="2"/>
            <a:r>
              <a:rPr lang="nb-NO" dirty="0" smtClean="0"/>
              <a:t>Third level</a:t>
            </a:r>
          </a:p>
          <a:p>
            <a:pPr lvl="3"/>
            <a:r>
              <a:rPr lang="nb-NO" dirty="0" smtClean="0"/>
              <a:t>Fourth level</a:t>
            </a:r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11" name="Plassholder for tekst 8"/>
          <p:cNvSpPr>
            <a:spLocks noGrp="1"/>
          </p:cNvSpPr>
          <p:nvPr>
            <p:ph type="body" sz="quarter" idx="12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736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hoto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5742718" y="-1"/>
            <a:ext cx="18638107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5742717" y="-1"/>
            <a:ext cx="18638107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10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/>
          <a:p>
            <a:pPr lvl="0"/>
            <a:r>
              <a:rPr lang="nb-NO" dirty="0" smtClean="0"/>
              <a:t>Click to add text</a:t>
            </a:r>
          </a:p>
          <a:p>
            <a:pPr lvl="1"/>
            <a:r>
              <a:rPr lang="nb-NO" dirty="0" smtClean="0"/>
              <a:t>Second level</a:t>
            </a:r>
          </a:p>
          <a:p>
            <a:pPr lvl="2"/>
            <a:r>
              <a:rPr lang="nb-NO" dirty="0" smtClean="0"/>
              <a:t>Third level</a:t>
            </a:r>
          </a:p>
          <a:p>
            <a:pPr lvl="3"/>
            <a:r>
              <a:rPr lang="nb-NO" dirty="0" smtClean="0"/>
              <a:t>Fourth level</a:t>
            </a:r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11" name="Plassholder for tekst 8"/>
          <p:cNvSpPr>
            <a:spLocks noGrp="1"/>
          </p:cNvSpPr>
          <p:nvPr>
            <p:ph type="body" sz="quarter" idx="12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4334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photo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" name="Freeform 9"/>
          <p:cNvSpPr>
            <a:spLocks/>
          </p:cNvSpPr>
          <p:nvPr userDrawn="1"/>
        </p:nvSpPr>
        <p:spPr bwMode="auto">
          <a:xfrm>
            <a:off x="2609850" y="12903932"/>
            <a:ext cx="155575" cy="161925"/>
          </a:xfrm>
          <a:custGeom>
            <a:avLst/>
            <a:gdLst>
              <a:gd name="T0" fmla="*/ 98 w 98"/>
              <a:gd name="T1" fmla="*/ 102 h 102"/>
              <a:gd name="T2" fmla="*/ 0 w 98"/>
              <a:gd name="T3" fmla="*/ 102 h 102"/>
              <a:gd name="T4" fmla="*/ 0 w 98"/>
              <a:gd name="T5" fmla="*/ 0 h 102"/>
              <a:gd name="T6" fmla="*/ 98 w 98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102">
                <a:moveTo>
                  <a:pt x="98" y="102"/>
                </a:moveTo>
                <a:lnTo>
                  <a:pt x="0" y="102"/>
                </a:lnTo>
                <a:lnTo>
                  <a:pt x="0" y="0"/>
                </a:lnTo>
                <a:lnTo>
                  <a:pt x="98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" name="Rectangle 10"/>
          <p:cNvSpPr>
            <a:spLocks noChangeArrowheads="1"/>
          </p:cNvSpPr>
          <p:nvPr userDrawn="1"/>
        </p:nvSpPr>
        <p:spPr bwMode="auto">
          <a:xfrm>
            <a:off x="2455863" y="12903932"/>
            <a:ext cx="153988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7" name="Freeform 11"/>
          <p:cNvSpPr>
            <a:spLocks/>
          </p:cNvSpPr>
          <p:nvPr userDrawn="1"/>
        </p:nvSpPr>
        <p:spPr bwMode="auto">
          <a:xfrm>
            <a:off x="2765425" y="12746770"/>
            <a:ext cx="158750" cy="476250"/>
          </a:xfrm>
          <a:custGeom>
            <a:avLst/>
            <a:gdLst>
              <a:gd name="T0" fmla="*/ 0 w 100"/>
              <a:gd name="T1" fmla="*/ 0 h 300"/>
              <a:gd name="T2" fmla="*/ 0 w 100"/>
              <a:gd name="T3" fmla="*/ 201 h 300"/>
              <a:gd name="T4" fmla="*/ 100 w 100"/>
              <a:gd name="T5" fmla="*/ 300 h 300"/>
              <a:gd name="T6" fmla="*/ 100 w 100"/>
              <a:gd name="T7" fmla="*/ 0 h 300"/>
              <a:gd name="T8" fmla="*/ 0 w 100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300">
                <a:moveTo>
                  <a:pt x="0" y="0"/>
                </a:moveTo>
                <a:lnTo>
                  <a:pt x="0" y="201"/>
                </a:lnTo>
                <a:lnTo>
                  <a:pt x="100" y="300"/>
                </a:lnTo>
                <a:lnTo>
                  <a:pt x="100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8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0" name="Line 14"/>
          <p:cNvSpPr>
            <a:spLocks noChangeShapeType="1"/>
          </p:cNvSpPr>
          <p:nvPr userDrawn="1"/>
        </p:nvSpPr>
        <p:spPr bwMode="auto">
          <a:xfrm>
            <a:off x="2924175" y="13065857"/>
            <a:ext cx="2144395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51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133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1260386" y="1097394"/>
            <a:ext cx="21861705" cy="107721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260386" y="2647950"/>
            <a:ext cx="21861705" cy="963157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 smtClean="0"/>
              <a:t>Second level</a:t>
            </a:r>
            <a:endParaRPr lang="nb-NO" dirty="0"/>
          </a:p>
          <a:p>
            <a:pPr lvl="2"/>
            <a:r>
              <a:rPr lang="nb-NO" dirty="0" smtClean="0"/>
              <a:t>Third level</a:t>
            </a:r>
            <a:endParaRPr lang="nb-NO" dirty="0"/>
          </a:p>
          <a:p>
            <a:pPr lvl="3"/>
            <a:r>
              <a:rPr lang="nb-NO" dirty="0" smtClean="0"/>
              <a:t>Fourth level</a:t>
            </a:r>
            <a:endParaRPr lang="nb-NO" dirty="0"/>
          </a:p>
          <a:p>
            <a:pPr lvl="4"/>
            <a:r>
              <a:rPr lang="nb-NO" dirty="0" smtClean="0"/>
              <a:t>Fifth level</a:t>
            </a:r>
            <a:endParaRPr lang="nb-NO" dirty="0"/>
          </a:p>
        </p:txBody>
      </p:sp>
      <p:sp>
        <p:nvSpPr>
          <p:cNvPr id="29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" name="Freeform 9"/>
          <p:cNvSpPr>
            <a:spLocks/>
          </p:cNvSpPr>
          <p:nvPr userDrawn="1"/>
        </p:nvSpPr>
        <p:spPr bwMode="auto">
          <a:xfrm>
            <a:off x="2609850" y="12903932"/>
            <a:ext cx="155575" cy="161925"/>
          </a:xfrm>
          <a:custGeom>
            <a:avLst/>
            <a:gdLst>
              <a:gd name="T0" fmla="*/ 98 w 98"/>
              <a:gd name="T1" fmla="*/ 102 h 102"/>
              <a:gd name="T2" fmla="*/ 0 w 98"/>
              <a:gd name="T3" fmla="*/ 102 h 102"/>
              <a:gd name="T4" fmla="*/ 0 w 98"/>
              <a:gd name="T5" fmla="*/ 0 h 102"/>
              <a:gd name="T6" fmla="*/ 98 w 98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102">
                <a:moveTo>
                  <a:pt x="98" y="102"/>
                </a:moveTo>
                <a:lnTo>
                  <a:pt x="0" y="102"/>
                </a:lnTo>
                <a:lnTo>
                  <a:pt x="0" y="0"/>
                </a:lnTo>
                <a:lnTo>
                  <a:pt x="98" y="102"/>
                </a:lnTo>
                <a:close/>
              </a:path>
            </a:pathLst>
          </a:cu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" name="Rectangle 10"/>
          <p:cNvSpPr>
            <a:spLocks noChangeArrowheads="1"/>
          </p:cNvSpPr>
          <p:nvPr userDrawn="1"/>
        </p:nvSpPr>
        <p:spPr bwMode="auto">
          <a:xfrm>
            <a:off x="2455863" y="12903932"/>
            <a:ext cx="153988" cy="319088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" name="Freeform 11"/>
          <p:cNvSpPr>
            <a:spLocks/>
          </p:cNvSpPr>
          <p:nvPr userDrawn="1"/>
        </p:nvSpPr>
        <p:spPr bwMode="auto">
          <a:xfrm>
            <a:off x="2765425" y="12746770"/>
            <a:ext cx="158750" cy="476250"/>
          </a:xfrm>
          <a:custGeom>
            <a:avLst/>
            <a:gdLst>
              <a:gd name="T0" fmla="*/ 0 w 100"/>
              <a:gd name="T1" fmla="*/ 0 h 300"/>
              <a:gd name="T2" fmla="*/ 0 w 100"/>
              <a:gd name="T3" fmla="*/ 201 h 300"/>
              <a:gd name="T4" fmla="*/ 100 w 100"/>
              <a:gd name="T5" fmla="*/ 300 h 300"/>
              <a:gd name="T6" fmla="*/ 100 w 100"/>
              <a:gd name="T7" fmla="*/ 0 h 300"/>
              <a:gd name="T8" fmla="*/ 0 w 100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300">
                <a:moveTo>
                  <a:pt x="0" y="0"/>
                </a:moveTo>
                <a:lnTo>
                  <a:pt x="0" y="201"/>
                </a:lnTo>
                <a:lnTo>
                  <a:pt x="100" y="300"/>
                </a:lnTo>
                <a:lnTo>
                  <a:pt x="100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" name="Line 14"/>
          <p:cNvSpPr>
            <a:spLocks noChangeShapeType="1"/>
          </p:cNvSpPr>
          <p:nvPr userDrawn="1"/>
        </p:nvSpPr>
        <p:spPr bwMode="auto">
          <a:xfrm>
            <a:off x="2924175" y="13065857"/>
            <a:ext cx="21443950" cy="0"/>
          </a:xfrm>
          <a:prstGeom prst="line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39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354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64" r:id="rId4"/>
    <p:sldLayoutId id="2147483657" r:id="rId5"/>
    <p:sldLayoutId id="2147483665" r:id="rId6"/>
    <p:sldLayoutId id="2147483658" r:id="rId7"/>
    <p:sldLayoutId id="2147483666" r:id="rId8"/>
    <p:sldLayoutId id="2147483659" r:id="rId9"/>
    <p:sldLayoutId id="2147483660" r:id="rId10"/>
    <p:sldLayoutId id="2147483667" r:id="rId11"/>
    <p:sldLayoutId id="2147483661" r:id="rId12"/>
    <p:sldLayoutId id="2147483668" r:id="rId13"/>
    <p:sldLayoutId id="2147483651" r:id="rId14"/>
    <p:sldLayoutId id="2147483669" r:id="rId15"/>
    <p:sldLayoutId id="2147483670" r:id="rId16"/>
    <p:sldLayoutId id="2147483654" r:id="rId17"/>
    <p:sldLayoutId id="2147483663" r:id="rId18"/>
  </p:sldLayoutIdLst>
  <p:hf sldNum="0" hdr="0" ftr="0"/>
  <p:txStyles>
    <p:titleStyle>
      <a:lvl1pPr algn="l" defTabSz="1828526" rtl="0" eaLnBrk="1" latinLnBrk="0" hangingPunct="1">
        <a:lnSpc>
          <a:spcPct val="100000"/>
        </a:lnSpc>
        <a:spcBef>
          <a:spcPct val="0"/>
        </a:spcBef>
        <a:buNone/>
        <a:defRPr sz="70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31" indent="-457131" algn="l" defTabSz="1828526" rtl="0" eaLnBrk="1" latinLnBrk="0" hangingPunct="1">
        <a:lnSpc>
          <a:spcPct val="100000"/>
        </a:lnSpc>
        <a:spcBef>
          <a:spcPts val="2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1pPr>
      <a:lvl2pPr marL="1371394" indent="-457131" algn="l" defTabSz="1828526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 baseline="0">
          <a:solidFill>
            <a:schemeClr val="dk2"/>
          </a:solidFill>
          <a:latin typeface="+mn-lt"/>
          <a:ea typeface="+mn-ea"/>
          <a:cs typeface="+mn-cs"/>
        </a:defRPr>
      </a:lvl2pPr>
      <a:lvl3pPr marL="2285657" indent="-457131" algn="l" defTabSz="1828526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 baseline="0">
          <a:solidFill>
            <a:schemeClr val="dk2"/>
          </a:solidFill>
          <a:latin typeface="+mn-lt"/>
          <a:ea typeface="+mn-ea"/>
          <a:cs typeface="+mn-cs"/>
        </a:defRPr>
      </a:lvl3pPr>
      <a:lvl4pPr marL="3199920" indent="-457131" algn="l" defTabSz="1828526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4pPr>
      <a:lvl5pPr marL="4114183" indent="-457131" algn="l" defTabSz="1828526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5pPr>
      <a:lvl6pPr marL="5028446" indent="-457131" algn="l" defTabSz="18285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708" indent="-457131" algn="l" defTabSz="18285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971" indent="-457131" algn="l" defTabSz="18285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1234" indent="-457131" algn="l" defTabSz="18285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263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526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789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7051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1314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577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840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4103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anaydenov@unwe.b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skateliev@nsi.b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ctrTitle"/>
          </p:nvPr>
        </p:nvSpPr>
        <p:spPr>
          <a:xfrm>
            <a:off x="1455380" y="3418408"/>
            <a:ext cx="15001081" cy="4616648"/>
          </a:xfrm>
        </p:spPr>
        <p:txBody>
          <a:bodyPr/>
          <a:lstStyle/>
          <a:p>
            <a:pPr algn="ctr"/>
            <a:r>
              <a:rPr lang="bg-BG" dirty="0"/>
              <a:t>Териториални измерения на уязвимостта</a:t>
            </a:r>
            <a:r>
              <a:rPr lang="bg-BG" dirty="0"/>
              <a:t/>
            </a:r>
            <a:br>
              <a:rPr lang="bg-BG" dirty="0"/>
            </a:br>
            <a:r>
              <a:rPr lang="bg-BG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bg-BG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6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7979" y="3838685"/>
            <a:ext cx="5868842" cy="58688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484" y="10431906"/>
            <a:ext cx="3282506" cy="34707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9099" y="11283334"/>
            <a:ext cx="2774963" cy="1579653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104409" y="311615"/>
            <a:ext cx="16255869" cy="84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sp>
        <p:nvSpPr>
          <p:cNvPr id="22" name="Rectangle 21"/>
          <p:cNvSpPr/>
          <p:nvPr/>
        </p:nvSpPr>
        <p:spPr>
          <a:xfrm>
            <a:off x="16026705" y="1427156"/>
            <a:ext cx="7360116" cy="112543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200150" indent="57150" algn="r">
              <a:lnSpc>
                <a:spcPct val="115000"/>
              </a:lnSpc>
              <a:spcAft>
                <a:spcPts val="0"/>
              </a:spcAft>
              <a:tabLst>
                <a:tab pos="5715000" algn="l"/>
              </a:tabLst>
            </a:pP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50" indent="57150" algn="r">
              <a:lnSpc>
                <a:spcPct val="115000"/>
              </a:lnSpc>
              <a:spcAft>
                <a:spcPts val="0"/>
              </a:spcAft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50" indent="57150" algn="r">
              <a:lnSpc>
                <a:spcPct val="115000"/>
              </a:lnSpc>
              <a:spcAft>
                <a:spcPts val="0"/>
              </a:spcAft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1250302" y="2616765"/>
            <a:ext cx="21945600" cy="45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36758" y="369207"/>
            <a:ext cx="21044067" cy="1057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TextBox 4"/>
          <p:cNvSpPr txBox="1"/>
          <p:nvPr/>
        </p:nvSpPr>
        <p:spPr>
          <a:xfrm>
            <a:off x="4497990" y="11815483"/>
            <a:ext cx="16431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Calibri" panose="020F0502020204030204" pitchFamily="34" charset="0"/>
                <a:cs typeface="Calibri" panose="020F0502020204030204" pitchFamily="34" charset="0"/>
              </a:rPr>
              <a:t>BGLD-3.001-0001 „Нови подходи за генериране на данни за трудно достижими групи от населението, изложени на риск от нарушаване на техните права“</a:t>
            </a:r>
            <a:endParaRPr lang="bg-BG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55380" y="9260711"/>
            <a:ext cx="1569408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4400" b="1" dirty="0" smtClean="0">
                <a:solidFill>
                  <a:schemeClr val="bg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Свилен Кателиев</a:t>
            </a:r>
            <a:endParaRPr lang="bg-BG" sz="4400" b="1" dirty="0">
              <a:solidFill>
                <a:schemeClr val="bg2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r>
              <a:rPr lang="bg-BG" sz="4400" b="1" dirty="0">
                <a:solidFill>
                  <a:schemeClr val="bg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началник отдел „Статистика на </a:t>
            </a:r>
            <a:r>
              <a:rPr lang="bg-BG" sz="4400" b="1" dirty="0" smtClean="0">
                <a:solidFill>
                  <a:schemeClr val="bg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образованието </a:t>
            </a:r>
          </a:p>
          <a:p>
            <a:r>
              <a:rPr lang="bg-BG" sz="4400" b="1" dirty="0" smtClean="0">
                <a:solidFill>
                  <a:schemeClr val="bg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и културата“, </a:t>
            </a:r>
            <a:r>
              <a:rPr lang="bg-BG" sz="4400" b="1" dirty="0">
                <a:solidFill>
                  <a:schemeClr val="bg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НСИ</a:t>
            </a:r>
          </a:p>
        </p:txBody>
      </p:sp>
    </p:spTree>
    <p:extLst>
      <p:ext uri="{BB962C8B-B14F-4D97-AF65-F5344CB8AC3E}">
        <p14:creationId xmlns:p14="http://schemas.microsoft.com/office/powerpoint/2010/main" val="209492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ctrTitle"/>
          </p:nvPr>
        </p:nvSpPr>
        <p:spPr>
          <a:xfrm>
            <a:off x="1470212" y="2766727"/>
            <a:ext cx="15763060" cy="6278642"/>
          </a:xfrm>
        </p:spPr>
        <p:txBody>
          <a:bodyPr/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Нужда </a:t>
            </a:r>
            <a:r>
              <a:rPr lang="bg-BG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информация на </a:t>
            </a:r>
            <a:r>
              <a:rPr lang="bg-BG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ниско териториално ниво</a:t>
            </a:r>
            <a:br>
              <a:rPr lang="bg-BG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bg-BG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bg-BG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индикаторите за малки </a:t>
            </a:r>
            <a:r>
              <a:rPr lang="bg-BG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подсъвкупности</a:t>
            </a:r>
            <a:r>
              <a:rPr lang="bg-BG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 Area Estimation)</a:t>
            </a:r>
            <a:r>
              <a:rPr lang="bg-BG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bg-BG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bg-BG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Разработване на аналитичен документ</a:t>
            </a:r>
            <a:r>
              <a:rPr lang="bg-BG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bg-BG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bg-BG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bg-BG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артографиране</a:t>
            </a:r>
            <a:r>
              <a:rPr lang="bg-BG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bg-BG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резултатите</a:t>
            </a:r>
            <a:r>
              <a:rPr lang="ru-RU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48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7979" y="3851568"/>
            <a:ext cx="5868842" cy="58688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484" y="10501865"/>
            <a:ext cx="3282506" cy="32825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9099" y="11283334"/>
            <a:ext cx="2774963" cy="1579653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104409" y="311615"/>
            <a:ext cx="16255869" cy="84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sp>
        <p:nvSpPr>
          <p:cNvPr id="22" name="Rectangle 21"/>
          <p:cNvSpPr/>
          <p:nvPr/>
        </p:nvSpPr>
        <p:spPr>
          <a:xfrm>
            <a:off x="16026705" y="1427156"/>
            <a:ext cx="7360116" cy="112543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200150" indent="57150" algn="r">
              <a:lnSpc>
                <a:spcPct val="115000"/>
              </a:lnSpc>
              <a:spcAft>
                <a:spcPts val="0"/>
              </a:spcAft>
              <a:tabLst>
                <a:tab pos="5715000" algn="l"/>
              </a:tabLst>
            </a:pP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50" indent="57150" algn="r">
              <a:lnSpc>
                <a:spcPct val="115000"/>
              </a:lnSpc>
              <a:spcAft>
                <a:spcPts val="0"/>
              </a:spcAft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50" indent="57150" algn="r">
              <a:lnSpc>
                <a:spcPct val="115000"/>
              </a:lnSpc>
              <a:spcAft>
                <a:spcPts val="0"/>
              </a:spcAft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1250302" y="2616765"/>
            <a:ext cx="21945600" cy="45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36758" y="369207"/>
            <a:ext cx="21044067" cy="1057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TextBox 10"/>
          <p:cNvSpPr txBox="1"/>
          <p:nvPr/>
        </p:nvSpPr>
        <p:spPr>
          <a:xfrm>
            <a:off x="4497990" y="11851341"/>
            <a:ext cx="16431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Calibri" panose="020F0502020204030204" pitchFamily="34" charset="0"/>
                <a:cs typeface="Calibri" panose="020F0502020204030204" pitchFamily="34" charset="0"/>
              </a:rPr>
              <a:t>BGLD-3.001-0001 „Нови подходи за генериране на данни за трудно достижими групи от населението, изложени на риск от нарушаване на техните права“</a:t>
            </a:r>
            <a:endParaRPr lang="bg-BG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48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ctrTitle"/>
          </p:nvPr>
        </p:nvSpPr>
        <p:spPr>
          <a:xfrm>
            <a:off x="1250302" y="5789388"/>
            <a:ext cx="15861694" cy="6647974"/>
          </a:xfrm>
        </p:spPr>
        <p:txBody>
          <a:bodyPr/>
          <a:lstStyle/>
          <a:p>
            <a:r>
              <a:rPr lang="ru-RU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ru-RU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Доц. д-р Александър </a:t>
            </a:r>
            <a:r>
              <a:rPr lang="ru-RU" sz="4800" b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Цветанов Найденов</a:t>
            </a:r>
            <a:br>
              <a:rPr lang="ru-RU" sz="4800" b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4800" b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Университет за национално и световно стопанство</a:t>
            </a:r>
            <a:r>
              <a:rPr lang="ru-RU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Катедра "Статистика и иконометрия"</a:t>
            </a:r>
            <a:br>
              <a:rPr lang="ru-RU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Факултет "Приложна информатика и статистика"</a:t>
            </a:r>
            <a:br>
              <a:rPr lang="ru-RU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E-mail: </a:t>
            </a:r>
            <a:r>
              <a:rPr lang="ru-RU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anaydenov@unwe.bg</a:t>
            </a:r>
            <a:r>
              <a:rPr lang="ru-RU" sz="4800" b="0" dirty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4800" b="0" dirty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4800" b="0" dirty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Профил в </a:t>
            </a:r>
            <a:r>
              <a:rPr lang="en-US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LinkedIn</a:t>
            </a:r>
            <a:r>
              <a:rPr lang="bg-BG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4800" b="0" dirty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https://</a:t>
            </a:r>
            <a:r>
              <a:rPr lang="en-US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www.linkedin.com/in/alexander-naidenov-ph-d-32649860</a:t>
            </a:r>
            <a:r>
              <a:rPr lang="bg-BG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bg-BG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48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7979" y="3851568"/>
            <a:ext cx="5868842" cy="58688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484" y="10501865"/>
            <a:ext cx="3282506" cy="32825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9099" y="11283334"/>
            <a:ext cx="2774963" cy="1579653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104409" y="311615"/>
            <a:ext cx="16255869" cy="84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sp>
        <p:nvSpPr>
          <p:cNvPr id="22" name="Rectangle 21"/>
          <p:cNvSpPr/>
          <p:nvPr/>
        </p:nvSpPr>
        <p:spPr>
          <a:xfrm>
            <a:off x="16026705" y="1427156"/>
            <a:ext cx="7360116" cy="112543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200150" indent="57150" algn="r">
              <a:lnSpc>
                <a:spcPct val="115000"/>
              </a:lnSpc>
              <a:spcAft>
                <a:spcPts val="0"/>
              </a:spcAft>
              <a:tabLst>
                <a:tab pos="5715000" algn="l"/>
              </a:tabLst>
            </a:pP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50" indent="57150" algn="r">
              <a:lnSpc>
                <a:spcPct val="115000"/>
              </a:lnSpc>
              <a:spcAft>
                <a:spcPts val="0"/>
              </a:spcAft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50" indent="57150" algn="r">
              <a:lnSpc>
                <a:spcPct val="115000"/>
              </a:lnSpc>
              <a:spcAft>
                <a:spcPts val="0"/>
              </a:spcAft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1250302" y="2616765"/>
            <a:ext cx="21945600" cy="45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36758" y="369207"/>
            <a:ext cx="21044067" cy="1057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TextBox 4"/>
          <p:cNvSpPr txBox="1"/>
          <p:nvPr/>
        </p:nvSpPr>
        <p:spPr>
          <a:xfrm>
            <a:off x="1250302" y="2976504"/>
            <a:ext cx="138594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chemeClr val="bg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КАРТОГРАФИРАНЕ НА УЯЗВИМОСТТА В БЪЛГАРИЯ НА НИВО ОБЩИНА - МЕТОДИ И ВЪЗМОЖНОСТИ</a:t>
            </a:r>
            <a:endParaRPr lang="bg-BG" sz="6000" b="1" dirty="0">
              <a:solidFill>
                <a:schemeClr val="bg2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7990" y="11851341"/>
            <a:ext cx="16431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Calibri" panose="020F0502020204030204" pitchFamily="34" charset="0"/>
                <a:cs typeface="Calibri" panose="020F0502020204030204" pitchFamily="34" charset="0"/>
              </a:rPr>
              <a:t>BGLD-3.001-0001 „Нови подходи за генериране на данни за трудно достижими групи от населението, изложени на риск от нарушаване на техните права“</a:t>
            </a:r>
            <a:endParaRPr lang="bg-BG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18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ctrTitle"/>
          </p:nvPr>
        </p:nvSpPr>
        <p:spPr>
          <a:xfrm>
            <a:off x="1250302" y="4919364"/>
            <a:ext cx="15293788" cy="6647974"/>
          </a:xfrm>
        </p:spPr>
        <p:txBody>
          <a:bodyPr/>
          <a:lstStyle/>
          <a:p>
            <a:r>
              <a:rPr lang="ru-RU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Подробно описание на статистико-математическия метод </a:t>
            </a:r>
            <a:br>
              <a:rPr lang="ru-RU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bg-BG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Оценка на 20 ключови индикатора</a:t>
            </a:r>
            <a:br>
              <a:rPr lang="bg-BG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bg-BG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bg-BG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4800" b="0" dirty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Описателни числови характеристики на оценките на индикаторите за „уязвимост“ за малки подсъвкупности </a:t>
            </a:r>
            <a:r>
              <a:rPr lang="ru-RU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общини</a:t>
            </a:r>
            <a:br>
              <a:rPr lang="ru-RU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bg-BG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bg-BG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bg-BG" sz="4800" b="0" dirty="0" smtClean="0">
                <a:solidFill>
                  <a:srgbClr val="0F3C7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Визуализация на резултатите</a:t>
            </a:r>
            <a:endParaRPr lang="ru-RU" sz="48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7979" y="3851568"/>
            <a:ext cx="5868842" cy="58688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484" y="10501865"/>
            <a:ext cx="3282506" cy="32825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9099" y="11283334"/>
            <a:ext cx="2774963" cy="1579653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104409" y="311615"/>
            <a:ext cx="16255869" cy="84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sp>
        <p:nvSpPr>
          <p:cNvPr id="22" name="Rectangle 21"/>
          <p:cNvSpPr/>
          <p:nvPr/>
        </p:nvSpPr>
        <p:spPr>
          <a:xfrm>
            <a:off x="16026705" y="1427156"/>
            <a:ext cx="7360116" cy="112543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200150" indent="57150" algn="r">
              <a:lnSpc>
                <a:spcPct val="115000"/>
              </a:lnSpc>
              <a:spcAft>
                <a:spcPts val="0"/>
              </a:spcAft>
              <a:tabLst>
                <a:tab pos="5715000" algn="l"/>
              </a:tabLst>
            </a:pP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50" indent="57150" algn="r">
              <a:lnSpc>
                <a:spcPct val="115000"/>
              </a:lnSpc>
              <a:spcAft>
                <a:spcPts val="0"/>
              </a:spcAft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50" indent="57150" algn="r">
              <a:lnSpc>
                <a:spcPct val="115000"/>
              </a:lnSpc>
              <a:spcAft>
                <a:spcPts val="0"/>
              </a:spcAft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1250302" y="2616765"/>
            <a:ext cx="21945600" cy="45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36758" y="369207"/>
            <a:ext cx="21044067" cy="1057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TextBox 4"/>
          <p:cNvSpPr txBox="1"/>
          <p:nvPr/>
        </p:nvSpPr>
        <p:spPr>
          <a:xfrm>
            <a:off x="1250302" y="2976504"/>
            <a:ext cx="138594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bg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КАРТОГРАФИРАНЕ НА УЯЗВИМОСТТА В БЪЛГАРИЯ НА НИВО ОБЩИНА - МЕТОДИ И ВЪЗМОЖНОСТИ</a:t>
            </a:r>
            <a:endParaRPr lang="bg-BG" sz="4800" b="1" dirty="0">
              <a:solidFill>
                <a:schemeClr val="bg2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7990" y="11851341"/>
            <a:ext cx="16431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Calibri" panose="020F0502020204030204" pitchFamily="34" charset="0"/>
                <a:cs typeface="Calibri" panose="020F0502020204030204" pitchFamily="34" charset="0"/>
              </a:rPr>
              <a:t>BGLD-3.001-0001 „Нови подходи за генериране на данни за трудно достижими групи от населението, изложени на риск от нарушаване на техните права“</a:t>
            </a:r>
            <a:endParaRPr lang="bg-BG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8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7979" y="3851568"/>
            <a:ext cx="5868842" cy="58688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484" y="10501865"/>
            <a:ext cx="3282506" cy="32825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9099" y="11283334"/>
            <a:ext cx="2774963" cy="1579653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104409" y="311615"/>
            <a:ext cx="16255869" cy="84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sp>
        <p:nvSpPr>
          <p:cNvPr id="22" name="Rectangle 21"/>
          <p:cNvSpPr/>
          <p:nvPr/>
        </p:nvSpPr>
        <p:spPr>
          <a:xfrm>
            <a:off x="16026705" y="1427156"/>
            <a:ext cx="7360116" cy="112543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200150" indent="57150" algn="r">
              <a:lnSpc>
                <a:spcPct val="115000"/>
              </a:lnSpc>
              <a:spcAft>
                <a:spcPts val="0"/>
              </a:spcAft>
              <a:tabLst>
                <a:tab pos="5715000" algn="l"/>
              </a:tabLst>
            </a:pP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50" indent="57150" algn="r">
              <a:lnSpc>
                <a:spcPct val="115000"/>
              </a:lnSpc>
              <a:spcAft>
                <a:spcPts val="0"/>
              </a:spcAft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50" indent="57150" algn="r">
              <a:lnSpc>
                <a:spcPct val="115000"/>
              </a:lnSpc>
              <a:spcAft>
                <a:spcPts val="0"/>
              </a:spcAft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1250302" y="2616765"/>
            <a:ext cx="21945600" cy="45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36758" y="369207"/>
            <a:ext cx="21044067" cy="1057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TextBox 4"/>
          <p:cNvSpPr txBox="1"/>
          <p:nvPr/>
        </p:nvSpPr>
        <p:spPr>
          <a:xfrm>
            <a:off x="1644749" y="2451301"/>
            <a:ext cx="138594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Относителен дял на незаетите и неучещи младежи на възраст 15 - 29 навършени години по общини (%)</a:t>
            </a:r>
            <a:endParaRPr lang="bg-BG" sz="4400" b="1" dirty="0">
              <a:solidFill>
                <a:schemeClr val="bg2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7990" y="11851341"/>
            <a:ext cx="16431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Calibri" panose="020F0502020204030204" pitchFamily="34" charset="0"/>
                <a:cs typeface="Calibri" panose="020F0502020204030204" pitchFamily="34" charset="0"/>
              </a:rPr>
              <a:t>BGLD-3.001-0001 „Нови подходи за генериране на данни за трудно достижими групи от населението, изложени на риск от нарушаване на техните права“</a:t>
            </a:r>
            <a:endParaRPr lang="bg-BG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464" y="3558087"/>
            <a:ext cx="11822279" cy="87738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37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7979" y="3851568"/>
            <a:ext cx="5868842" cy="58688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484" y="10501865"/>
            <a:ext cx="3282506" cy="32825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9099" y="11283334"/>
            <a:ext cx="2774963" cy="1579653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104409" y="311615"/>
            <a:ext cx="16255869" cy="84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sp>
        <p:nvSpPr>
          <p:cNvPr id="22" name="Rectangle 21"/>
          <p:cNvSpPr/>
          <p:nvPr/>
        </p:nvSpPr>
        <p:spPr>
          <a:xfrm>
            <a:off x="16026705" y="1427156"/>
            <a:ext cx="7360116" cy="112543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200150" indent="57150" algn="r">
              <a:lnSpc>
                <a:spcPct val="115000"/>
              </a:lnSpc>
              <a:spcAft>
                <a:spcPts val="0"/>
              </a:spcAft>
              <a:tabLst>
                <a:tab pos="5715000" algn="l"/>
              </a:tabLst>
            </a:pP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50" indent="57150" algn="r">
              <a:lnSpc>
                <a:spcPct val="115000"/>
              </a:lnSpc>
              <a:spcAft>
                <a:spcPts val="0"/>
              </a:spcAft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50" indent="57150" algn="r">
              <a:lnSpc>
                <a:spcPct val="115000"/>
              </a:lnSpc>
              <a:spcAft>
                <a:spcPts val="0"/>
              </a:spcAft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1250302" y="2616765"/>
            <a:ext cx="21945600" cy="45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36758" y="369207"/>
            <a:ext cx="21044067" cy="1057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TextBox 4"/>
          <p:cNvSpPr txBox="1"/>
          <p:nvPr/>
        </p:nvSpPr>
        <p:spPr>
          <a:xfrm>
            <a:off x="1644749" y="2451301"/>
            <a:ext cx="138594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Относителен дял на незаетите и неучещи младежи на възраст 15 - 29 навършени години по общини (%)</a:t>
            </a:r>
            <a:endParaRPr lang="bg-BG" sz="4400" b="1" dirty="0">
              <a:solidFill>
                <a:schemeClr val="bg2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7990" y="11851341"/>
            <a:ext cx="16431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Calibri" panose="020F0502020204030204" pitchFamily="34" charset="0"/>
                <a:cs typeface="Calibri" panose="020F0502020204030204" pitchFamily="34" charset="0"/>
              </a:rPr>
              <a:t>BGLD-3.001-0001 „Нови подходи за генериране на данни за трудно достижими групи от населението, изложени на риск от нарушаване на техните права“</a:t>
            </a:r>
            <a:endParaRPr lang="bg-BG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5341" y="4103518"/>
            <a:ext cx="9484659" cy="8564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94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7979" y="3851568"/>
            <a:ext cx="5868842" cy="58688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484" y="10501865"/>
            <a:ext cx="3282506" cy="32825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9099" y="11283334"/>
            <a:ext cx="2774963" cy="1579653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104409" y="311615"/>
            <a:ext cx="16255869" cy="84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sp>
        <p:nvSpPr>
          <p:cNvPr id="22" name="Rectangle 21"/>
          <p:cNvSpPr/>
          <p:nvPr/>
        </p:nvSpPr>
        <p:spPr>
          <a:xfrm>
            <a:off x="16026705" y="1427156"/>
            <a:ext cx="7360116" cy="112543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200150" indent="57150" algn="r">
              <a:lnSpc>
                <a:spcPct val="115000"/>
              </a:lnSpc>
              <a:spcAft>
                <a:spcPts val="0"/>
              </a:spcAft>
              <a:tabLst>
                <a:tab pos="5715000" algn="l"/>
              </a:tabLst>
            </a:pP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50" indent="57150" algn="r">
              <a:lnSpc>
                <a:spcPct val="115000"/>
              </a:lnSpc>
              <a:spcAft>
                <a:spcPts val="0"/>
              </a:spcAft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50" indent="57150" algn="r">
              <a:lnSpc>
                <a:spcPct val="115000"/>
              </a:lnSpc>
              <a:spcAft>
                <a:spcPts val="0"/>
              </a:spcAft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1250302" y="2616765"/>
            <a:ext cx="21945600" cy="45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36758" y="369207"/>
            <a:ext cx="21044067" cy="1057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TextBox 4"/>
          <p:cNvSpPr txBox="1"/>
          <p:nvPr/>
        </p:nvSpPr>
        <p:spPr>
          <a:xfrm>
            <a:off x="1250302" y="3503603"/>
            <a:ext cx="14879563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06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Дискусия</a:t>
            </a:r>
            <a:endParaRPr lang="bg-BG" sz="10600" b="1" dirty="0">
              <a:solidFill>
                <a:schemeClr val="bg2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7990" y="11851341"/>
            <a:ext cx="16431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Calibri" panose="020F0502020204030204" pitchFamily="34" charset="0"/>
                <a:cs typeface="Calibri" panose="020F0502020204030204" pitchFamily="34" charset="0"/>
              </a:rPr>
              <a:t>BGLD-3.001-0001 „Нови подходи за генериране на данни за трудно достижими групи от населението, изложени на риск от нарушаване на техните права“</a:t>
            </a:r>
            <a:endParaRPr lang="bg-BG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80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ctrTitle"/>
          </p:nvPr>
        </p:nvSpPr>
        <p:spPr>
          <a:xfrm>
            <a:off x="1250302" y="7316087"/>
            <a:ext cx="16267677" cy="1477328"/>
          </a:xfrm>
        </p:spPr>
        <p:txBody>
          <a:bodyPr/>
          <a:lstStyle/>
          <a:p>
            <a:pPr marL="45720">
              <a:defRPr/>
            </a:pPr>
            <a:r>
              <a:rPr lang="bg-BG" sz="4800" dirty="0" smtClean="0"/>
              <a:t>Свилен Кателиев</a:t>
            </a:r>
            <a:r>
              <a:rPr lang="bg-BG" sz="4800" dirty="0"/>
              <a:t/>
            </a:r>
            <a:br>
              <a:rPr lang="bg-BG" sz="4800" dirty="0"/>
            </a:br>
            <a:r>
              <a:rPr lang="bg-BG" sz="4800" dirty="0"/>
              <a:t>тел: 02/98 57 469, </a:t>
            </a:r>
            <a:r>
              <a:rPr lang="en-US" sz="4800" u="sng" dirty="0">
                <a:hlinkClick r:id="rId2"/>
              </a:rPr>
              <a:t>skateliev@nsi.bg</a:t>
            </a:r>
            <a:endParaRPr lang="bg-BG" sz="4800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7979" y="3851568"/>
            <a:ext cx="5868842" cy="58688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484" y="10501865"/>
            <a:ext cx="3282506" cy="32825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9099" y="11283334"/>
            <a:ext cx="2774963" cy="1579653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104409" y="311615"/>
            <a:ext cx="16255869" cy="84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sp>
        <p:nvSpPr>
          <p:cNvPr id="22" name="Rectangle 21"/>
          <p:cNvSpPr/>
          <p:nvPr/>
        </p:nvSpPr>
        <p:spPr>
          <a:xfrm>
            <a:off x="16026705" y="1427156"/>
            <a:ext cx="7360116" cy="112543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200150" indent="57150" algn="r">
              <a:lnSpc>
                <a:spcPct val="115000"/>
              </a:lnSpc>
              <a:spcAft>
                <a:spcPts val="0"/>
              </a:spcAft>
              <a:tabLst>
                <a:tab pos="5715000" algn="l"/>
              </a:tabLst>
            </a:pP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50" indent="57150" algn="r">
              <a:lnSpc>
                <a:spcPct val="115000"/>
              </a:lnSpc>
              <a:spcAft>
                <a:spcPts val="0"/>
              </a:spcAft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2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200150" indent="57150" algn="r">
              <a:lnSpc>
                <a:spcPct val="115000"/>
              </a:lnSpc>
              <a:spcAft>
                <a:spcPts val="0"/>
              </a:spcAft>
            </a:pPr>
            <a:r>
              <a:rPr lang="bg-BG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1250302" y="2616765"/>
            <a:ext cx="21945600" cy="45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36758" y="369207"/>
            <a:ext cx="21044067" cy="1057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TextBox 4"/>
          <p:cNvSpPr txBox="1"/>
          <p:nvPr/>
        </p:nvSpPr>
        <p:spPr>
          <a:xfrm>
            <a:off x="1483384" y="2998686"/>
            <a:ext cx="138594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88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Благодаря за вниманието!</a:t>
            </a:r>
            <a:endParaRPr lang="bg-BG" sz="8800" b="1" dirty="0">
              <a:solidFill>
                <a:schemeClr val="bg2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7990" y="11851341"/>
            <a:ext cx="16431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Calibri" panose="020F0502020204030204" pitchFamily="34" charset="0"/>
                <a:cs typeface="Calibri" panose="020F0502020204030204" pitchFamily="34" charset="0"/>
              </a:rPr>
              <a:t>BGLD-3.001-0001 „Нови подходи за генериране на данни за трудно достижими групи от населението, изложени на риск от нарушаване на техните права“</a:t>
            </a:r>
            <a:endParaRPr lang="bg-BG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5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e">
  <a:themeElements>
    <a:clrScheme name="">
      <a:dk1>
        <a:srgbClr val="000000"/>
      </a:dk1>
      <a:lt1>
        <a:srgbClr val="FFFFFF"/>
      </a:lt1>
      <a:dk2>
        <a:srgbClr val="1E1E1C"/>
      </a:dk2>
      <a:lt2>
        <a:srgbClr val="0F3C74"/>
      </a:lt2>
      <a:accent1>
        <a:srgbClr val="0F3C74"/>
      </a:accent1>
      <a:accent2>
        <a:srgbClr val="D8222C"/>
      </a:accent2>
      <a:accent3>
        <a:srgbClr val="3EAF79"/>
      </a:accent3>
      <a:accent4>
        <a:srgbClr val="FFC000"/>
      </a:accent4>
      <a:accent5>
        <a:srgbClr val="0F3C74"/>
      </a:accent5>
      <a:accent6>
        <a:srgbClr val="3EAF79"/>
      </a:accent6>
      <a:hlink>
        <a:srgbClr val="0F3C74"/>
      </a:hlink>
      <a:folHlink>
        <a:srgbClr val="954F72"/>
      </a:folHlink>
    </a:clrScheme>
    <a:fontScheme name="Egendefinert 1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mal_EØSMidlene.potx" id="{2877A2A8-6D65-4BE8-A3B9-A911333E1F70}" vid="{D3D72181-B44E-471C-A438-738F633005D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7850</TotalTime>
  <Words>508</Words>
  <Application>Microsoft Office PowerPoint</Application>
  <PresentationFormat>Custom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Office-theme</vt:lpstr>
      <vt:lpstr>Териториални измерения на уязвимостта  </vt:lpstr>
      <vt:lpstr> Нужда от информация на ниско териториално ниво  Оценка на индикаторите за малки подсъвкупности (Small Area Estimation)  Разработване на аналитичен документ  Kартографиране на резултатите </vt:lpstr>
      <vt:lpstr>  Доц. д-р Александър Цветанов Найденов Университет за национално и световно стопанство Катедра "Статистика и иконометрия" Факултет "Приложна информатика и статистика" E-mail: anaydenov@unwe.bg Профил в LinkedIn: https://www.linkedin.com/in/alexander-naidenov-ph-d-32649860 </vt:lpstr>
      <vt:lpstr>Подробно описание на статистико-математическия метод   Оценка на 20 ключови индикатора  Описателни числови характеристики на оценките на индикаторите за „уязвимост“ за малки подсъвкупности – общини  Визуализация на резултатите</vt:lpstr>
      <vt:lpstr>PowerPoint Presentation</vt:lpstr>
      <vt:lpstr>PowerPoint Presentation</vt:lpstr>
      <vt:lpstr>PowerPoint Presentation</vt:lpstr>
      <vt:lpstr>Свилен Кателиев тел: 02/98 57 469, skateliev@nsi.bg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Microsoft Office-bruker</dc:creator>
  <cp:lastModifiedBy>Svilen Kateliev</cp:lastModifiedBy>
  <cp:revision>121</cp:revision>
  <dcterms:created xsi:type="dcterms:W3CDTF">2017-09-27T10:52:39Z</dcterms:created>
  <dcterms:modified xsi:type="dcterms:W3CDTF">2022-09-13T06:46:26Z</dcterms:modified>
</cp:coreProperties>
</file>