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4" r:id="rId2"/>
    <p:sldId id="401" r:id="rId3"/>
    <p:sldId id="323" r:id="rId4"/>
    <p:sldId id="320" r:id="rId5"/>
    <p:sldId id="324" r:id="rId6"/>
    <p:sldId id="403" r:id="rId7"/>
    <p:sldId id="393" r:id="rId8"/>
    <p:sldId id="40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ATSOUKAS Alexandros (FRA)" initials="BA(" lastIdx="3" clrIdx="0">
    <p:extLst>
      <p:ext uri="{19B8F6BF-5375-455C-9EA6-DF929625EA0E}">
        <p15:presenceInfo xmlns:p15="http://schemas.microsoft.com/office/powerpoint/2012/main" userId="S::Alexandros.BALATSOUKAS@fra.europa.eu::0a34c69e-39e5-49d0-ac80-d818038a05c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93" autoAdjust="0"/>
    <p:restoredTop sz="85246" autoAdjust="0"/>
  </p:normalViewPr>
  <p:slideViewPr>
    <p:cSldViewPr snapToGrid="0">
      <p:cViewPr varScale="1">
        <p:scale>
          <a:sx n="95" d="100"/>
          <a:sy n="95" d="100"/>
        </p:scale>
        <p:origin x="6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FD221-9E58-41AF-B531-B916B6D67963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C984B-7023-43F1-A19A-7691251B8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32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6C984B-7023-43F1-A19A-7691251B889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40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77EBE-4AB1-40BC-9A5C-5D0E06310B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EFD33-19C1-4AB8-BABF-CD95817C72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C983A-A9CD-49C0-B65F-309CAC6FB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946101-324B-4279-9263-BEED30B45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7D1F3-C58B-4B9B-8A83-4698D5630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422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5339E-C083-4B68-A184-B8D721F45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5D6493-5BB0-4B68-A4B2-93EA559C8B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5660A-BAE5-40AC-86ED-BD0ED692B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B0AE80-91B2-4C78-B7AF-8692B3F02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F8526-4440-4BF3-927B-8B6C2EA28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374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710EB3-2FA0-4468-91AD-BBE644E81F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8F59B5-C2A0-45DB-A67E-91A847A750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74401-4064-4AA2-B5A7-7EB973F15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CDBFEA-4B70-4DFE-89FB-4AD3D75FE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77EF4-F04B-486A-BC20-E96A7E56E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21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- light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630161" y="3222282"/>
            <a:ext cx="9167449" cy="554126"/>
          </a:xfrm>
        </p:spPr>
        <p:txBody>
          <a:bodyPr wrap="square" lIns="0" tIns="0" rIns="0" bIns="0" anchor="ctr">
            <a:spAutoFit/>
          </a:bodyPr>
          <a:lstStyle>
            <a:lvl1pPr algn="l">
              <a:defRPr sz="4001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9569442" y="6261424"/>
            <a:ext cx="1993109" cy="323165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1500">
                <a:solidFill>
                  <a:schemeClr val="dk2"/>
                </a:solidFill>
              </a:defRPr>
            </a:lvl1pPr>
          </a:lstStyle>
          <a:p>
            <a:fld id="{D5906656-A9BE-4917-BFD7-16C60DDEE872}" type="datetime1">
              <a:rPr lang="nb-NO" smtClean="0"/>
              <a:t>13.09.2022</a:t>
            </a:fld>
            <a:endParaRPr lang="nb-NO" dirty="0"/>
          </a:p>
        </p:txBody>
      </p:sp>
      <p:sp>
        <p:nvSpPr>
          <p:cNvPr id="13" name="Plassholder f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630161" y="5828126"/>
            <a:ext cx="2110306" cy="480131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 err="1"/>
              <a:t>Name</a:t>
            </a:r>
            <a:endParaRPr lang="en-GB" dirty="0"/>
          </a:p>
        </p:txBody>
      </p:sp>
      <p:sp>
        <p:nvSpPr>
          <p:cNvPr id="14" name="Plassholder f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630161" y="6105326"/>
            <a:ext cx="2110306" cy="480131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GB" dirty="0"/>
          </a:p>
        </p:txBody>
      </p:sp>
      <p:sp>
        <p:nvSpPr>
          <p:cNvPr id="17" name="Plassholder for tekst 12"/>
          <p:cNvSpPr>
            <a:spLocks noGrp="1"/>
          </p:cNvSpPr>
          <p:nvPr>
            <p:ph type="body" sz="quarter" idx="15" hasCustomPrompt="1"/>
          </p:nvPr>
        </p:nvSpPr>
        <p:spPr>
          <a:xfrm>
            <a:off x="5100701" y="5824704"/>
            <a:ext cx="3384003" cy="480131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Office</a:t>
            </a:r>
            <a:endParaRPr lang="en-GB" dirty="0"/>
          </a:p>
        </p:txBody>
      </p:sp>
      <p:sp>
        <p:nvSpPr>
          <p:cNvPr id="18" name="Plassholder for tekst 12"/>
          <p:cNvSpPr>
            <a:spLocks noGrp="1"/>
          </p:cNvSpPr>
          <p:nvPr>
            <p:ph type="body" sz="quarter" idx="16" hasCustomPrompt="1"/>
          </p:nvPr>
        </p:nvSpPr>
        <p:spPr>
          <a:xfrm>
            <a:off x="5100702" y="6104458"/>
            <a:ext cx="3384003" cy="480131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Company</a:t>
            </a:r>
            <a:endParaRPr lang="en-GB" dirty="0"/>
          </a:p>
        </p:txBody>
      </p:sp>
      <p:pic>
        <p:nvPicPr>
          <p:cNvPr id="20" name="Bild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2192000" cy="120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593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630275" y="1545950"/>
            <a:ext cx="10932276" cy="45945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/>
              <a:t>Click to add text</a:t>
            </a:r>
          </a:p>
          <a:p>
            <a:pPr lvl="1"/>
            <a:r>
              <a:rPr lang="nb-NO" dirty="0"/>
              <a:t>Second level</a:t>
            </a:r>
          </a:p>
          <a:p>
            <a:pPr lvl="2"/>
            <a:r>
              <a:rPr lang="nb-NO" dirty="0"/>
              <a:t>Third level</a:t>
            </a:r>
          </a:p>
          <a:p>
            <a:pPr lvl="3"/>
            <a:r>
              <a:rPr lang="nb-NO" dirty="0"/>
              <a:t>Fourth level</a:t>
            </a:r>
          </a:p>
          <a:p>
            <a:pPr lvl="4"/>
            <a:r>
              <a:rPr lang="nb-NO" dirty="0"/>
              <a:t>Fifth level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629862" y="1315554"/>
            <a:ext cx="10932275" cy="480131"/>
          </a:xfrm>
        </p:spPr>
        <p:txBody>
          <a:bodyPr>
            <a:spAutoFit/>
          </a:bodyPr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2297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1F398-1430-4E56-B9D0-DF158614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95049-06E2-4D16-AB61-E4E988874D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B4640F-496B-4942-A457-0497C5E7D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93852-711D-4107-9641-318F66C71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80F7B-1F82-4511-92FE-DCBC0BE0A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795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1C142-4867-48B1-BF85-A217FC045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389C73-EA70-4B74-8ACB-6EB15255F7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229AD-E4FC-4294-9148-5067361A7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8E28AB-5764-4832-A8B5-DB38C0E89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B1E02-0CA5-4B8E-AAD9-EA85523E2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025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EFCE7-3F76-4074-9C43-8425257C0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21A01-6BBC-458F-B485-2FE01C5E81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62C78C-BA9B-4226-926F-AED7A33FC6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B4EFFB-C088-466F-A729-023A47113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797A3E-3E9E-40FE-9307-EADC9939A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0A5B28-2851-4F5A-AEAE-229823D64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138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028CD-D329-4D71-97ED-E9EBE9939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B0559A-CB34-4991-9E16-09C57604E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15FF4B-B37D-451C-9074-E06806EE2E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5034F6-E7FA-4F25-9FF1-3BDC10815F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B3A4BB-1F19-4912-B36F-9FD3A716EA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58CCC3-8BEC-47B6-83B7-45E3452D0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F126D2-96FD-4F5D-97B4-70AFFFEF8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0FA2C3-BDE1-46E8-9789-A9AEFB3A7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556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3AE4B-AFCC-4602-AFFF-A04939CDE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2F6938-3FFA-47BD-8289-35981FBD1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1F33F9-BEF3-4FEA-85AB-0292DB520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B3A381-6DFF-4180-8841-66464D50E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095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75C1FF-B9D0-4054-A2E6-D19158B16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161455-31FA-4463-8D9A-8DB4B2DF7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F57E6D-D84A-4A4F-9628-E117517E5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535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6D8B1-4121-47EC-83CF-A9A477D83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FAA65-EAC1-4CAD-B6B8-E90E329B5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3B48EA-CF09-4865-8AC6-EDCD3411DE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50CECB-EC8F-4A59-80D3-2E721528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528F4-ED14-4D7E-A988-D88EF73CB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BBBC6-1DC4-468C-9DA3-B3BE1905C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676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68B1E-2964-45A9-AEBF-44BDB3FC1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41960B-4E53-4CF0-B05B-440815F723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A1C9C5-319B-413B-AAD0-05F91A8BA4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D5C143-4172-4501-8CC4-5169F4CCE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8B31E9-0A84-4586-B2FB-876C0E4AC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84310B-A658-41CA-932E-305D54212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731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839C42-03C8-4F66-B4DE-C6B15C9AB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DB1F1F-CF1A-4150-8939-AC5AE81B4E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F7A77-C095-4C6B-8EE5-5F990406D8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F8636-FBFB-4C7F-8712-44AAB3FF614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9FBFAA-3BB9-4416-9693-B0816086E2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0821B-71AE-434A-AB12-9801B88360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AF8F4-ADD2-40C0-8B92-3A3BFF62A4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97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>
          <a:xfrm>
            <a:off x="625311" y="2327253"/>
            <a:ext cx="8470359" cy="2881558"/>
          </a:xfrm>
        </p:spPr>
        <p:txBody>
          <a:bodyPr/>
          <a:lstStyle/>
          <a:p>
            <a:pPr algn="ctr"/>
            <a:r>
              <a:rPr lang="bg-BG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BGLD-3.001 </a:t>
            </a:r>
            <a:br>
              <a:rPr lang="en-US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300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Нови подходи за генериране на данни за трудно достижими групи от населението</a:t>
            </a:r>
            <a:br>
              <a:rPr lang="bg-BG" sz="300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1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Прилагане на данни в политическия процес</a:t>
            </a:r>
            <a:br>
              <a:rPr lang="ru-RU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София</a:t>
            </a:r>
            <a:r>
              <a:rPr lang="ru-RU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,13 </a:t>
            </a:r>
            <a:r>
              <a:rPr lang="bg-BG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септември</a:t>
            </a:r>
            <a:r>
              <a:rPr lang="en-GB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г.</a:t>
            </a:r>
            <a:br>
              <a:rPr lang="en-US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Иванов, </a:t>
            </a:r>
            <a:r>
              <a:rPr lang="en-GB" sz="3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671" y="2005129"/>
            <a:ext cx="2599182" cy="25991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40" y="5216557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852173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sp>
        <p:nvSpPr>
          <p:cNvPr id="22" name="Rectangle 21"/>
          <p:cNvSpPr/>
          <p:nvPr/>
        </p:nvSpPr>
        <p:spPr>
          <a:xfrm>
            <a:off x="8014369" y="713661"/>
            <a:ext cx="3680484" cy="60888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625312" y="1308534"/>
            <a:ext cx="10974070" cy="22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4922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37"/>
          <p:cNvSpPr txBox="1">
            <a:spLocks/>
          </p:cNvSpPr>
          <p:nvPr/>
        </p:nvSpPr>
        <p:spPr>
          <a:xfrm>
            <a:off x="1352683" y="1446835"/>
            <a:ext cx="10604855" cy="46923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g-BG" sz="24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bg-BG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Структура на доклада: отделна глава за всяка от групите в риск с хармонизирано съдържание</a:t>
            </a:r>
          </a:p>
          <a:p>
            <a:pPr lvl="1"/>
            <a:r>
              <a:rPr lang="bg-BG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Политическа рамка</a:t>
            </a:r>
            <a:endParaRPr lang="en-GB" sz="24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1"/>
            <a:r>
              <a:rPr lang="bg-BG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Изходни данни и индикатори</a:t>
            </a:r>
            <a:endParaRPr lang="en-GB" sz="24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1"/>
            <a:r>
              <a:rPr lang="bg-BG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Индикатори за мониторинг и оценка</a:t>
            </a:r>
            <a:endParaRPr lang="en-GB" sz="24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1"/>
            <a:r>
              <a:rPr lang="bg-BG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Данни от изследването на НСИ и FRA</a:t>
            </a:r>
            <a:endParaRPr lang="en-GB" sz="24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endParaRPr lang="en-GB" sz="24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05932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796699" y="2673769"/>
            <a:ext cx="1494326" cy="29133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bg-BG" sz="2000" dirty="0">
                <a:solidFill>
                  <a:srgbClr val="002060"/>
                </a:solidFill>
              </a:rPr>
              <a:t>Уязвими групи, политики и индикатори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1" name="Content Placeholder 37"/>
          <p:cNvSpPr txBox="1">
            <a:spLocks/>
          </p:cNvSpPr>
          <p:nvPr/>
        </p:nvSpPr>
        <p:spPr>
          <a:xfrm>
            <a:off x="796697" y="1540429"/>
            <a:ext cx="3421549" cy="9180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2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084F9DD-8DC4-4776-A2DE-3F062D6B65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41364"/>
              </p:ext>
            </p:extLst>
          </p:nvPr>
        </p:nvGraphicFramePr>
        <p:xfrm>
          <a:off x="2438142" y="1491107"/>
          <a:ext cx="9415348" cy="41814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1515">
                  <a:extLst>
                    <a:ext uri="{9D8B030D-6E8A-4147-A177-3AD203B41FA5}">
                      <a16:colId xmlns:a16="http://schemas.microsoft.com/office/drawing/2014/main" val="2246863463"/>
                    </a:ext>
                  </a:extLst>
                </a:gridCol>
                <a:gridCol w="3586535">
                  <a:extLst>
                    <a:ext uri="{9D8B030D-6E8A-4147-A177-3AD203B41FA5}">
                      <a16:colId xmlns:a16="http://schemas.microsoft.com/office/drawing/2014/main" val="3846725053"/>
                    </a:ext>
                  </a:extLst>
                </a:gridCol>
                <a:gridCol w="2701641">
                  <a:extLst>
                    <a:ext uri="{9D8B030D-6E8A-4147-A177-3AD203B41FA5}">
                      <a16:colId xmlns:a16="http://schemas.microsoft.com/office/drawing/2014/main" val="3678702025"/>
                    </a:ext>
                  </a:extLst>
                </a:gridCol>
                <a:gridCol w="1525657">
                  <a:extLst>
                    <a:ext uri="{9D8B030D-6E8A-4147-A177-3AD203B41FA5}">
                      <a16:colId xmlns:a16="http://schemas.microsoft.com/office/drawing/2014/main" val="2612972366"/>
                    </a:ext>
                  </a:extLst>
                </a:gridCol>
              </a:tblGrid>
              <a:tr h="77081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bg-BG" sz="2000" dirty="0">
                          <a:effectLst/>
                        </a:rPr>
                        <a:t>Политическа рамка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bg-BG" sz="2000" dirty="0">
                          <a:effectLst/>
                        </a:rPr>
                        <a:t>Индикатори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/>
                        <a:t>Цели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6432323"/>
                  </a:ext>
                </a:extLst>
              </a:tr>
              <a:tr h="1192063">
                <a:tc>
                  <a:txBody>
                    <a:bodyPr/>
                    <a:lstStyle/>
                    <a:p>
                      <a:pPr algn="just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bg-BG" sz="2000" dirty="0">
                          <a:effectLst/>
                        </a:rPr>
                        <a:t>Роми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bg-BG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Национална стратегия на Република България за равенство, приобщаване и участие на ромите 2021-2030 </a:t>
                      </a:r>
                      <a:endParaRPr lang="en-GB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bg-BG" sz="2000" b="0" dirty="0">
                          <a:effectLst/>
                        </a:rPr>
                        <a:t>Да - </a:t>
                      </a:r>
                      <a:r>
                        <a:rPr lang="bg-BG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индикаторен модел и списък с индикатори</a:t>
                      </a:r>
                      <a:endParaRPr lang="en-GB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bg-BG" sz="2000" b="0" dirty="0">
                          <a:effectLst/>
                        </a:rPr>
                        <a:t>Да</a:t>
                      </a:r>
                      <a:endParaRPr lang="en-GB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70065414"/>
                  </a:ext>
                </a:extLst>
              </a:tr>
              <a:tr h="662257">
                <a:tc>
                  <a:txBody>
                    <a:bodyPr/>
                    <a:lstStyle/>
                    <a:p>
                      <a:pPr algn="just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bg-BG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Деца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bg-BG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Националната стратегия за детето 2008-2018 с изтекъл срок</a:t>
                      </a:r>
                      <a:endParaRPr lang="en-GB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bg-BG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Отделна пътна карта (предстои)</a:t>
                      </a:r>
                      <a:endParaRPr lang="en-GB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bg-BG" sz="2000" b="0" dirty="0">
                          <a:effectLst/>
                        </a:rPr>
                        <a:t>Предвиждат се</a:t>
                      </a:r>
                      <a:endParaRPr lang="en-GB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7756416"/>
                  </a:ext>
                </a:extLst>
              </a:tr>
              <a:tr h="894047">
                <a:tc>
                  <a:txBody>
                    <a:bodyPr/>
                    <a:lstStyle/>
                    <a:p>
                      <a:pPr algn="just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bg-BG" sz="2000" dirty="0">
                          <a:effectLst/>
                        </a:rPr>
                        <a:t>Възрастни</a:t>
                      </a:r>
                      <a:r>
                        <a:rPr lang="en-GB" sz="2000" dirty="0">
                          <a:effectLst/>
                        </a:rPr>
                        <a:t> 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bg-BG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Национална стратегия за активен живот на възрастните хора в България 2019-2030 </a:t>
                      </a:r>
                      <a:endParaRPr lang="en-GB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bg-BG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Индикатори на Индекса на активния живот на възрастните хора</a:t>
                      </a:r>
                      <a:endParaRPr lang="en-GB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bg-BG" sz="2000" b="0" dirty="0">
                          <a:effectLst/>
                        </a:rPr>
                        <a:t>Да – средни за ЕС</a:t>
                      </a:r>
                      <a:endParaRPr lang="en-GB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37170704"/>
                  </a:ext>
                </a:extLst>
              </a:tr>
              <a:tr h="662257">
                <a:tc>
                  <a:txBody>
                    <a:bodyPr/>
                    <a:lstStyle/>
                    <a:p>
                      <a:pPr algn="l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bg-BG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Хора с увреждания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bg-BG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Национална стратегия за хората с увреждания 2021-2030</a:t>
                      </a:r>
                      <a:endParaRPr lang="en-GB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bg-BG" sz="2000" b="0" dirty="0">
                          <a:effectLst/>
                        </a:rPr>
                        <a:t>Препоръчени, но </a:t>
                      </a:r>
                      <a:r>
                        <a:rPr lang="bg-BG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се уточнява нито какви </a:t>
                      </a:r>
                      <a:endParaRPr lang="en-GB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963962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6250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37"/>
          <p:cNvSpPr txBox="1">
            <a:spLocks/>
          </p:cNvSpPr>
          <p:nvPr/>
        </p:nvSpPr>
        <p:spPr>
          <a:xfrm>
            <a:off x="1352683" y="1446835"/>
            <a:ext cx="10604855" cy="46923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Основни изводи</a:t>
            </a:r>
          </a:p>
          <a:p>
            <a:pPr>
              <a:spcBef>
                <a:spcPts val="1800"/>
              </a:spcBef>
            </a:pPr>
            <a:r>
              <a:rPr lang="bg-BG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Данни има, но те рядко се използват за целеполагане и наблюдение на напредъка. Данните се използват </a:t>
            </a:r>
            <a:r>
              <a:rPr 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най-вече за общ анализ и оценка на състоянието на сферата, за която се отнася съответният стратегически документ</a:t>
            </a:r>
            <a:endParaRPr lang="bg-BG" sz="24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ts val="1800"/>
              </a:spcBef>
            </a:pPr>
            <a:r>
              <a:rPr 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Прилагането и оценката на изпълнението на политики рядко се основава на надеждни количествени данни</a:t>
            </a:r>
          </a:p>
          <a:p>
            <a:pPr>
              <a:spcBef>
                <a:spcPts val="1800"/>
              </a:spcBef>
            </a:pPr>
            <a:r>
              <a:rPr 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Оценка на въздействието на инвестирани средства през публични политики на практика отсъства. Не е ясно какво обществото получава срещу похарчените пари на данъкоплатеца – български или европейски</a:t>
            </a:r>
          </a:p>
          <a:p>
            <a:endParaRPr lang="en-GB" sz="24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05554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37"/>
          <p:cNvSpPr txBox="1">
            <a:spLocks/>
          </p:cNvSpPr>
          <p:nvPr/>
        </p:nvSpPr>
        <p:spPr>
          <a:xfrm>
            <a:off x="1352683" y="1446835"/>
            <a:ext cx="10500808" cy="46923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Често се наблюдава объркване по отношение на основни дефиниции (данни, индикатор, цел, целеви показатели)</a:t>
            </a:r>
          </a:p>
          <a:p>
            <a:r>
              <a:rPr 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Индикаторите да бъдат използвани в целия цикъл на политическия процес – от оценката на нуждите, през формулирането на целите и мерките, до оценката на ефекта от тяхното изпълнение</a:t>
            </a:r>
          </a:p>
          <a:p>
            <a:r>
              <a:rPr lang="bg-BG" sz="2400" b="0" i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Национална стратегия на Република България за равенство, приобщаване и участие на ромите 2021-2030 </a:t>
            </a:r>
            <a:r>
              <a:rPr lang="bg-BG" sz="2400" b="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и </a:t>
            </a:r>
            <a:r>
              <a:rPr lang="ru-RU" sz="2400" b="0" i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Националната стратегия за активен живот на възрастните хора в България 2019-2030 </a:t>
            </a:r>
            <a:r>
              <a:rPr lang="ru-RU" sz="2400" b="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са</a:t>
            </a:r>
            <a:r>
              <a:rPr lang="bg-BG" sz="2400" b="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два обещаващи </a:t>
            </a:r>
            <a:r>
              <a:rPr lang="bg-BG" sz="2400" dirty="0">
                <a:solidFill>
                  <a:schemeClr val="dk1"/>
                </a:solidFill>
              </a:rPr>
              <a:t>примера – но заложените цели могат да бъдат актуализирани</a:t>
            </a:r>
            <a:endParaRPr lang="en-GB" sz="2400" dirty="0">
              <a:solidFill>
                <a:schemeClr val="dk1"/>
              </a:solidFill>
            </a:endParaRPr>
          </a:p>
          <a:p>
            <a:endParaRPr lang="en-GB" sz="24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24695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850" y="567254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37"/>
          <p:cNvSpPr txBox="1">
            <a:spLocks/>
          </p:cNvSpPr>
          <p:nvPr/>
        </p:nvSpPr>
        <p:spPr>
          <a:xfrm>
            <a:off x="1352683" y="1446835"/>
            <a:ext cx="10604855" cy="46923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None/>
            </a:pPr>
            <a:r>
              <a:rPr lang="bg-BG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Един пример как данните могат да информират политики: анализът на „ромските квартали“ в тематичния доклад за състоянието на ромите</a:t>
            </a:r>
          </a:p>
          <a:p>
            <a:pPr>
              <a:spcBef>
                <a:spcPts val="1800"/>
              </a:spcBef>
            </a:pPr>
            <a:r>
              <a:rPr 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Показва добавената стойност от съчетаване на данни от различни източници и ползата от оперативна комуникация между различни институции и партньори</a:t>
            </a:r>
          </a:p>
          <a:p>
            <a:pPr>
              <a:spcBef>
                <a:spcPts val="1800"/>
              </a:spcBef>
            </a:pPr>
            <a:r>
              <a:rPr 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Предлага лесно постижим подход как да бъдат определени </a:t>
            </a:r>
            <a:r>
              <a:rPr lang="bg-BG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„р</a:t>
            </a:r>
            <a:r>
              <a:rPr 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айоните с концентрация на уязвимо ромско население</a:t>
            </a:r>
            <a:r>
              <a:rPr lang="bg-BG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“</a:t>
            </a:r>
          </a:p>
          <a:p>
            <a:pPr>
              <a:spcBef>
                <a:spcPts val="1800"/>
              </a:spcBef>
            </a:pPr>
            <a:r>
              <a:rPr lang="bg-BG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Потвърждава качествени изследвания, показващи, че там живеят не само роми</a:t>
            </a:r>
          </a:p>
          <a:p>
            <a:pPr>
              <a:spcBef>
                <a:spcPts val="1800"/>
              </a:spcBef>
            </a:pPr>
            <a:r>
              <a:rPr lang="bg-BG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Откроява характера и мащаба на проблемите и позволява тяхното квантифициране по отношение на ресурси (условие за планиране на мерки)</a:t>
            </a:r>
            <a:endParaRPr lang="ru-RU" sz="24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endParaRPr lang="en-GB" sz="24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66332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443" y="5587122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37"/>
          <p:cNvSpPr txBox="1">
            <a:spLocks/>
          </p:cNvSpPr>
          <p:nvPr/>
        </p:nvSpPr>
        <p:spPr>
          <a:xfrm>
            <a:off x="796698" y="1540428"/>
            <a:ext cx="3071918" cy="34125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Равнище</a:t>
            </a:r>
            <a:r>
              <a:rPr lang="en-GB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на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риск</a:t>
            </a:r>
            <a:r>
              <a:rPr lang="en-GB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от</a:t>
            </a:r>
            <a:r>
              <a:rPr lang="en-GB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бедност</a:t>
            </a:r>
            <a:r>
              <a:rPr lang="en-GB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(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под</a:t>
            </a:r>
            <a:r>
              <a:rPr lang="en-GB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60%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от</a:t>
            </a:r>
            <a:r>
              <a:rPr lang="en-GB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медианния</a:t>
            </a:r>
            <a:r>
              <a:rPr lang="en-GB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еквивалентен</a:t>
            </a:r>
            <a:r>
              <a:rPr lang="en-GB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доход</a:t>
            </a:r>
            <a:r>
              <a:rPr lang="en-GB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след</a:t>
            </a:r>
            <a:r>
              <a:rPr lang="en-GB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социалните</a:t>
            </a:r>
            <a:r>
              <a:rPr lang="en-GB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трансфери</a:t>
            </a:r>
            <a:r>
              <a:rPr lang="en-GB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) по </a:t>
            </a:r>
            <a:r>
              <a:rPr lang="bg-BG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етнос по самоопределяне</a:t>
            </a:r>
            <a:r>
              <a:rPr lang="en-GB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през</a:t>
            </a:r>
            <a:r>
              <a:rPr lang="en-GB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2019 г. </a:t>
            </a:r>
            <a:r>
              <a:rPr lang="bg-BG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и </a:t>
            </a:r>
            <a:r>
              <a:rPr lang="bg-BG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тип местоживеене (вътре или извън ромски квартал</a:t>
            </a:r>
            <a:r>
              <a:rPr lang="en-GB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 </a:t>
            </a:r>
            <a:endParaRPr lang="ru-RU" sz="22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37">
            <a:extLst>
              <a:ext uri="{FF2B5EF4-FFF2-40B4-BE49-F238E27FC236}">
                <a16:creationId xmlns:a16="http://schemas.microsoft.com/office/drawing/2014/main" id="{4D338F7F-A60A-40AE-889D-C2E8E6328005}"/>
              </a:ext>
            </a:extLst>
          </p:cNvPr>
          <p:cNvSpPr txBox="1">
            <a:spLocks/>
          </p:cNvSpPr>
          <p:nvPr/>
        </p:nvSpPr>
        <p:spPr>
          <a:xfrm>
            <a:off x="4089778" y="6250749"/>
            <a:ext cx="7763713" cy="4218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Източници: </a:t>
            </a:r>
            <a:r>
              <a:rPr lang="en-GB" sz="16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Проучване</a:t>
            </a:r>
            <a:r>
              <a:rPr lang="en-GB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на НСИ/ФРА 2020</a:t>
            </a:r>
            <a:r>
              <a:rPr lang="bg-BG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и картографиране ИОО - София на населените места, възприемани от околните като „цигански махали“</a:t>
            </a:r>
            <a:endParaRPr lang="en-US" sz="1600" dirty="0">
              <a:solidFill>
                <a:schemeClr val="bg2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A1177EB-9151-4704-A949-037750F81F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9778" y="1409872"/>
            <a:ext cx="7763713" cy="463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15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3" y="5184869"/>
            <a:ext cx="1641443" cy="1641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388" y="5618400"/>
            <a:ext cx="1387642" cy="789918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053110" y="274752"/>
            <a:ext cx="8128875" cy="18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5" tIns="22863" rIns="45725" bIns="22863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sz="900"/>
          </a:p>
        </p:txBody>
      </p:sp>
      <p:pic>
        <p:nvPicPr>
          <p:cNvPr id="2057" name="Picture 18" descr="eeate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8" y="438041"/>
            <a:ext cx="8189811" cy="6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173007" y="654339"/>
            <a:ext cx="3680484" cy="608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195" indent="28581" algn="r">
              <a:lnSpc>
                <a:spcPct val="115000"/>
              </a:lnSpc>
              <a:tabLst>
                <a:tab pos="2858072" algn="l"/>
              </a:tabLst>
            </a:pP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‘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Local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Development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Poverty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Reduction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and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Enhanced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Inclusion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of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Vulnerable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Groups</a:t>
            </a:r>
            <a:r>
              <a:rPr lang="bg-BG" sz="1000" b="1" dirty="0">
                <a:latin typeface="Arial" panose="020B0604020202020204" pitchFamily="34" charset="0"/>
                <a:ea typeface="Calibri" panose="020F0502020204030204" pitchFamily="34" charset="0"/>
              </a:rPr>
              <a:t>’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0195" indent="28581" algn="r">
              <a:lnSpc>
                <a:spcPct val="115000"/>
              </a:lnSpc>
            </a:pPr>
            <a:r>
              <a:rPr lang="bg-BG" sz="1000" b="1" dirty="0" err="1">
                <a:latin typeface="Arial" panose="020B0604020202020204" pitchFamily="34" charset="0"/>
                <a:ea typeface="Calibri" panose="020F0502020204030204" pitchFamily="34" charset="0"/>
              </a:rPr>
              <a:t>Programme</a:t>
            </a:r>
            <a:endParaRPr lang="bg-BG" sz="1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799875" y="633733"/>
            <a:ext cx="3053617" cy="101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5312" y="1308535"/>
            <a:ext cx="11228180" cy="16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37"/>
          <p:cNvSpPr txBox="1">
            <a:spLocks/>
          </p:cNvSpPr>
          <p:nvPr/>
        </p:nvSpPr>
        <p:spPr>
          <a:xfrm>
            <a:off x="796698" y="2645745"/>
            <a:ext cx="2649888" cy="19900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Основни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индикатори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за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дискриминация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по </a:t>
            </a:r>
            <a:r>
              <a:rPr lang="bg-BG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тип местоживеене (вътре или извън ромски квартал</a:t>
            </a:r>
            <a:r>
              <a:rPr lang="en-GB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 </a:t>
            </a:r>
            <a:endParaRPr lang="ru-RU" sz="22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37">
            <a:extLst>
              <a:ext uri="{FF2B5EF4-FFF2-40B4-BE49-F238E27FC236}">
                <a16:creationId xmlns:a16="http://schemas.microsoft.com/office/drawing/2014/main" id="{4D338F7F-A60A-40AE-889D-C2E8E6328005}"/>
              </a:ext>
            </a:extLst>
          </p:cNvPr>
          <p:cNvSpPr txBox="1">
            <a:spLocks/>
          </p:cNvSpPr>
          <p:nvPr/>
        </p:nvSpPr>
        <p:spPr>
          <a:xfrm>
            <a:off x="3701031" y="6445105"/>
            <a:ext cx="7959006" cy="4218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Източници: </a:t>
            </a:r>
            <a:r>
              <a:rPr lang="en-GB" sz="14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Проучване</a:t>
            </a:r>
            <a:r>
              <a:rPr lang="en-GB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на НСИ/ФРА 2020</a:t>
            </a:r>
            <a:r>
              <a:rPr lang="bg-BG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и картографиране ИОО - София на населените места, възприемани от околните като „цигански махали“.</a:t>
            </a:r>
            <a:endParaRPr lang="en-US" sz="1400" dirty="0">
              <a:solidFill>
                <a:schemeClr val="bg2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198F263-FAC9-4D68-AA00-970199E35F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224295"/>
              </p:ext>
            </p:extLst>
          </p:nvPr>
        </p:nvGraphicFramePr>
        <p:xfrm>
          <a:off x="3701030" y="1488801"/>
          <a:ext cx="8152461" cy="47952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44078">
                  <a:extLst>
                    <a:ext uri="{9D8B030D-6E8A-4147-A177-3AD203B41FA5}">
                      <a16:colId xmlns:a16="http://schemas.microsoft.com/office/drawing/2014/main" val="2248268172"/>
                    </a:ext>
                  </a:extLst>
                </a:gridCol>
                <a:gridCol w="1453499">
                  <a:extLst>
                    <a:ext uri="{9D8B030D-6E8A-4147-A177-3AD203B41FA5}">
                      <a16:colId xmlns:a16="http://schemas.microsoft.com/office/drawing/2014/main" val="959972949"/>
                    </a:ext>
                  </a:extLst>
                </a:gridCol>
                <a:gridCol w="1354884">
                  <a:extLst>
                    <a:ext uri="{9D8B030D-6E8A-4147-A177-3AD203B41FA5}">
                      <a16:colId xmlns:a16="http://schemas.microsoft.com/office/drawing/2014/main" val="2076240288"/>
                    </a:ext>
                  </a:extLst>
                </a:gridCol>
              </a:tblGrid>
              <a:tr h="52883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bg-BG" sz="1400" dirty="0">
                          <a:effectLst/>
                        </a:rPr>
                        <a:t>Индикатор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bg-BG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Извън ромски квартал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bg-BG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 ромски квартал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71688330"/>
                  </a:ext>
                </a:extLst>
              </a:tr>
              <a:tr h="51620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98500" algn="l"/>
                        </a:tabLst>
                      </a:pP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Дял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на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хората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които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са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се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чувствали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дискриминирани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през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последните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12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месеца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(на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каквото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и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да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е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основание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</a:t>
                      </a:r>
                      <a:r>
                        <a:rPr lang="bg-BG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22582799"/>
                  </a:ext>
                </a:extLst>
              </a:tr>
              <a:tr h="51620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Дял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на 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хората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които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са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осведомени за съществуването на закони, забраняващи дискриминацията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</a:t>
                      </a:r>
                      <a:r>
                        <a:rPr lang="bg-BG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78231544"/>
                  </a:ext>
                </a:extLst>
              </a:tr>
              <a:tr h="98679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Дял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на 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хората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на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възраст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16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и повече години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които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са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се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чувствали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дискриминирани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(в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която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и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да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е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област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през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последните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12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месеца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и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са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съобщили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за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последния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случай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на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дискриминация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bg-BG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28573134"/>
                  </a:ext>
                </a:extLst>
              </a:tr>
              <a:tr h="224726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Дял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на 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хората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които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са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се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чувствали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дискриминирани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през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последните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12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месеца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Когато са на работа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n = 13,587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При достъпа до здравни услуги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n = 17,988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При контакт с училищните власти – на респондента или като родител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n = 4,852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При контакт с администрацията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n = 13,771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22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</a:t>
                      </a:r>
                      <a:r>
                        <a:rPr lang="bg-BG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50735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8165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813</Words>
  <Application>Microsoft Office PowerPoint</Application>
  <PresentationFormat>Widescreen</PresentationFormat>
  <Paragraphs>96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Проект BGLD-3.001  Нови подходи за генериране на данни за трудно достижими групи от населението Прилагане на данни в политическия процес София,13 септември 2022 г.  Андрей Иванов, FRA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BALATSOUKAS Alexandros (FRA)</dc:creator>
  <cp:lastModifiedBy>Andrey Ivanov (FRA)</cp:lastModifiedBy>
  <cp:revision>47</cp:revision>
  <dcterms:created xsi:type="dcterms:W3CDTF">2022-05-03T08:43:15Z</dcterms:created>
  <dcterms:modified xsi:type="dcterms:W3CDTF">2022-09-13T13:59:19Z</dcterms:modified>
</cp:coreProperties>
</file>