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6"/>
    <p:sldMasterId id="2147483661" r:id="rId7"/>
    <p:sldMasterId id="2147483671" r:id="rId8"/>
  </p:sldMasterIdLst>
  <p:notesMasterIdLst>
    <p:notesMasterId r:id="rId20"/>
  </p:notesMasterIdLst>
  <p:handoutMasterIdLst>
    <p:handoutMasterId r:id="rId21"/>
  </p:handoutMasterIdLst>
  <p:sldIdLst>
    <p:sldId id="513" r:id="rId9"/>
    <p:sldId id="567" r:id="rId10"/>
    <p:sldId id="568" r:id="rId11"/>
    <p:sldId id="571" r:id="rId12"/>
    <p:sldId id="530" r:id="rId13"/>
    <p:sldId id="569" r:id="rId14"/>
    <p:sldId id="573" r:id="rId15"/>
    <p:sldId id="574" r:id="rId16"/>
    <p:sldId id="575" r:id="rId17"/>
    <p:sldId id="576" r:id="rId18"/>
    <p:sldId id="258" r:id="rId19"/>
  </p:sldIdLst>
  <p:sldSz cx="9144000" cy="6858000" type="screen4x3"/>
  <p:notesSz cx="7104063" cy="102346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 userDrawn="1">
          <p15:clr>
            <a:srgbClr val="A4A3A4"/>
          </p15:clr>
        </p15:guide>
        <p15:guide id="2" pos="2238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ey Ivanov (FRA)" initials="AI" lastIdx="1" clrIdx="0">
    <p:extLst>
      <p:ext uri="{19B8F6BF-5375-455C-9EA6-DF929625EA0E}">
        <p15:presenceInfo xmlns:p15="http://schemas.microsoft.com/office/powerpoint/2012/main" userId="Andrey Ivanov (FRA)" providerId="None"/>
      </p:ext>
    </p:extLst>
  </p:cmAuthor>
  <p:cmAuthor id="2" name="GRABHER-WUSCHE Angelika (FRA)" initials="GA(" lastIdx="12" clrIdx="1">
    <p:extLst>
      <p:ext uri="{19B8F6BF-5375-455C-9EA6-DF929625EA0E}">
        <p15:presenceInfo xmlns:p15="http://schemas.microsoft.com/office/powerpoint/2012/main" userId="S-1-5-21-864693804-1130308216-483988704-23715" providerId="AD"/>
      </p:ext>
    </p:extLst>
  </p:cmAuthor>
  <p:cmAuthor id="3" name="TILL-TENTSCHERT Ursula (FRA)" initials="TU(" lastIdx="1" clrIdx="2">
    <p:extLst>
      <p:ext uri="{19B8F6BF-5375-455C-9EA6-DF929625EA0E}">
        <p15:presenceInfo xmlns:p15="http://schemas.microsoft.com/office/powerpoint/2012/main" userId="S-1-5-21-864693804-1130308216-483988704-8504" providerId="AD"/>
      </p:ext>
    </p:extLst>
  </p:cmAuthor>
  <p:cmAuthor id="4" name="VAN HOOF Juul (FRA)" initials="VHJ(" lastIdx="1" clrIdx="3">
    <p:extLst>
      <p:ext uri="{19B8F6BF-5375-455C-9EA6-DF929625EA0E}">
        <p15:presenceInfo xmlns:p15="http://schemas.microsoft.com/office/powerpoint/2012/main" userId="S-1-5-21-864693804-1130308216-483988704-2333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504D"/>
    <a:srgbClr val="F9DD16"/>
    <a:srgbClr val="E0E51B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43" autoAdjust="0"/>
    <p:restoredTop sz="90112" autoAdjust="0"/>
  </p:normalViewPr>
  <p:slideViewPr>
    <p:cSldViewPr snapToObjects="1" showGuides="1">
      <p:cViewPr varScale="1">
        <p:scale>
          <a:sx n="111" d="100"/>
          <a:sy n="111" d="100"/>
        </p:scale>
        <p:origin x="1740" y="9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 showGuides="1">
      <p:cViewPr>
        <p:scale>
          <a:sx n="125" d="100"/>
          <a:sy n="125" d="100"/>
        </p:scale>
        <p:origin x="3086" y="-1800"/>
      </p:cViewPr>
      <p:guideLst>
        <p:guide orient="horz" pos="3224"/>
        <p:guide pos="223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3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Master" Target="slideMasters/slideMaster2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slide" Target="slides/slide3.xml"/><Relationship Id="rId24" Type="http://schemas.openxmlformats.org/officeDocument/2006/relationships/viewProps" Target="viewProps.xml"/><Relationship Id="rId5" Type="http://schemas.openxmlformats.org/officeDocument/2006/relationships/customXml" Target="../customXml/item5.xml"/><Relationship Id="rId15" Type="http://schemas.openxmlformats.org/officeDocument/2006/relationships/slide" Target="slides/slide7.xml"/><Relationship Id="rId23" Type="http://schemas.openxmlformats.org/officeDocument/2006/relationships/presProps" Target="presProp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4" Type="http://schemas.openxmlformats.org/officeDocument/2006/relationships/customXml" Target="../customXml/item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9202" cy="512304"/>
          </a:xfrm>
          <a:prstGeom prst="rect">
            <a:avLst/>
          </a:prstGeom>
        </p:spPr>
        <p:txBody>
          <a:bodyPr vert="horz" lIns="94757" tIns="47379" rIns="94757" bIns="47379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205" y="0"/>
            <a:ext cx="3079202" cy="512304"/>
          </a:xfrm>
          <a:prstGeom prst="rect">
            <a:avLst/>
          </a:prstGeom>
        </p:spPr>
        <p:txBody>
          <a:bodyPr vert="horz" lIns="94757" tIns="47379" rIns="94757" bIns="47379" rtlCol="0"/>
          <a:lstStyle>
            <a:lvl1pPr algn="r">
              <a:defRPr sz="1300"/>
            </a:lvl1pPr>
          </a:lstStyle>
          <a:p>
            <a:fld id="{7F124317-483D-4803-950B-C2F367475F0F}" type="datetimeFigureOut">
              <a:rPr lang="en-GB" smtClean="0"/>
              <a:t>13/09/2022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722309"/>
            <a:ext cx="3079202" cy="512304"/>
          </a:xfrm>
          <a:prstGeom prst="rect">
            <a:avLst/>
          </a:prstGeom>
        </p:spPr>
        <p:txBody>
          <a:bodyPr vert="horz" lIns="94757" tIns="47379" rIns="94757" bIns="47379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205" y="9722309"/>
            <a:ext cx="3079202" cy="512304"/>
          </a:xfrm>
          <a:prstGeom prst="rect">
            <a:avLst/>
          </a:prstGeom>
        </p:spPr>
        <p:txBody>
          <a:bodyPr vert="horz" lIns="94757" tIns="47379" rIns="94757" bIns="47379" rtlCol="0" anchor="b"/>
          <a:lstStyle>
            <a:lvl1pPr algn="r">
              <a:defRPr sz="1300"/>
            </a:lvl1pPr>
          </a:lstStyle>
          <a:p>
            <a:fld id="{C7E4BCDC-AD78-419A-B991-059859B7B8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81930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3078427" cy="511731"/>
          </a:xfrm>
          <a:prstGeom prst="rect">
            <a:avLst/>
          </a:prstGeom>
        </p:spPr>
        <p:txBody>
          <a:bodyPr vert="horz" lIns="94757" tIns="47379" rIns="94757" bIns="47379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994" y="1"/>
            <a:ext cx="3078427" cy="511731"/>
          </a:xfrm>
          <a:prstGeom prst="rect">
            <a:avLst/>
          </a:prstGeom>
        </p:spPr>
        <p:txBody>
          <a:bodyPr vert="horz" lIns="94757" tIns="47379" rIns="94757" bIns="47379" rtlCol="0"/>
          <a:lstStyle>
            <a:lvl1pPr algn="r">
              <a:defRPr sz="1300"/>
            </a:lvl1pPr>
          </a:lstStyle>
          <a:p>
            <a:fld id="{54C0D45B-65DD-43FE-B5EE-79C03165A272}" type="datetimeFigureOut">
              <a:rPr lang="en-GB" smtClean="0"/>
              <a:t>13/09/2022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6763"/>
            <a:ext cx="5119687" cy="3838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7" tIns="47379" rIns="94757" bIns="47379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407" y="4861444"/>
            <a:ext cx="5683250" cy="4605576"/>
          </a:xfrm>
          <a:prstGeom prst="rect">
            <a:avLst/>
          </a:prstGeom>
        </p:spPr>
        <p:txBody>
          <a:bodyPr vert="horz" lIns="94757" tIns="47379" rIns="94757" bIns="4737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721107"/>
            <a:ext cx="3078427" cy="511731"/>
          </a:xfrm>
          <a:prstGeom prst="rect">
            <a:avLst/>
          </a:prstGeom>
        </p:spPr>
        <p:txBody>
          <a:bodyPr vert="horz" lIns="94757" tIns="47379" rIns="94757" bIns="47379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994" y="9721107"/>
            <a:ext cx="3078427" cy="511731"/>
          </a:xfrm>
          <a:prstGeom prst="rect">
            <a:avLst/>
          </a:prstGeom>
        </p:spPr>
        <p:txBody>
          <a:bodyPr vert="horz" lIns="94757" tIns="47379" rIns="94757" bIns="47379" rtlCol="0" anchor="b"/>
          <a:lstStyle>
            <a:lvl1pPr algn="r">
              <a:defRPr sz="1300"/>
            </a:lvl1pPr>
          </a:lstStyle>
          <a:p>
            <a:fld id="{8960A291-5902-4A74-959F-04EA03A655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844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endParaRPr lang="en-GB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60A291-5902-4A74-959F-04EA03A65523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40388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875538">
              <a:defRPr/>
            </a:pPr>
            <a:endParaRPr lang="en-IE" sz="800" b="1" dirty="0"/>
          </a:p>
          <a:p>
            <a:pPr defTabSz="875538">
              <a:defRPr/>
            </a:pPr>
            <a:endParaRPr lang="en-IE" sz="800" b="1" dirty="0"/>
          </a:p>
          <a:p>
            <a:pPr defTabSz="875538">
              <a:defRPr/>
            </a:pPr>
            <a:endParaRPr lang="en-GB" sz="1000" b="1" dirty="0"/>
          </a:p>
          <a:p>
            <a:pPr defTabSz="875538">
              <a:defRPr/>
            </a:pPr>
            <a:endParaRPr lang="en-GB" sz="1000" b="1" dirty="0"/>
          </a:p>
          <a:p>
            <a:pPr defTabSz="875538">
              <a:defRPr/>
            </a:pPr>
            <a:r>
              <a:rPr lang="en-GB" sz="1000" b="1" dirty="0"/>
              <a:t> </a:t>
            </a:r>
          </a:p>
          <a:p>
            <a:pPr lvl="0">
              <a:buFont typeface="Wingdings" panose="05000000000000000000" pitchFamily="2" charset="2"/>
              <a:buChar char="Ø"/>
            </a:pPr>
            <a:endParaRPr lang="en-IE" sz="1500" b="1" dirty="0"/>
          </a:p>
          <a:p>
            <a:pPr defTabSz="875538">
              <a:defRPr/>
            </a:pPr>
            <a:endParaRPr lang="en-GB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875538"/>
            <a:fld id="{8960A291-5902-4A74-959F-04EA03A65523}" type="slidenum">
              <a:rPr lang="en-GB" sz="1100">
                <a:solidFill>
                  <a:prstClr val="black"/>
                </a:solidFill>
                <a:latin typeface="Calibri"/>
              </a:rPr>
              <a:pPr defTabSz="875538"/>
              <a:t>4</a:t>
            </a:fld>
            <a:endParaRPr lang="en-GB" sz="110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81844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60A291-5902-4A74-959F-04EA03A65523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03647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60A291-5902-4A74-959F-04EA03A65523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09260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tar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31840" y="540000"/>
            <a:ext cx="5760640" cy="2168920"/>
          </a:xfrm>
        </p:spPr>
        <p:txBody>
          <a:bodyPr anchor="t" anchorCtr="0"/>
          <a:lstStyle>
            <a:lvl1pPr algn="r">
              <a:defRPr baseline="0">
                <a:latin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79912" y="2852936"/>
            <a:ext cx="5112088" cy="2016224"/>
          </a:xfrm>
        </p:spPr>
        <p:txBody>
          <a:bodyPr/>
          <a:lstStyle>
            <a:lvl1pPr marL="0" indent="0" algn="r">
              <a:buNone/>
              <a:defRPr baseline="0">
                <a:solidFill>
                  <a:schemeClr val="bg1"/>
                </a:solidFill>
                <a:latin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aseline="0">
                <a:latin typeface="Arial" pitchFamily="34" charset="0"/>
              </a:defRPr>
            </a:lvl1pPr>
          </a:lstStyle>
          <a:p>
            <a:fld id="{722D54DB-31F6-4C31-A32F-FB6DD0BFEEC2}" type="datetimeFigureOut">
              <a:rPr lang="en-GB" smtClean="0"/>
              <a:pPr/>
              <a:t>13/09/2022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54102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420" y="1268760"/>
            <a:ext cx="8291380" cy="648072"/>
          </a:xfrm>
        </p:spPr>
        <p:txBody>
          <a:bodyPr anchor="t" anchorCtr="0">
            <a:normAutofit/>
          </a:bodyPr>
          <a:lstStyle>
            <a:lvl1pPr algn="l">
              <a:defRPr sz="32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75820" y="1988840"/>
            <a:ext cx="5410980" cy="4137323"/>
          </a:xfrm>
        </p:spPr>
        <p:txBody>
          <a:bodyPr/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>
              <a:defRPr sz="1800">
                <a:latin typeface="Arial" pitchFamily="34" charset="0"/>
                <a:cs typeface="Arial" pitchFamily="34" charset="0"/>
              </a:defRPr>
            </a:lvl2pPr>
            <a:lvl3pPr>
              <a:defRPr sz="1800">
                <a:latin typeface="Arial" pitchFamily="34" charset="0"/>
                <a:cs typeface="Arial" pitchFamily="34" charset="0"/>
              </a:defRPr>
            </a:lvl3pPr>
            <a:lvl4pPr>
              <a:defRPr sz="1600">
                <a:latin typeface="Arial" pitchFamily="34" charset="0"/>
                <a:cs typeface="Arial" pitchFamily="34" charset="0"/>
              </a:defRPr>
            </a:lvl4pPr>
            <a:lvl5pPr>
              <a:defRPr sz="1600">
                <a:latin typeface="Arial" pitchFamily="34" charset="0"/>
                <a:cs typeface="Arial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95421" y="1988840"/>
            <a:ext cx="2736380" cy="413732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F1BF8-F3E1-496C-8DA7-42A6F4A76737}" type="datetimeFigureOut">
              <a:rPr lang="en-GB" smtClean="0"/>
              <a:t>13/09/2022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352477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36120" y="1264240"/>
            <a:ext cx="3456480" cy="1228629"/>
          </a:xfrm>
        </p:spPr>
        <p:txBody>
          <a:bodyPr anchor="t" anchorCtr="0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1400" y="1264241"/>
            <a:ext cx="5040700" cy="4757119"/>
          </a:xfrm>
        </p:spPr>
        <p:txBody>
          <a:bodyPr/>
          <a:lstStyle>
            <a:lvl1pPr marL="0" indent="0" algn="l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36120" y="2564880"/>
            <a:ext cx="3456480" cy="345648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F1BF8-F3E1-496C-8DA7-42A6F4A76737}" type="datetimeFigureOut">
              <a:rPr lang="en-GB" smtClean="0"/>
              <a:t>13/09/2022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52388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F1BF8-F3E1-496C-8DA7-42A6F4A76737}" type="datetimeFigureOut">
              <a:rPr lang="en-GB" smtClean="0"/>
              <a:t>13/09/2022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046990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420" y="1988840"/>
            <a:ext cx="8353160" cy="1440160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395420" y="1268700"/>
            <a:ext cx="8353160" cy="648090"/>
          </a:xfrm>
        </p:spPr>
        <p:txBody>
          <a:bodyPr anchor="t" anchorCtr="0"/>
          <a:lstStyle>
            <a:lvl1pPr algn="l">
              <a:defRPr baseline="0">
                <a:latin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F1BF8-F3E1-496C-8DA7-42A6F4A76737}" type="datetimeFigureOut">
              <a:rPr lang="en-GB" smtClean="0"/>
              <a:t>13/09/2022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672615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420" y="4149101"/>
            <a:ext cx="8353160" cy="1440200"/>
          </a:xfrm>
        </p:spPr>
        <p:txBody>
          <a:bodyPr anchor="t">
            <a:normAutofit/>
          </a:bodyPr>
          <a:lstStyle>
            <a:lvl1pPr algn="l">
              <a:defRPr sz="3200" b="1" cap="none" baseline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5421" y="1268701"/>
            <a:ext cx="8353160" cy="2808390"/>
          </a:xfrm>
        </p:spPr>
        <p:txBody>
          <a:bodyPr anchor="b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F1BF8-F3E1-496C-8DA7-42A6F4A76737}" type="datetimeFigureOut">
              <a:rPr lang="en-GB" smtClean="0"/>
              <a:t>13/09/2022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406931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420" y="1268760"/>
            <a:ext cx="8353160" cy="64807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420" y="1988840"/>
            <a:ext cx="8353160" cy="4137323"/>
          </a:xfrm>
        </p:spPr>
        <p:txBody>
          <a:bodyPr/>
          <a:lstStyle>
            <a:lvl5pPr>
              <a:defRPr/>
            </a:lvl5pPr>
            <a:lvl6pPr marL="2151063" indent="0">
              <a:buNone/>
              <a:defRPr/>
            </a:lvl6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F1BF8-F3E1-496C-8DA7-42A6F4A76737}" type="datetimeFigureOut">
              <a:rPr lang="en-GB" smtClean="0"/>
              <a:t>13/09/2022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4699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420" y="1268700"/>
            <a:ext cx="8353160" cy="648090"/>
          </a:xfrm>
        </p:spPr>
        <p:txBody>
          <a:bodyPr anchor="t" anchorCtr="0"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5420" y="1988800"/>
            <a:ext cx="4100380" cy="41373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8800"/>
            <a:ext cx="4100380" cy="41373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F1BF8-F3E1-496C-8DA7-42A6F4A76737}" type="datetimeFigureOut">
              <a:rPr lang="en-GB" smtClean="0"/>
              <a:t>13/09/2022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623431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5420" y="1268700"/>
            <a:ext cx="4101968" cy="864120"/>
          </a:xfrm>
        </p:spPr>
        <p:txBody>
          <a:bodyPr anchor="t" anchorCtr="0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5420" y="2204830"/>
            <a:ext cx="4101968" cy="392133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268700"/>
            <a:ext cx="4103555" cy="864120"/>
          </a:xfrm>
        </p:spPr>
        <p:txBody>
          <a:bodyPr anchor="t" anchorCtr="0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204830"/>
            <a:ext cx="4103555" cy="392133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F1BF8-F3E1-496C-8DA7-42A6F4A76737}" type="datetimeFigureOut">
              <a:rPr lang="en-GB" smtClean="0"/>
              <a:t>13/09/2022</a:t>
            </a:fld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780748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420" y="1268760"/>
            <a:ext cx="8291380" cy="648072"/>
          </a:xfrm>
        </p:spPr>
        <p:txBody>
          <a:bodyPr anchor="t" anchorCtr="0">
            <a:normAutofit/>
          </a:bodyPr>
          <a:lstStyle>
            <a:lvl1pPr algn="l">
              <a:defRPr sz="32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75820" y="1988840"/>
            <a:ext cx="5410980" cy="4137323"/>
          </a:xfrm>
        </p:spPr>
        <p:txBody>
          <a:bodyPr/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>
              <a:defRPr sz="1800">
                <a:latin typeface="Arial" pitchFamily="34" charset="0"/>
                <a:cs typeface="Arial" pitchFamily="34" charset="0"/>
              </a:defRPr>
            </a:lvl2pPr>
            <a:lvl3pPr>
              <a:defRPr sz="1800">
                <a:latin typeface="Arial" pitchFamily="34" charset="0"/>
                <a:cs typeface="Arial" pitchFamily="34" charset="0"/>
              </a:defRPr>
            </a:lvl3pPr>
            <a:lvl4pPr>
              <a:defRPr sz="1600">
                <a:latin typeface="Arial" pitchFamily="34" charset="0"/>
                <a:cs typeface="Arial" pitchFamily="34" charset="0"/>
              </a:defRPr>
            </a:lvl4pPr>
            <a:lvl5pPr>
              <a:defRPr sz="1600">
                <a:latin typeface="Arial" pitchFamily="34" charset="0"/>
                <a:cs typeface="Arial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95421" y="1988840"/>
            <a:ext cx="2736380" cy="413732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F1BF8-F3E1-496C-8DA7-42A6F4A76737}" type="datetimeFigureOut">
              <a:rPr lang="en-GB" smtClean="0"/>
              <a:t>13/09/2022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86230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36120" y="1264240"/>
            <a:ext cx="3456480" cy="1228629"/>
          </a:xfrm>
        </p:spPr>
        <p:txBody>
          <a:bodyPr anchor="t" anchorCtr="0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1400" y="1264241"/>
            <a:ext cx="5040700" cy="4757119"/>
          </a:xfrm>
        </p:spPr>
        <p:txBody>
          <a:bodyPr/>
          <a:lstStyle>
            <a:lvl1pPr marL="0" indent="0" algn="l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36120" y="2564880"/>
            <a:ext cx="3456480" cy="345648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F1BF8-F3E1-496C-8DA7-42A6F4A76737}" type="datetimeFigureOut">
              <a:rPr lang="en-GB" smtClean="0"/>
              <a:t>13/09/2022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36715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End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31840" y="540000"/>
            <a:ext cx="5760640" cy="1736872"/>
          </a:xfrm>
        </p:spPr>
        <p:txBody>
          <a:bodyPr anchor="t" anchorCtr="0">
            <a:normAutofit/>
          </a:bodyPr>
          <a:lstStyle>
            <a:lvl1pPr algn="r">
              <a:defRPr sz="3600" b="0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32000" y="2420888"/>
            <a:ext cx="5760000" cy="1800200"/>
          </a:xfrm>
        </p:spPr>
        <p:txBody>
          <a:bodyPr>
            <a:normAutofit/>
          </a:bodyPr>
          <a:lstStyle>
            <a:lvl1pPr marL="0" indent="0" algn="r"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D54DB-31F6-4C31-A32F-FB6DD0BFEEC2}" type="datetimeFigureOut">
              <a:rPr lang="en-GB" smtClean="0"/>
              <a:t>13/09/2022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Title 1"/>
          <p:cNvSpPr txBox="1">
            <a:spLocks/>
          </p:cNvSpPr>
          <p:nvPr userDrawn="1"/>
        </p:nvSpPr>
        <p:spPr>
          <a:xfrm>
            <a:off x="4680000" y="4149080"/>
            <a:ext cx="4212480" cy="72008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rgbClr val="F9DD1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r"/>
            <a:r>
              <a:rPr lang="en-US" dirty="0">
                <a:latin typeface="Arial" pitchFamily="34" charset="0"/>
                <a:cs typeface="Arial" pitchFamily="34" charset="0"/>
              </a:rPr>
              <a:t>fra.europa.eu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14394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F1BF8-F3E1-496C-8DA7-42A6F4A76737}" type="datetimeFigureOut">
              <a:rPr lang="en-GB" smtClean="0"/>
              <a:t>13/09/2022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4205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51920" y="3645024"/>
            <a:ext cx="5040560" cy="1440160"/>
          </a:xfrm>
        </p:spPr>
        <p:txBody>
          <a:bodyPr anchor="t" anchorCtr="0">
            <a:normAutofit/>
          </a:bodyPr>
          <a:lstStyle>
            <a:lvl1pPr algn="r">
              <a:defRPr sz="2800" b="0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691680" y="540000"/>
            <a:ext cx="7200800" cy="288032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D54DB-31F6-4C31-A32F-FB6DD0BFEEC2}" type="datetimeFigureOut">
              <a:rPr lang="en-GB" smtClean="0"/>
              <a:t>13/09/2022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37365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D54DB-31F6-4C31-A32F-FB6DD0BFEEC2}" type="datetimeFigureOut">
              <a:rPr lang="en-GB" smtClean="0"/>
              <a:t>13/09/2022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08310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420" y="1988840"/>
            <a:ext cx="8353160" cy="1440160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395420" y="1268700"/>
            <a:ext cx="8353160" cy="648090"/>
          </a:xfrm>
        </p:spPr>
        <p:txBody>
          <a:bodyPr anchor="t" anchorCtr="0"/>
          <a:lstStyle>
            <a:lvl1pPr algn="l">
              <a:defRPr baseline="0">
                <a:latin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F1BF8-F3E1-496C-8DA7-42A6F4A76737}" type="datetimeFigureOut">
              <a:rPr lang="en-GB" smtClean="0"/>
              <a:t>13/09/2022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146832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420" y="4149101"/>
            <a:ext cx="8353160" cy="1440200"/>
          </a:xfrm>
        </p:spPr>
        <p:txBody>
          <a:bodyPr anchor="t">
            <a:normAutofit/>
          </a:bodyPr>
          <a:lstStyle>
            <a:lvl1pPr algn="l">
              <a:defRPr sz="3200" b="1" cap="none" baseline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5421" y="1268701"/>
            <a:ext cx="8353160" cy="2808390"/>
          </a:xfrm>
        </p:spPr>
        <p:txBody>
          <a:bodyPr anchor="b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F1BF8-F3E1-496C-8DA7-42A6F4A76737}" type="datetimeFigureOut">
              <a:rPr lang="en-GB" smtClean="0"/>
              <a:t>13/09/2022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80875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420" y="1268760"/>
            <a:ext cx="8353160" cy="64807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420" y="1988840"/>
            <a:ext cx="8353160" cy="4137323"/>
          </a:xfrm>
        </p:spPr>
        <p:txBody>
          <a:bodyPr/>
          <a:lstStyle>
            <a:lvl5pPr>
              <a:defRPr/>
            </a:lvl5pPr>
            <a:lvl6pPr marL="2151063" indent="0">
              <a:buNone/>
              <a:defRPr/>
            </a:lvl6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F1BF8-F3E1-496C-8DA7-42A6F4A76737}" type="datetimeFigureOut">
              <a:rPr lang="en-GB" smtClean="0"/>
              <a:t>13/09/2022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92419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420" y="1268700"/>
            <a:ext cx="8353160" cy="648090"/>
          </a:xfrm>
        </p:spPr>
        <p:txBody>
          <a:bodyPr anchor="t" anchorCtr="0"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5420" y="1988800"/>
            <a:ext cx="4100380" cy="41373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8800"/>
            <a:ext cx="4100380" cy="41373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F1BF8-F3E1-496C-8DA7-42A6F4A76737}" type="datetimeFigureOut">
              <a:rPr lang="en-GB" smtClean="0"/>
              <a:t>13/09/2022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56982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5420" y="1268700"/>
            <a:ext cx="4101968" cy="864120"/>
          </a:xfrm>
        </p:spPr>
        <p:txBody>
          <a:bodyPr anchor="t" anchorCtr="0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5420" y="2204830"/>
            <a:ext cx="4101968" cy="392133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268700"/>
            <a:ext cx="4103555" cy="864120"/>
          </a:xfrm>
        </p:spPr>
        <p:txBody>
          <a:bodyPr anchor="t" anchorCtr="0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204830"/>
            <a:ext cx="4103555" cy="392133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F1BF8-F3E1-496C-8DA7-42A6F4A76737}" type="datetimeFigureOut">
              <a:rPr lang="en-GB" smtClean="0"/>
              <a:t>13/09/2022</a:t>
            </a:fld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58970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wmf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image" Target="../media/image2.wmf"/><Relationship Id="rId4" Type="http://schemas.openxmlformats.org/officeDocument/2006/relationships/slideLayout" Target="../slideLayouts/slideLayout8.xml"/><Relationship Id="rId9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10" Type="http://schemas.openxmlformats.org/officeDocument/2006/relationships/image" Target="../media/image3.wmf"/><Relationship Id="rId4" Type="http://schemas.openxmlformats.org/officeDocument/2006/relationships/slideLayout" Target="../slideLayouts/slideLayout16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1925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1">
                    <a:tint val="75000"/>
                  </a:schemeClr>
                </a:solidFill>
                <a:latin typeface="Arial" pitchFamily="34" charset="0"/>
              </a:defRPr>
            </a:lvl1pPr>
          </a:lstStyle>
          <a:p>
            <a:fld id="{722D54DB-31F6-4C31-A32F-FB6DD0BFEEC2}" type="datetimeFigureOut">
              <a:rPr lang="en-GB" smtClean="0"/>
              <a:pPr/>
              <a:t>13/09/2022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aseline="0">
                <a:solidFill>
                  <a:schemeClr val="tx1">
                    <a:tint val="75000"/>
                  </a:schemeClr>
                </a:solidFill>
                <a:latin typeface="Arial" pitchFamily="34" charset="0"/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8465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7" r:id="rId3"/>
    <p:sldLayoutId id="2147483655" r:id="rId4"/>
  </p:sldLayoutIdLst>
  <p:txStyles>
    <p:titleStyle>
      <a:lvl1pPr algn="l" defTabSz="914400" rtl="0" eaLnBrk="1" latinLnBrk="0" hangingPunct="1">
        <a:spcBef>
          <a:spcPct val="0"/>
        </a:spcBef>
        <a:buNone/>
        <a:defRPr sz="4400" kern="1200" baseline="0">
          <a:solidFill>
            <a:srgbClr val="F9DD16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baseline="0">
          <a:solidFill>
            <a:srgbClr val="003399"/>
          </a:solidFill>
          <a:latin typeface="Arial" pitchFamily="34" charset="0"/>
          <a:ea typeface="+mn-ea"/>
          <a:cs typeface="Arial" pitchFamily="34" charset="0"/>
        </a:defRPr>
      </a:lvl1pPr>
      <a:lvl2pPr marL="717550" indent="-358775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baseline="0">
          <a:solidFill>
            <a:srgbClr val="003399"/>
          </a:solidFill>
          <a:latin typeface="Arial" pitchFamily="34" charset="0"/>
          <a:ea typeface="+mn-ea"/>
          <a:cs typeface="Arial" pitchFamily="34" charset="0"/>
        </a:defRPr>
      </a:lvl2pPr>
      <a:lvl3pPr marL="1076325" indent="-358775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baseline="0">
          <a:solidFill>
            <a:srgbClr val="003399"/>
          </a:solidFill>
          <a:latin typeface="Arial" pitchFamily="34" charset="0"/>
          <a:ea typeface="+mn-ea"/>
          <a:cs typeface="Arial" pitchFamily="34" charset="0"/>
        </a:defRPr>
      </a:lvl3pPr>
      <a:lvl4pPr marL="1435100" indent="-358775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baseline="0">
          <a:solidFill>
            <a:srgbClr val="003399"/>
          </a:solidFill>
          <a:latin typeface="Arial" pitchFamily="34" charset="0"/>
          <a:ea typeface="+mn-ea"/>
          <a:cs typeface="Arial" pitchFamily="34" charset="0"/>
        </a:defRPr>
      </a:lvl4pPr>
      <a:lvl5pPr marL="1792288" indent="-357188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 baseline="0">
          <a:solidFill>
            <a:srgbClr val="003399"/>
          </a:solidFill>
          <a:latin typeface="Arial" pitchFamily="34" charset="0"/>
          <a:ea typeface="+mn-ea"/>
          <a:cs typeface="Arial" pitchFamily="34" charset="0"/>
        </a:defRPr>
      </a:lvl5pPr>
      <a:lvl6pPr marL="2151063" indent="-358775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baseline="0">
          <a:solidFill>
            <a:srgbClr val="003399"/>
          </a:solidFill>
          <a:latin typeface="Arial" pitchFamily="34" charset="0"/>
          <a:ea typeface="+mn-ea"/>
          <a:cs typeface="+mn-cs"/>
        </a:defRPr>
      </a:lvl6pPr>
      <a:lvl7pPr marL="2509838" indent="-358775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baseline="0">
          <a:solidFill>
            <a:srgbClr val="003399"/>
          </a:solidFill>
          <a:latin typeface="Arial" pitchFamily="34" charset="0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95420" y="1268700"/>
            <a:ext cx="8353160" cy="648132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5420" y="1988800"/>
            <a:ext cx="8353160" cy="4137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Espace réservé du numéro de diapositive 5"/>
          <p:cNvSpPr txBox="1">
            <a:spLocks/>
          </p:cNvSpPr>
          <p:nvPr/>
        </p:nvSpPr>
        <p:spPr>
          <a:xfrm>
            <a:off x="7380311" y="6453336"/>
            <a:ext cx="1752997" cy="404664"/>
          </a:xfrm>
          <a:prstGeom prst="rect">
            <a:avLst/>
          </a:prstGeom>
        </p:spPr>
        <p:txBody>
          <a:bodyPr anchor="ctr" anchorCtr="0"/>
          <a:lstStyle>
            <a:defPPr>
              <a:defRPr lang="fr-FR"/>
            </a:defPPr>
            <a:lvl1pPr algn="r" defTabSz="457200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0F3277"/>
                </a:solidFill>
                <a:latin typeface="Georgia" charset="0"/>
                <a:ea typeface="ヒラギノ角ゴ Pro W3" charset="0"/>
                <a:cs typeface="ヒラギノ角ゴ Pro W3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>
              <a:defRPr/>
            </a:pPr>
            <a:fld id="{D1960B5F-F930-084F-A82F-2DF6AE924AC0}" type="slidenum">
              <a:rPr lang="fr-FR" sz="1200" baseline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pPr>
                <a:defRPr/>
              </a:pPr>
              <a:t>‹#›</a:t>
            </a:fld>
            <a:endParaRPr lang="fr-FR" sz="1200" baseline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9406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A9F1BF8-F3E1-496C-8DA7-42A6F4A76737}" type="datetimeFigureOut">
              <a:rPr lang="en-GB" smtClean="0"/>
              <a:pPr/>
              <a:t>13/09/2022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aseline="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4678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4" r:id="rId2"/>
    <p:sldLayoutId id="2147483663" r:id="rId3"/>
    <p:sldLayoutId id="2147483665" r:id="rId4"/>
    <p:sldLayoutId id="2147483666" r:id="rId5"/>
    <p:sldLayoutId id="2147483669" r:id="rId6"/>
    <p:sldLayoutId id="2147483670" r:id="rId7"/>
    <p:sldLayoutId id="2147483668" r:id="rId8"/>
  </p:sldLayoutIdLst>
  <p:txStyles>
    <p:titleStyle>
      <a:lvl1pPr algn="l" defTabSz="914400" rtl="0" eaLnBrk="1" latinLnBrk="0" hangingPunct="1">
        <a:spcBef>
          <a:spcPct val="0"/>
        </a:spcBef>
        <a:buNone/>
        <a:defRPr sz="3200" b="1" kern="1200" baseline="0">
          <a:solidFill>
            <a:srgbClr val="003399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baseline="0">
          <a:solidFill>
            <a:srgbClr val="003399"/>
          </a:solidFill>
          <a:latin typeface="Arial" pitchFamily="34" charset="0"/>
          <a:ea typeface="+mn-ea"/>
          <a:cs typeface="Arial" pitchFamily="34" charset="0"/>
        </a:defRPr>
      </a:lvl1pPr>
      <a:lvl2pPr marL="717550" indent="-358775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baseline="0">
          <a:solidFill>
            <a:srgbClr val="003399"/>
          </a:solidFill>
          <a:latin typeface="Arial" pitchFamily="34" charset="0"/>
          <a:ea typeface="+mn-ea"/>
          <a:cs typeface="Arial" pitchFamily="34" charset="0"/>
        </a:defRPr>
      </a:lvl2pPr>
      <a:lvl3pPr marL="1076325" indent="-358775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baseline="0">
          <a:solidFill>
            <a:srgbClr val="003399"/>
          </a:solidFill>
          <a:latin typeface="Arial" pitchFamily="34" charset="0"/>
          <a:ea typeface="+mn-ea"/>
          <a:cs typeface="Arial" pitchFamily="34" charset="0"/>
        </a:defRPr>
      </a:lvl3pPr>
      <a:lvl4pPr marL="1435100" indent="-358775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 baseline="0">
          <a:solidFill>
            <a:srgbClr val="003399"/>
          </a:solidFill>
          <a:latin typeface="Arial" pitchFamily="34" charset="0"/>
          <a:ea typeface="+mn-ea"/>
          <a:cs typeface="Arial" pitchFamily="34" charset="0"/>
        </a:defRPr>
      </a:lvl4pPr>
      <a:lvl5pPr marL="1792288" indent="-357188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 baseline="0">
          <a:solidFill>
            <a:srgbClr val="003399"/>
          </a:solidFill>
          <a:latin typeface="Arial" pitchFamily="34" charset="0"/>
          <a:ea typeface="+mn-ea"/>
          <a:cs typeface="Arial" pitchFamily="34" charset="0"/>
        </a:defRPr>
      </a:lvl5pPr>
      <a:lvl6pPr marL="2151063" indent="-358775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rgbClr val="003399"/>
          </a:solidFill>
          <a:latin typeface="DaxlinePro-Regular" pitchFamily="50" charset="0"/>
          <a:ea typeface="+mn-ea"/>
          <a:cs typeface="+mn-cs"/>
        </a:defRPr>
      </a:lvl6pPr>
      <a:lvl7pPr marL="2509838" indent="-358775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rgbClr val="003399"/>
          </a:solidFill>
          <a:latin typeface="DaxlinePro-Regular" pitchFamily="50" charset="0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95420" y="1268700"/>
            <a:ext cx="8353160" cy="648132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5420" y="1988800"/>
            <a:ext cx="8353160" cy="4137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Espace réservé du numéro de diapositive 5"/>
          <p:cNvSpPr txBox="1">
            <a:spLocks/>
          </p:cNvSpPr>
          <p:nvPr/>
        </p:nvSpPr>
        <p:spPr>
          <a:xfrm>
            <a:off x="7380311" y="6453336"/>
            <a:ext cx="1752997" cy="404664"/>
          </a:xfrm>
          <a:prstGeom prst="rect">
            <a:avLst/>
          </a:prstGeom>
        </p:spPr>
        <p:txBody>
          <a:bodyPr anchor="ctr" anchorCtr="0"/>
          <a:lstStyle>
            <a:defPPr>
              <a:defRPr lang="fr-FR"/>
            </a:defPPr>
            <a:lvl1pPr algn="r" defTabSz="457200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0F3277"/>
                </a:solidFill>
                <a:latin typeface="Georgia" charset="0"/>
                <a:ea typeface="ヒラギノ角ゴ Pro W3" charset="0"/>
                <a:cs typeface="ヒラギノ角ゴ Pro W3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>
              <a:defRPr/>
            </a:pPr>
            <a:fld id="{D1960B5F-F930-084F-A82F-2DF6AE924AC0}" type="slidenum">
              <a:rPr lang="fr-FR" sz="1200" baseline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pPr>
                <a:defRPr/>
              </a:pPr>
              <a:t>‹#›</a:t>
            </a:fld>
            <a:endParaRPr lang="fr-FR" sz="1200" baseline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9406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A9F1BF8-F3E1-496C-8DA7-42A6F4A76737}" type="datetimeFigureOut">
              <a:rPr lang="en-GB" smtClean="0"/>
              <a:pPr/>
              <a:t>13/09/2022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aseline="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1186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</p:sldLayoutIdLst>
  <p:txStyles>
    <p:titleStyle>
      <a:lvl1pPr algn="l" defTabSz="914400" rtl="0" eaLnBrk="1" latinLnBrk="0" hangingPunct="1">
        <a:spcBef>
          <a:spcPct val="0"/>
        </a:spcBef>
        <a:buNone/>
        <a:defRPr sz="3200" b="1" kern="1200" baseline="0">
          <a:solidFill>
            <a:srgbClr val="003399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baseline="0">
          <a:solidFill>
            <a:srgbClr val="003399"/>
          </a:solidFill>
          <a:latin typeface="Arial" pitchFamily="34" charset="0"/>
          <a:ea typeface="+mn-ea"/>
          <a:cs typeface="Arial" pitchFamily="34" charset="0"/>
        </a:defRPr>
      </a:lvl1pPr>
      <a:lvl2pPr marL="717550" indent="-358775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baseline="0">
          <a:solidFill>
            <a:srgbClr val="003399"/>
          </a:solidFill>
          <a:latin typeface="Arial" pitchFamily="34" charset="0"/>
          <a:ea typeface="+mn-ea"/>
          <a:cs typeface="Arial" pitchFamily="34" charset="0"/>
        </a:defRPr>
      </a:lvl2pPr>
      <a:lvl3pPr marL="1076325" indent="-358775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baseline="0">
          <a:solidFill>
            <a:srgbClr val="003399"/>
          </a:solidFill>
          <a:latin typeface="Arial" pitchFamily="34" charset="0"/>
          <a:ea typeface="+mn-ea"/>
          <a:cs typeface="Arial" pitchFamily="34" charset="0"/>
        </a:defRPr>
      </a:lvl3pPr>
      <a:lvl4pPr marL="1435100" indent="-358775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 baseline="0">
          <a:solidFill>
            <a:srgbClr val="003399"/>
          </a:solidFill>
          <a:latin typeface="Arial" pitchFamily="34" charset="0"/>
          <a:ea typeface="+mn-ea"/>
          <a:cs typeface="Arial" pitchFamily="34" charset="0"/>
        </a:defRPr>
      </a:lvl4pPr>
      <a:lvl5pPr marL="1792288" indent="-357188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 baseline="0">
          <a:solidFill>
            <a:srgbClr val="003399"/>
          </a:solidFill>
          <a:latin typeface="Arial" pitchFamily="34" charset="0"/>
          <a:ea typeface="+mn-ea"/>
          <a:cs typeface="Arial" pitchFamily="34" charset="0"/>
        </a:defRPr>
      </a:lvl5pPr>
      <a:lvl6pPr marL="2151063" indent="-358775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rgbClr val="003399"/>
          </a:solidFill>
          <a:latin typeface="DaxlinePro-Regular" pitchFamily="50" charset="0"/>
          <a:ea typeface="+mn-ea"/>
          <a:cs typeface="+mn-cs"/>
        </a:defRPr>
      </a:lvl6pPr>
      <a:lvl7pPr marL="2509838" indent="-358775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rgbClr val="003399"/>
          </a:solidFill>
          <a:latin typeface="DaxlinePro-Regular" pitchFamily="50" charset="0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55776" y="0"/>
            <a:ext cx="6515618" cy="3429000"/>
          </a:xfrm>
        </p:spPr>
        <p:txBody>
          <a:bodyPr>
            <a:normAutofit/>
          </a:bodyPr>
          <a:lstStyle/>
          <a:p>
            <a:br>
              <a:rPr lang="en-GB" sz="1600" dirty="0"/>
            </a:br>
            <a:r>
              <a:rPr lang="en-GB" b="1" dirty="0"/>
              <a:t>Discrimination, Harassment, Violence </a:t>
            </a:r>
            <a:br>
              <a:rPr lang="en-GB" b="1" dirty="0"/>
            </a:br>
            <a:r>
              <a:rPr lang="en-GB" b="1" dirty="0"/>
              <a:t>Measurement </a:t>
            </a:r>
            <a:br>
              <a:rPr lang="en-GB" b="1" dirty="0"/>
            </a:br>
            <a:r>
              <a:rPr lang="en-GB" b="1" dirty="0"/>
              <a:t>Module in Bulgaria </a:t>
            </a:r>
            <a:endParaRPr lang="en-GB" sz="4000" b="1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76454" y="4005064"/>
            <a:ext cx="5867546" cy="2664296"/>
          </a:xfrm>
        </p:spPr>
        <p:txBody>
          <a:bodyPr>
            <a:normAutofit/>
          </a:bodyPr>
          <a:lstStyle/>
          <a:p>
            <a:r>
              <a:rPr lang="en-GB" sz="2400" dirty="0"/>
              <a:t>Jaroslav Kling</a:t>
            </a:r>
          </a:p>
          <a:p>
            <a:endParaRPr lang="en-GB" sz="2400" dirty="0"/>
          </a:p>
          <a:p>
            <a:r>
              <a:rPr lang="en-GB" sz="2400" dirty="0"/>
              <a:t>September 13</a:t>
            </a:r>
            <a:r>
              <a:rPr lang="en-GB" sz="2400" baseline="30000" dirty="0"/>
              <a:t>th</a:t>
            </a:r>
            <a:r>
              <a:rPr lang="en-GB" sz="2400" dirty="0"/>
              <a:t> 2022</a:t>
            </a:r>
          </a:p>
          <a:p>
            <a:endParaRPr lang="en-GB" sz="1900" dirty="0"/>
          </a:p>
          <a:p>
            <a:endParaRPr lang="en-GB" sz="1900" dirty="0"/>
          </a:p>
          <a:p>
            <a:r>
              <a:rPr lang="en-GB" sz="2000" dirty="0">
                <a:solidFill>
                  <a:srgbClr val="E0E51B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357688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94D81C-D521-4BD6-A35B-E5A6E324E0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16216" y="332656"/>
            <a:ext cx="2232364" cy="648072"/>
          </a:xfrm>
        </p:spPr>
        <p:txBody>
          <a:bodyPr anchor="t">
            <a:normAutofit/>
          </a:bodyPr>
          <a:lstStyle/>
          <a:p>
            <a:r>
              <a:rPr lang="en-GB" dirty="0"/>
              <a:t>Violence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38962C8-9A02-4365-B854-84FF755CBF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865" y="1988840"/>
            <a:ext cx="8606270" cy="157091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283430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31840" y="1412776"/>
            <a:ext cx="5760640" cy="864096"/>
          </a:xfrm>
        </p:spPr>
        <p:txBody>
          <a:bodyPr/>
          <a:lstStyle/>
          <a:p>
            <a:r>
              <a:rPr lang="fi-FI" dirty="0"/>
              <a:t>Thank you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644127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3FA7FB-8489-4D7A-8614-28D8613894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7420" y="188640"/>
            <a:ext cx="3781160" cy="648072"/>
          </a:xfrm>
        </p:spPr>
        <p:txBody>
          <a:bodyPr/>
          <a:lstStyle/>
          <a:p>
            <a:pPr algn="r"/>
            <a:r>
              <a:rPr lang="en-GB" dirty="0"/>
              <a:t>Background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0E11F8-8A9C-40C6-A35B-F00418746D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420" y="1196752"/>
            <a:ext cx="8353160" cy="5256584"/>
          </a:xfrm>
        </p:spPr>
        <p:txBody>
          <a:bodyPr>
            <a:normAutofit/>
          </a:bodyPr>
          <a:lstStyle/>
          <a:p>
            <a:r>
              <a:rPr lang="en-GB" dirty="0"/>
              <a:t>FRA has a long tradition of discrimination, harassment and violence measurement in quantitative, comparative surveys, but adaptations to the modules were made in 2020/2021 </a:t>
            </a:r>
            <a:r>
              <a:rPr lang="en-GB" sz="1600" dirty="0"/>
              <a:t>(not all of the changes could be respected in BG)</a:t>
            </a:r>
            <a:r>
              <a:rPr lang="en-GB" dirty="0"/>
              <a:t>. 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The data collected in the survey conducted in BG in 2020 needs to be comparable with the </a:t>
            </a:r>
            <a:r>
              <a:rPr lang="en-GB" dirty="0" err="1"/>
              <a:t>FRA’s</a:t>
            </a:r>
            <a:r>
              <a:rPr lang="en-GB" dirty="0"/>
              <a:t> Roma survey 2021 as they function as the baseline for monitoring the EU Roma </a:t>
            </a:r>
            <a:r>
              <a:rPr lang="en-GB" dirty="0" err="1"/>
              <a:t>Framewor</a:t>
            </a:r>
            <a:r>
              <a:rPr lang="en-GB" dirty="0"/>
              <a:t> up to 2030.</a:t>
            </a:r>
          </a:p>
          <a:p>
            <a:r>
              <a:rPr lang="en-GB" dirty="0"/>
              <a:t>Adaptations were made to make it fit to the general population survey.</a:t>
            </a:r>
          </a:p>
        </p:txBody>
      </p:sp>
    </p:spTree>
    <p:extLst>
      <p:ext uri="{BB962C8B-B14F-4D97-AF65-F5344CB8AC3E}">
        <p14:creationId xmlns:p14="http://schemas.microsoft.com/office/powerpoint/2010/main" val="13703178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C9D8C4-771F-4485-A9CE-42AB565F6E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11960" y="332656"/>
            <a:ext cx="4680520" cy="648072"/>
          </a:xfrm>
        </p:spPr>
        <p:txBody>
          <a:bodyPr anchor="t">
            <a:normAutofit/>
          </a:bodyPr>
          <a:lstStyle/>
          <a:p>
            <a:pPr algn="r">
              <a:lnSpc>
                <a:spcPct val="90000"/>
              </a:lnSpc>
            </a:pPr>
            <a:r>
              <a:rPr lang="en-GB" dirty="0"/>
              <a:t>Overview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09FAE74-D6FC-4705-880E-AAB53C58B2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897" y="1844824"/>
            <a:ext cx="8858892" cy="349006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913747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60032" y="188640"/>
            <a:ext cx="4032448" cy="756084"/>
          </a:xfrm>
        </p:spPr>
        <p:txBody>
          <a:bodyPr>
            <a:noAutofit/>
          </a:bodyPr>
          <a:lstStyle/>
          <a:p>
            <a:pPr algn="r"/>
            <a:r>
              <a:rPr lang="en-GB" dirty="0"/>
              <a:t>Challenges and considerations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1310" y="1511786"/>
            <a:ext cx="8424936" cy="5157574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IE" b="1" dirty="0">
                <a:latin typeface="+mj-lt"/>
              </a:rPr>
              <a:t>Measuring discrimination, harassment, violence</a:t>
            </a:r>
            <a:r>
              <a:rPr lang="en-IE" dirty="0">
                <a:latin typeface="+mj-lt"/>
              </a:rPr>
              <a:t> = measuring </a:t>
            </a:r>
            <a:r>
              <a:rPr lang="en-IE" b="1" dirty="0">
                <a:latin typeface="+mj-lt"/>
              </a:rPr>
              <a:t>rare events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IE" b="1" dirty="0">
                <a:latin typeface="+mj-lt"/>
              </a:rPr>
              <a:t>Sample sizes: </a:t>
            </a:r>
            <a:r>
              <a:rPr lang="en-IE" dirty="0">
                <a:latin typeface="+mj-lt"/>
              </a:rPr>
              <a:t>attrition due to rarity and detail of information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IE" b="1" dirty="0">
                <a:latin typeface="+mj-lt"/>
              </a:rPr>
              <a:t>Time frame: </a:t>
            </a:r>
            <a:r>
              <a:rPr lang="en-IE" dirty="0">
                <a:latin typeface="+mj-lt"/>
              </a:rPr>
              <a:t>long ago - difficulties to recall;  short period - rare events 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IE" dirty="0">
                <a:latin typeface="+mj-lt"/>
              </a:rPr>
              <a:t>People tend to report even old experience if it had heavy impact on them, therefore asking 5-years first (to “activate” respondent, who would mention in fact if discrimination happened). When asking on 12-months afterwards, respondent only mentions an even within this timeframe.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IE" dirty="0">
                <a:latin typeface="+mj-lt"/>
              </a:rPr>
              <a:t>12-monts – timeframe in the respective SDG indicators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IE" b="1" dirty="0">
                <a:latin typeface="+mj-lt"/>
              </a:rPr>
              <a:t>Generalisation of results and scope of policy recommendations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IE" dirty="0">
                <a:latin typeface="+mj-lt"/>
              </a:rPr>
              <a:t>Administrative versus survey data (see next slide)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IE" dirty="0">
                <a:latin typeface="+mj-lt"/>
              </a:rPr>
              <a:t>Areas (discrimination), grounds, perpetrators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IE" dirty="0">
                <a:latin typeface="+mj-lt"/>
              </a:rPr>
              <a:t>Reporting of experience indicates – awareness of and trust to institutions </a:t>
            </a:r>
          </a:p>
        </p:txBody>
      </p:sp>
    </p:spTree>
    <p:extLst>
      <p:ext uri="{BB962C8B-B14F-4D97-AF65-F5344CB8AC3E}">
        <p14:creationId xmlns:p14="http://schemas.microsoft.com/office/powerpoint/2010/main" val="14373569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27984" y="188640"/>
            <a:ext cx="4608512" cy="1025069"/>
          </a:xfrm>
        </p:spPr>
        <p:txBody>
          <a:bodyPr>
            <a:noAutofit/>
          </a:bodyPr>
          <a:lstStyle/>
          <a:p>
            <a:pPr algn="r"/>
            <a:r>
              <a:rPr lang="fi-FI" dirty="0"/>
              <a:t>Generalisation of results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1972" y="2276930"/>
            <a:ext cx="3348459" cy="3186354"/>
          </a:xfrm>
        </p:spPr>
        <p:txBody>
          <a:bodyPr>
            <a:normAutofit fontScale="92500" lnSpcReduction="20000"/>
          </a:bodyPr>
          <a:lstStyle/>
          <a:p>
            <a:r>
              <a:rPr lang="fi-FI" dirty="0" err="1">
                <a:solidFill>
                  <a:schemeClr val="tx1"/>
                </a:solidFill>
              </a:rPr>
              <a:t>All</a:t>
            </a:r>
            <a:r>
              <a:rPr lang="fi-FI" dirty="0">
                <a:solidFill>
                  <a:schemeClr val="tx1"/>
                </a:solidFill>
              </a:rPr>
              <a:t> </a:t>
            </a:r>
            <a:r>
              <a:rPr lang="fi-FI" dirty="0" err="1">
                <a:solidFill>
                  <a:schemeClr val="tx1"/>
                </a:solidFill>
              </a:rPr>
              <a:t>incidents</a:t>
            </a:r>
            <a:endParaRPr lang="fi-FI" dirty="0">
              <a:solidFill>
                <a:schemeClr val="tx1"/>
              </a:solidFill>
            </a:endParaRPr>
          </a:p>
          <a:p>
            <a:r>
              <a:rPr lang="fi-FI" dirty="0" err="1">
                <a:solidFill>
                  <a:schemeClr val="tx1"/>
                </a:solidFill>
              </a:rPr>
              <a:t>Disclosed</a:t>
            </a:r>
            <a:r>
              <a:rPr lang="fi-FI" dirty="0">
                <a:solidFill>
                  <a:schemeClr val="tx1"/>
                </a:solidFill>
              </a:rPr>
              <a:t> in a </a:t>
            </a:r>
            <a:r>
              <a:rPr lang="fi-FI" dirty="0" err="1">
                <a:solidFill>
                  <a:schemeClr val="tx1"/>
                </a:solidFill>
              </a:rPr>
              <a:t>survey</a:t>
            </a:r>
            <a:endParaRPr lang="fi-FI" dirty="0">
              <a:solidFill>
                <a:schemeClr val="tx1"/>
              </a:solidFill>
            </a:endParaRPr>
          </a:p>
          <a:p>
            <a:endParaRPr lang="fi-FI" dirty="0">
              <a:solidFill>
                <a:schemeClr val="tx1"/>
              </a:solidFill>
            </a:endParaRPr>
          </a:p>
          <a:p>
            <a:r>
              <a:rPr lang="fi-FI" dirty="0">
                <a:solidFill>
                  <a:schemeClr val="tx1"/>
                </a:solidFill>
              </a:rPr>
              <a:t>Reported to, recorded by the police</a:t>
            </a:r>
          </a:p>
          <a:p>
            <a:r>
              <a:rPr lang="fi-FI" dirty="0">
                <a:solidFill>
                  <a:schemeClr val="tx1"/>
                </a:solidFill>
              </a:rPr>
              <a:t>Arrest made</a:t>
            </a:r>
          </a:p>
          <a:p>
            <a:r>
              <a:rPr lang="fi-FI" dirty="0">
                <a:solidFill>
                  <a:schemeClr val="tx1"/>
                </a:solidFill>
              </a:rPr>
              <a:t>Person </a:t>
            </a:r>
            <a:r>
              <a:rPr lang="fi-FI" dirty="0" err="1">
                <a:solidFill>
                  <a:schemeClr val="tx1"/>
                </a:solidFill>
              </a:rPr>
              <a:t>charged</a:t>
            </a:r>
            <a:endParaRPr lang="fi-FI" dirty="0">
              <a:solidFill>
                <a:schemeClr val="tx1"/>
              </a:solidFill>
            </a:endParaRPr>
          </a:p>
          <a:p>
            <a:r>
              <a:rPr lang="fi-FI" dirty="0" err="1">
                <a:solidFill>
                  <a:schemeClr val="tx1"/>
                </a:solidFill>
              </a:rPr>
              <a:t>Prosecution</a:t>
            </a:r>
            <a:endParaRPr lang="fi-FI" dirty="0">
              <a:solidFill>
                <a:schemeClr val="tx1"/>
              </a:solidFill>
            </a:endParaRPr>
          </a:p>
          <a:p>
            <a:r>
              <a:rPr lang="fi-FI" dirty="0" err="1">
                <a:solidFill>
                  <a:schemeClr val="tx1"/>
                </a:solidFill>
              </a:rPr>
              <a:t>Conviction</a:t>
            </a:r>
            <a:endParaRPr lang="en-IE" dirty="0">
              <a:solidFill>
                <a:schemeClr val="tx1"/>
              </a:solidFill>
            </a:endParaRPr>
          </a:p>
          <a:p>
            <a:endParaRPr lang="en-GB" dirty="0"/>
          </a:p>
        </p:txBody>
      </p:sp>
      <p:sp>
        <p:nvSpPr>
          <p:cNvPr id="14" name="Isosceles Triangle 13">
            <a:extLst>
              <a:ext uri="{FF2B5EF4-FFF2-40B4-BE49-F238E27FC236}">
                <a16:creationId xmlns:a16="http://schemas.microsoft.com/office/drawing/2014/main" id="{AD5EFE2C-5F93-4AC2-85DC-2EC9B2474FDC}"/>
              </a:ext>
            </a:extLst>
          </p:cNvPr>
          <p:cNvSpPr/>
          <p:nvPr/>
        </p:nvSpPr>
        <p:spPr>
          <a:xfrm rot="10800000">
            <a:off x="5652121" y="3284983"/>
            <a:ext cx="1929849" cy="2394806"/>
          </a:xfrm>
          <a:custGeom>
            <a:avLst/>
            <a:gdLst>
              <a:gd name="connsiteX0" fmla="*/ 0 w 1886306"/>
              <a:gd name="connsiteY0" fmla="*/ 2420931 h 2420931"/>
              <a:gd name="connsiteX1" fmla="*/ 943153 w 1886306"/>
              <a:gd name="connsiteY1" fmla="*/ 0 h 2420931"/>
              <a:gd name="connsiteX2" fmla="*/ 1886306 w 1886306"/>
              <a:gd name="connsiteY2" fmla="*/ 2420931 h 2420931"/>
              <a:gd name="connsiteX3" fmla="*/ 0 w 1886306"/>
              <a:gd name="connsiteY3" fmla="*/ 2420931 h 2420931"/>
              <a:gd name="connsiteX0" fmla="*/ 0 w 1886306"/>
              <a:gd name="connsiteY0" fmla="*/ 2394806 h 2394806"/>
              <a:gd name="connsiteX1" fmla="*/ 934444 w 1886306"/>
              <a:gd name="connsiteY1" fmla="*/ 0 h 2394806"/>
              <a:gd name="connsiteX2" fmla="*/ 1886306 w 1886306"/>
              <a:gd name="connsiteY2" fmla="*/ 2394806 h 2394806"/>
              <a:gd name="connsiteX3" fmla="*/ 0 w 1886306"/>
              <a:gd name="connsiteY3" fmla="*/ 2394806 h 2394806"/>
              <a:gd name="connsiteX0" fmla="*/ 0 w 1929849"/>
              <a:gd name="connsiteY0" fmla="*/ 2377389 h 2394806"/>
              <a:gd name="connsiteX1" fmla="*/ 977987 w 1929849"/>
              <a:gd name="connsiteY1" fmla="*/ 0 h 2394806"/>
              <a:gd name="connsiteX2" fmla="*/ 1929849 w 1929849"/>
              <a:gd name="connsiteY2" fmla="*/ 2394806 h 2394806"/>
              <a:gd name="connsiteX3" fmla="*/ 0 w 1929849"/>
              <a:gd name="connsiteY3" fmla="*/ 2377389 h 239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9849" h="2394806">
                <a:moveTo>
                  <a:pt x="0" y="2377389"/>
                </a:moveTo>
                <a:lnTo>
                  <a:pt x="977987" y="0"/>
                </a:lnTo>
                <a:lnTo>
                  <a:pt x="1929849" y="2394806"/>
                </a:lnTo>
                <a:lnTo>
                  <a:pt x="0" y="2377389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sz="1350">
              <a:solidFill>
                <a:prstClr val="white"/>
              </a:solidFill>
            </a:endParaRPr>
          </a:p>
        </p:txBody>
      </p:sp>
      <p:sp>
        <p:nvSpPr>
          <p:cNvPr id="10" name="Isosceles Triangle 9"/>
          <p:cNvSpPr/>
          <p:nvPr/>
        </p:nvSpPr>
        <p:spPr>
          <a:xfrm rot="10800000">
            <a:off x="5832193" y="3758157"/>
            <a:ext cx="1568339" cy="1886133"/>
          </a:xfrm>
          <a:prstGeom prst="triangle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sz="1350">
              <a:solidFill>
                <a:prstClr val="white"/>
              </a:solidFill>
            </a:endParaRPr>
          </a:p>
        </p:txBody>
      </p:sp>
      <p:sp>
        <p:nvSpPr>
          <p:cNvPr id="11" name="Isosceles Triangle 10"/>
          <p:cNvSpPr/>
          <p:nvPr/>
        </p:nvSpPr>
        <p:spPr>
          <a:xfrm rot="10800000">
            <a:off x="6018557" y="4209022"/>
            <a:ext cx="1193440" cy="1435268"/>
          </a:xfrm>
          <a:prstGeom prst="triangl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sz="1350">
              <a:solidFill>
                <a:prstClr val="white"/>
              </a:solidFill>
            </a:endParaRPr>
          </a:p>
        </p:txBody>
      </p:sp>
      <p:sp>
        <p:nvSpPr>
          <p:cNvPr id="12" name="Isosceles Triangle 11"/>
          <p:cNvSpPr/>
          <p:nvPr/>
        </p:nvSpPr>
        <p:spPr>
          <a:xfrm rot="10800000">
            <a:off x="6167341" y="4598499"/>
            <a:ext cx="898041" cy="1080012"/>
          </a:xfrm>
          <a:prstGeom prst="triangl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sz="1350">
              <a:solidFill>
                <a:prstClr val="white"/>
              </a:solidFill>
            </a:endParaRPr>
          </a:p>
        </p:txBody>
      </p:sp>
      <p:sp>
        <p:nvSpPr>
          <p:cNvPr id="13" name="Isosceles Triangle 12"/>
          <p:cNvSpPr/>
          <p:nvPr/>
        </p:nvSpPr>
        <p:spPr>
          <a:xfrm rot="10800000">
            <a:off x="6336948" y="5009331"/>
            <a:ext cx="563321" cy="677467"/>
          </a:xfrm>
          <a:prstGeom prst="triangle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sz="1350">
              <a:solidFill>
                <a:prstClr val="white"/>
              </a:solidFill>
            </a:endParaRPr>
          </a:p>
        </p:txBody>
      </p:sp>
      <p:sp>
        <p:nvSpPr>
          <p:cNvPr id="4" name="Right Brace 3"/>
          <p:cNvSpPr/>
          <p:nvPr/>
        </p:nvSpPr>
        <p:spPr>
          <a:xfrm>
            <a:off x="3831206" y="3360864"/>
            <a:ext cx="378042" cy="1888007"/>
          </a:xfrm>
          <a:prstGeom prst="righ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6" name="TextBox 5"/>
          <p:cNvSpPr txBox="1"/>
          <p:nvPr/>
        </p:nvSpPr>
        <p:spPr>
          <a:xfrm>
            <a:off x="4209248" y="4154826"/>
            <a:ext cx="168632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350" dirty="0"/>
              <a:t>Administrative data</a:t>
            </a:r>
            <a:endParaRPr lang="en-GB" sz="1350" dirty="0"/>
          </a:p>
        </p:txBody>
      </p:sp>
      <p:sp>
        <p:nvSpPr>
          <p:cNvPr id="5" name="Flowchart: Manual Operation 4">
            <a:extLst>
              <a:ext uri="{FF2B5EF4-FFF2-40B4-BE49-F238E27FC236}">
                <a16:creationId xmlns:a16="http://schemas.microsoft.com/office/drawing/2014/main" id="{2E86C6F6-A991-4D8E-8E16-812405E07B65}"/>
              </a:ext>
            </a:extLst>
          </p:cNvPr>
          <p:cNvSpPr/>
          <p:nvPr/>
        </p:nvSpPr>
        <p:spPr>
          <a:xfrm>
            <a:off x="5437123" y="2616216"/>
            <a:ext cx="2357323" cy="308728"/>
          </a:xfrm>
          <a:custGeom>
            <a:avLst/>
            <a:gdLst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8000 w 10000"/>
              <a:gd name="connsiteY2" fmla="*/ 10000 h 10000"/>
              <a:gd name="connsiteX3" fmla="*/ 2000 w 10000"/>
              <a:gd name="connsiteY3" fmla="*/ 10000 h 10000"/>
              <a:gd name="connsiteX4" fmla="*/ 0 w 10000"/>
              <a:gd name="connsiteY4" fmla="*/ 0 h 10000"/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8000 w 10000"/>
              <a:gd name="connsiteY2" fmla="*/ 10000 h 10000"/>
              <a:gd name="connsiteX3" fmla="*/ 496 w 10000"/>
              <a:gd name="connsiteY3" fmla="*/ 5702 h 10000"/>
              <a:gd name="connsiteX4" fmla="*/ 0 w 10000"/>
              <a:gd name="connsiteY4" fmla="*/ 0 h 10000"/>
              <a:gd name="connsiteX0" fmla="*/ 0 w 10000"/>
              <a:gd name="connsiteY0" fmla="*/ 0 h 5702"/>
              <a:gd name="connsiteX1" fmla="*/ 10000 w 10000"/>
              <a:gd name="connsiteY1" fmla="*/ 0 h 5702"/>
              <a:gd name="connsiteX2" fmla="*/ 9745 w 10000"/>
              <a:gd name="connsiteY2" fmla="*/ 5463 h 5702"/>
              <a:gd name="connsiteX3" fmla="*/ 496 w 10000"/>
              <a:gd name="connsiteY3" fmla="*/ 5702 h 5702"/>
              <a:gd name="connsiteX4" fmla="*/ 0 w 10000"/>
              <a:gd name="connsiteY4" fmla="*/ 0 h 5702"/>
              <a:gd name="connsiteX0" fmla="*/ 0 w 10163"/>
              <a:gd name="connsiteY0" fmla="*/ 0 h 10000"/>
              <a:gd name="connsiteX1" fmla="*/ 10163 w 10163"/>
              <a:gd name="connsiteY1" fmla="*/ 94 h 10000"/>
              <a:gd name="connsiteX2" fmla="*/ 9745 w 10163"/>
              <a:gd name="connsiteY2" fmla="*/ 9581 h 10000"/>
              <a:gd name="connsiteX3" fmla="*/ 496 w 10163"/>
              <a:gd name="connsiteY3" fmla="*/ 10000 h 10000"/>
              <a:gd name="connsiteX4" fmla="*/ 0 w 10163"/>
              <a:gd name="connsiteY4" fmla="*/ 0 h 10000"/>
              <a:gd name="connsiteX0" fmla="*/ 0 w 10163"/>
              <a:gd name="connsiteY0" fmla="*/ 0 h 10000"/>
              <a:gd name="connsiteX1" fmla="*/ 10163 w 10163"/>
              <a:gd name="connsiteY1" fmla="*/ 94 h 10000"/>
              <a:gd name="connsiteX2" fmla="*/ 9365 w 10163"/>
              <a:gd name="connsiteY2" fmla="*/ 9298 h 10000"/>
              <a:gd name="connsiteX3" fmla="*/ 496 w 10163"/>
              <a:gd name="connsiteY3" fmla="*/ 10000 h 10000"/>
              <a:gd name="connsiteX4" fmla="*/ 0 w 10163"/>
              <a:gd name="connsiteY4" fmla="*/ 0 h 10000"/>
              <a:gd name="connsiteX0" fmla="*/ 0 w 10163"/>
              <a:gd name="connsiteY0" fmla="*/ 0 h 10000"/>
              <a:gd name="connsiteX1" fmla="*/ 10163 w 10163"/>
              <a:gd name="connsiteY1" fmla="*/ 94 h 10000"/>
              <a:gd name="connsiteX2" fmla="*/ 9704 w 10163"/>
              <a:gd name="connsiteY2" fmla="*/ 8637 h 10000"/>
              <a:gd name="connsiteX3" fmla="*/ 496 w 10163"/>
              <a:gd name="connsiteY3" fmla="*/ 10000 h 10000"/>
              <a:gd name="connsiteX4" fmla="*/ 0 w 10163"/>
              <a:gd name="connsiteY4" fmla="*/ 0 h 10000"/>
              <a:gd name="connsiteX0" fmla="*/ 0 w 10163"/>
              <a:gd name="connsiteY0" fmla="*/ 0 h 8677"/>
              <a:gd name="connsiteX1" fmla="*/ 10163 w 10163"/>
              <a:gd name="connsiteY1" fmla="*/ 94 h 8677"/>
              <a:gd name="connsiteX2" fmla="*/ 9704 w 10163"/>
              <a:gd name="connsiteY2" fmla="*/ 8637 h 8677"/>
              <a:gd name="connsiteX3" fmla="*/ 279 w 10163"/>
              <a:gd name="connsiteY3" fmla="*/ 8677 h 8677"/>
              <a:gd name="connsiteX4" fmla="*/ 0 w 10163"/>
              <a:gd name="connsiteY4" fmla="*/ 0 h 8677"/>
              <a:gd name="connsiteX0" fmla="*/ 0 w 10214"/>
              <a:gd name="connsiteY0" fmla="*/ 0 h 10218"/>
              <a:gd name="connsiteX1" fmla="*/ 10214 w 10214"/>
              <a:gd name="connsiteY1" fmla="*/ 326 h 10218"/>
              <a:gd name="connsiteX2" fmla="*/ 9762 w 10214"/>
              <a:gd name="connsiteY2" fmla="*/ 10172 h 10218"/>
              <a:gd name="connsiteX3" fmla="*/ 489 w 10214"/>
              <a:gd name="connsiteY3" fmla="*/ 10218 h 10218"/>
              <a:gd name="connsiteX4" fmla="*/ 0 w 10214"/>
              <a:gd name="connsiteY4" fmla="*/ 0 h 10218"/>
              <a:gd name="connsiteX0" fmla="*/ 0 w 10147"/>
              <a:gd name="connsiteY0" fmla="*/ 0 h 10109"/>
              <a:gd name="connsiteX1" fmla="*/ 10147 w 10147"/>
              <a:gd name="connsiteY1" fmla="*/ 217 h 10109"/>
              <a:gd name="connsiteX2" fmla="*/ 9695 w 10147"/>
              <a:gd name="connsiteY2" fmla="*/ 10063 h 10109"/>
              <a:gd name="connsiteX3" fmla="*/ 422 w 10147"/>
              <a:gd name="connsiteY3" fmla="*/ 10109 h 10109"/>
              <a:gd name="connsiteX4" fmla="*/ 0 w 10147"/>
              <a:gd name="connsiteY4" fmla="*/ 0 h 10109"/>
              <a:gd name="connsiteX0" fmla="*/ 0 w 10147"/>
              <a:gd name="connsiteY0" fmla="*/ 0 h 10063"/>
              <a:gd name="connsiteX1" fmla="*/ 10147 w 10147"/>
              <a:gd name="connsiteY1" fmla="*/ 217 h 10063"/>
              <a:gd name="connsiteX2" fmla="*/ 9695 w 10147"/>
              <a:gd name="connsiteY2" fmla="*/ 10063 h 10063"/>
              <a:gd name="connsiteX3" fmla="*/ 636 w 10147"/>
              <a:gd name="connsiteY3" fmla="*/ 10000 h 10063"/>
              <a:gd name="connsiteX4" fmla="*/ 0 w 10147"/>
              <a:gd name="connsiteY4" fmla="*/ 0 h 10063"/>
              <a:gd name="connsiteX0" fmla="*/ 0 w 10147"/>
              <a:gd name="connsiteY0" fmla="*/ 0 h 10063"/>
              <a:gd name="connsiteX1" fmla="*/ 10147 w 10147"/>
              <a:gd name="connsiteY1" fmla="*/ 217 h 10063"/>
              <a:gd name="connsiteX2" fmla="*/ 9695 w 10147"/>
              <a:gd name="connsiteY2" fmla="*/ 10063 h 10063"/>
              <a:gd name="connsiteX3" fmla="*/ 489 w 10147"/>
              <a:gd name="connsiteY3" fmla="*/ 10000 h 10063"/>
              <a:gd name="connsiteX4" fmla="*/ 0 w 10147"/>
              <a:gd name="connsiteY4" fmla="*/ 0 h 10063"/>
              <a:gd name="connsiteX0" fmla="*/ 0 w 10147"/>
              <a:gd name="connsiteY0" fmla="*/ 0 h 10063"/>
              <a:gd name="connsiteX1" fmla="*/ 10147 w 10147"/>
              <a:gd name="connsiteY1" fmla="*/ 11 h 10063"/>
              <a:gd name="connsiteX2" fmla="*/ 9695 w 10147"/>
              <a:gd name="connsiteY2" fmla="*/ 10063 h 10063"/>
              <a:gd name="connsiteX3" fmla="*/ 489 w 10147"/>
              <a:gd name="connsiteY3" fmla="*/ 10000 h 10063"/>
              <a:gd name="connsiteX4" fmla="*/ 0 w 10147"/>
              <a:gd name="connsiteY4" fmla="*/ 0 h 10063"/>
              <a:gd name="connsiteX0" fmla="*/ 0 w 10147"/>
              <a:gd name="connsiteY0" fmla="*/ 0 h 10000"/>
              <a:gd name="connsiteX1" fmla="*/ 10147 w 10147"/>
              <a:gd name="connsiteY1" fmla="*/ 11 h 10000"/>
              <a:gd name="connsiteX2" fmla="*/ 9722 w 10147"/>
              <a:gd name="connsiteY2" fmla="*/ 9857 h 10000"/>
              <a:gd name="connsiteX3" fmla="*/ 489 w 10147"/>
              <a:gd name="connsiteY3" fmla="*/ 10000 h 10000"/>
              <a:gd name="connsiteX4" fmla="*/ 0 w 10147"/>
              <a:gd name="connsiteY4" fmla="*/ 0 h 10000"/>
              <a:gd name="connsiteX0" fmla="*/ 0 w 10147"/>
              <a:gd name="connsiteY0" fmla="*/ 0 h 10000"/>
              <a:gd name="connsiteX1" fmla="*/ 10147 w 10147"/>
              <a:gd name="connsiteY1" fmla="*/ 11 h 10000"/>
              <a:gd name="connsiteX2" fmla="*/ 9722 w 10147"/>
              <a:gd name="connsiteY2" fmla="*/ 9857 h 10000"/>
              <a:gd name="connsiteX3" fmla="*/ 489 w 10147"/>
              <a:gd name="connsiteY3" fmla="*/ 10000 h 10000"/>
              <a:gd name="connsiteX4" fmla="*/ 0 w 10147"/>
              <a:gd name="connsiteY4" fmla="*/ 0 h 10000"/>
              <a:gd name="connsiteX0" fmla="*/ 0 w 10147"/>
              <a:gd name="connsiteY0" fmla="*/ 195 h 10195"/>
              <a:gd name="connsiteX1" fmla="*/ 10147 w 10147"/>
              <a:gd name="connsiteY1" fmla="*/ 0 h 10195"/>
              <a:gd name="connsiteX2" fmla="*/ 9722 w 10147"/>
              <a:gd name="connsiteY2" fmla="*/ 10052 h 10195"/>
              <a:gd name="connsiteX3" fmla="*/ 489 w 10147"/>
              <a:gd name="connsiteY3" fmla="*/ 10195 h 10195"/>
              <a:gd name="connsiteX4" fmla="*/ 0 w 10147"/>
              <a:gd name="connsiteY4" fmla="*/ 195 h 10195"/>
              <a:gd name="connsiteX0" fmla="*/ 0 w 10160"/>
              <a:gd name="connsiteY0" fmla="*/ 401 h 10401"/>
              <a:gd name="connsiteX1" fmla="*/ 10160 w 10160"/>
              <a:gd name="connsiteY1" fmla="*/ 0 h 10401"/>
              <a:gd name="connsiteX2" fmla="*/ 9722 w 10160"/>
              <a:gd name="connsiteY2" fmla="*/ 10258 h 10401"/>
              <a:gd name="connsiteX3" fmla="*/ 489 w 10160"/>
              <a:gd name="connsiteY3" fmla="*/ 10401 h 10401"/>
              <a:gd name="connsiteX4" fmla="*/ 0 w 10160"/>
              <a:gd name="connsiteY4" fmla="*/ 401 h 10401"/>
              <a:gd name="connsiteX0" fmla="*/ 0 w 10171"/>
              <a:gd name="connsiteY0" fmla="*/ 401 h 10401"/>
              <a:gd name="connsiteX1" fmla="*/ 10171 w 10171"/>
              <a:gd name="connsiteY1" fmla="*/ 0 h 10401"/>
              <a:gd name="connsiteX2" fmla="*/ 9733 w 10171"/>
              <a:gd name="connsiteY2" fmla="*/ 10258 h 10401"/>
              <a:gd name="connsiteX3" fmla="*/ 500 w 10171"/>
              <a:gd name="connsiteY3" fmla="*/ 10401 h 10401"/>
              <a:gd name="connsiteX4" fmla="*/ 0 w 10171"/>
              <a:gd name="connsiteY4" fmla="*/ 401 h 10401"/>
              <a:gd name="connsiteX0" fmla="*/ 0 w 10193"/>
              <a:gd name="connsiteY0" fmla="*/ 487 h 10401"/>
              <a:gd name="connsiteX1" fmla="*/ 10193 w 10193"/>
              <a:gd name="connsiteY1" fmla="*/ 0 h 10401"/>
              <a:gd name="connsiteX2" fmla="*/ 9755 w 10193"/>
              <a:gd name="connsiteY2" fmla="*/ 10258 h 10401"/>
              <a:gd name="connsiteX3" fmla="*/ 522 w 10193"/>
              <a:gd name="connsiteY3" fmla="*/ 10401 h 10401"/>
              <a:gd name="connsiteX4" fmla="*/ 0 w 10193"/>
              <a:gd name="connsiteY4" fmla="*/ 487 h 10401"/>
              <a:gd name="connsiteX0" fmla="*/ 0 w 10215"/>
              <a:gd name="connsiteY0" fmla="*/ 401 h 10315"/>
              <a:gd name="connsiteX1" fmla="*/ 10215 w 10215"/>
              <a:gd name="connsiteY1" fmla="*/ 0 h 10315"/>
              <a:gd name="connsiteX2" fmla="*/ 9755 w 10215"/>
              <a:gd name="connsiteY2" fmla="*/ 10172 h 10315"/>
              <a:gd name="connsiteX3" fmla="*/ 522 w 10215"/>
              <a:gd name="connsiteY3" fmla="*/ 10315 h 10315"/>
              <a:gd name="connsiteX4" fmla="*/ 0 w 10215"/>
              <a:gd name="connsiteY4" fmla="*/ 401 h 10315"/>
              <a:gd name="connsiteX0" fmla="*/ 0 w 10215"/>
              <a:gd name="connsiteY0" fmla="*/ 315 h 10315"/>
              <a:gd name="connsiteX1" fmla="*/ 10215 w 10215"/>
              <a:gd name="connsiteY1" fmla="*/ 0 h 10315"/>
              <a:gd name="connsiteX2" fmla="*/ 9755 w 10215"/>
              <a:gd name="connsiteY2" fmla="*/ 10172 h 10315"/>
              <a:gd name="connsiteX3" fmla="*/ 522 w 10215"/>
              <a:gd name="connsiteY3" fmla="*/ 10315 h 10315"/>
              <a:gd name="connsiteX4" fmla="*/ 0 w 10215"/>
              <a:gd name="connsiteY4" fmla="*/ 315 h 10315"/>
              <a:gd name="connsiteX0" fmla="*/ 0 w 10204"/>
              <a:gd name="connsiteY0" fmla="*/ 229 h 10315"/>
              <a:gd name="connsiteX1" fmla="*/ 10204 w 10204"/>
              <a:gd name="connsiteY1" fmla="*/ 0 h 10315"/>
              <a:gd name="connsiteX2" fmla="*/ 9744 w 10204"/>
              <a:gd name="connsiteY2" fmla="*/ 10172 h 10315"/>
              <a:gd name="connsiteX3" fmla="*/ 511 w 10204"/>
              <a:gd name="connsiteY3" fmla="*/ 10315 h 10315"/>
              <a:gd name="connsiteX4" fmla="*/ 0 w 10204"/>
              <a:gd name="connsiteY4" fmla="*/ 229 h 10315"/>
              <a:gd name="connsiteX0" fmla="*/ 0 w 10226"/>
              <a:gd name="connsiteY0" fmla="*/ 229 h 10315"/>
              <a:gd name="connsiteX1" fmla="*/ 10226 w 10226"/>
              <a:gd name="connsiteY1" fmla="*/ 0 h 10315"/>
              <a:gd name="connsiteX2" fmla="*/ 9766 w 10226"/>
              <a:gd name="connsiteY2" fmla="*/ 10172 h 10315"/>
              <a:gd name="connsiteX3" fmla="*/ 533 w 10226"/>
              <a:gd name="connsiteY3" fmla="*/ 10315 h 10315"/>
              <a:gd name="connsiteX4" fmla="*/ 0 w 10226"/>
              <a:gd name="connsiteY4" fmla="*/ 229 h 10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26" h="10315">
                <a:moveTo>
                  <a:pt x="0" y="229"/>
                </a:moveTo>
                <a:lnTo>
                  <a:pt x="10226" y="0"/>
                </a:lnTo>
                <a:cubicBezTo>
                  <a:pt x="10089" y="3644"/>
                  <a:pt x="9903" y="6528"/>
                  <a:pt x="9766" y="10172"/>
                </a:cubicBezTo>
                <a:lnTo>
                  <a:pt x="533" y="10315"/>
                </a:lnTo>
                <a:cubicBezTo>
                  <a:pt x="370" y="6473"/>
                  <a:pt x="162" y="4071"/>
                  <a:pt x="0" y="229"/>
                </a:cubicBez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prstClr val="white"/>
              </a:solidFill>
            </a:endParaRPr>
          </a:p>
        </p:txBody>
      </p:sp>
      <p:sp>
        <p:nvSpPr>
          <p:cNvPr id="15" name="Flowchart: Manual Operation 4">
            <a:extLst>
              <a:ext uri="{FF2B5EF4-FFF2-40B4-BE49-F238E27FC236}">
                <a16:creationId xmlns:a16="http://schemas.microsoft.com/office/drawing/2014/main" id="{80F83E74-BF31-4BAA-891A-A91CCDA398A3}"/>
              </a:ext>
            </a:extLst>
          </p:cNvPr>
          <p:cNvSpPr/>
          <p:nvPr/>
        </p:nvSpPr>
        <p:spPr>
          <a:xfrm>
            <a:off x="5308126" y="2285523"/>
            <a:ext cx="2613204" cy="338235"/>
          </a:xfrm>
          <a:custGeom>
            <a:avLst/>
            <a:gdLst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8000 w 10000"/>
              <a:gd name="connsiteY2" fmla="*/ 10000 h 10000"/>
              <a:gd name="connsiteX3" fmla="*/ 2000 w 10000"/>
              <a:gd name="connsiteY3" fmla="*/ 10000 h 10000"/>
              <a:gd name="connsiteX4" fmla="*/ 0 w 10000"/>
              <a:gd name="connsiteY4" fmla="*/ 0 h 10000"/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8000 w 10000"/>
              <a:gd name="connsiteY2" fmla="*/ 10000 h 10000"/>
              <a:gd name="connsiteX3" fmla="*/ 496 w 10000"/>
              <a:gd name="connsiteY3" fmla="*/ 5702 h 10000"/>
              <a:gd name="connsiteX4" fmla="*/ 0 w 10000"/>
              <a:gd name="connsiteY4" fmla="*/ 0 h 10000"/>
              <a:gd name="connsiteX0" fmla="*/ 0 w 10000"/>
              <a:gd name="connsiteY0" fmla="*/ 0 h 5702"/>
              <a:gd name="connsiteX1" fmla="*/ 10000 w 10000"/>
              <a:gd name="connsiteY1" fmla="*/ 0 h 5702"/>
              <a:gd name="connsiteX2" fmla="*/ 9745 w 10000"/>
              <a:gd name="connsiteY2" fmla="*/ 5463 h 5702"/>
              <a:gd name="connsiteX3" fmla="*/ 496 w 10000"/>
              <a:gd name="connsiteY3" fmla="*/ 5702 h 5702"/>
              <a:gd name="connsiteX4" fmla="*/ 0 w 10000"/>
              <a:gd name="connsiteY4" fmla="*/ 0 h 5702"/>
              <a:gd name="connsiteX0" fmla="*/ 0 w 10163"/>
              <a:gd name="connsiteY0" fmla="*/ 0 h 10000"/>
              <a:gd name="connsiteX1" fmla="*/ 10163 w 10163"/>
              <a:gd name="connsiteY1" fmla="*/ 94 h 10000"/>
              <a:gd name="connsiteX2" fmla="*/ 9745 w 10163"/>
              <a:gd name="connsiteY2" fmla="*/ 9581 h 10000"/>
              <a:gd name="connsiteX3" fmla="*/ 496 w 10163"/>
              <a:gd name="connsiteY3" fmla="*/ 10000 h 10000"/>
              <a:gd name="connsiteX4" fmla="*/ 0 w 10163"/>
              <a:gd name="connsiteY4" fmla="*/ 0 h 10000"/>
              <a:gd name="connsiteX0" fmla="*/ 0 w 10163"/>
              <a:gd name="connsiteY0" fmla="*/ 0 h 10000"/>
              <a:gd name="connsiteX1" fmla="*/ 10163 w 10163"/>
              <a:gd name="connsiteY1" fmla="*/ 94 h 10000"/>
              <a:gd name="connsiteX2" fmla="*/ 9365 w 10163"/>
              <a:gd name="connsiteY2" fmla="*/ 9298 h 10000"/>
              <a:gd name="connsiteX3" fmla="*/ 496 w 10163"/>
              <a:gd name="connsiteY3" fmla="*/ 10000 h 10000"/>
              <a:gd name="connsiteX4" fmla="*/ 0 w 10163"/>
              <a:gd name="connsiteY4" fmla="*/ 0 h 10000"/>
              <a:gd name="connsiteX0" fmla="*/ 0 w 10163"/>
              <a:gd name="connsiteY0" fmla="*/ 0 h 10000"/>
              <a:gd name="connsiteX1" fmla="*/ 10163 w 10163"/>
              <a:gd name="connsiteY1" fmla="*/ 94 h 10000"/>
              <a:gd name="connsiteX2" fmla="*/ 9704 w 10163"/>
              <a:gd name="connsiteY2" fmla="*/ 8637 h 10000"/>
              <a:gd name="connsiteX3" fmla="*/ 496 w 10163"/>
              <a:gd name="connsiteY3" fmla="*/ 10000 h 10000"/>
              <a:gd name="connsiteX4" fmla="*/ 0 w 10163"/>
              <a:gd name="connsiteY4" fmla="*/ 0 h 10000"/>
              <a:gd name="connsiteX0" fmla="*/ 0 w 10163"/>
              <a:gd name="connsiteY0" fmla="*/ 0 h 8677"/>
              <a:gd name="connsiteX1" fmla="*/ 10163 w 10163"/>
              <a:gd name="connsiteY1" fmla="*/ 94 h 8677"/>
              <a:gd name="connsiteX2" fmla="*/ 9704 w 10163"/>
              <a:gd name="connsiteY2" fmla="*/ 8637 h 8677"/>
              <a:gd name="connsiteX3" fmla="*/ 279 w 10163"/>
              <a:gd name="connsiteY3" fmla="*/ 8677 h 8677"/>
              <a:gd name="connsiteX4" fmla="*/ 0 w 10163"/>
              <a:gd name="connsiteY4" fmla="*/ 0 h 8677"/>
              <a:gd name="connsiteX0" fmla="*/ 0 w 10214"/>
              <a:gd name="connsiteY0" fmla="*/ 0 h 10218"/>
              <a:gd name="connsiteX1" fmla="*/ 10214 w 10214"/>
              <a:gd name="connsiteY1" fmla="*/ 326 h 10218"/>
              <a:gd name="connsiteX2" fmla="*/ 9762 w 10214"/>
              <a:gd name="connsiteY2" fmla="*/ 10172 h 10218"/>
              <a:gd name="connsiteX3" fmla="*/ 489 w 10214"/>
              <a:gd name="connsiteY3" fmla="*/ 10218 h 10218"/>
              <a:gd name="connsiteX4" fmla="*/ 0 w 10214"/>
              <a:gd name="connsiteY4" fmla="*/ 0 h 10218"/>
              <a:gd name="connsiteX0" fmla="*/ 0 w 10147"/>
              <a:gd name="connsiteY0" fmla="*/ 0 h 10109"/>
              <a:gd name="connsiteX1" fmla="*/ 10147 w 10147"/>
              <a:gd name="connsiteY1" fmla="*/ 217 h 10109"/>
              <a:gd name="connsiteX2" fmla="*/ 9695 w 10147"/>
              <a:gd name="connsiteY2" fmla="*/ 10063 h 10109"/>
              <a:gd name="connsiteX3" fmla="*/ 422 w 10147"/>
              <a:gd name="connsiteY3" fmla="*/ 10109 h 10109"/>
              <a:gd name="connsiteX4" fmla="*/ 0 w 10147"/>
              <a:gd name="connsiteY4" fmla="*/ 0 h 10109"/>
              <a:gd name="connsiteX0" fmla="*/ 0 w 10147"/>
              <a:gd name="connsiteY0" fmla="*/ 0 h 10063"/>
              <a:gd name="connsiteX1" fmla="*/ 10147 w 10147"/>
              <a:gd name="connsiteY1" fmla="*/ 217 h 10063"/>
              <a:gd name="connsiteX2" fmla="*/ 9695 w 10147"/>
              <a:gd name="connsiteY2" fmla="*/ 10063 h 10063"/>
              <a:gd name="connsiteX3" fmla="*/ 636 w 10147"/>
              <a:gd name="connsiteY3" fmla="*/ 10000 h 10063"/>
              <a:gd name="connsiteX4" fmla="*/ 0 w 10147"/>
              <a:gd name="connsiteY4" fmla="*/ 0 h 10063"/>
              <a:gd name="connsiteX0" fmla="*/ 0 w 10147"/>
              <a:gd name="connsiteY0" fmla="*/ 0 h 10063"/>
              <a:gd name="connsiteX1" fmla="*/ 10147 w 10147"/>
              <a:gd name="connsiteY1" fmla="*/ 217 h 10063"/>
              <a:gd name="connsiteX2" fmla="*/ 9695 w 10147"/>
              <a:gd name="connsiteY2" fmla="*/ 10063 h 10063"/>
              <a:gd name="connsiteX3" fmla="*/ 489 w 10147"/>
              <a:gd name="connsiteY3" fmla="*/ 10000 h 10063"/>
              <a:gd name="connsiteX4" fmla="*/ 0 w 10147"/>
              <a:gd name="connsiteY4" fmla="*/ 0 h 10063"/>
              <a:gd name="connsiteX0" fmla="*/ 0 w 10214"/>
              <a:gd name="connsiteY0" fmla="*/ 0 h 11914"/>
              <a:gd name="connsiteX1" fmla="*/ 10214 w 10214"/>
              <a:gd name="connsiteY1" fmla="*/ 2068 h 11914"/>
              <a:gd name="connsiteX2" fmla="*/ 9762 w 10214"/>
              <a:gd name="connsiteY2" fmla="*/ 11914 h 11914"/>
              <a:gd name="connsiteX3" fmla="*/ 556 w 10214"/>
              <a:gd name="connsiteY3" fmla="*/ 11851 h 11914"/>
              <a:gd name="connsiteX4" fmla="*/ 0 w 10214"/>
              <a:gd name="connsiteY4" fmla="*/ 0 h 11914"/>
              <a:gd name="connsiteX0" fmla="*/ 0 w 11336"/>
              <a:gd name="connsiteY0" fmla="*/ 110 h 12024"/>
              <a:gd name="connsiteX1" fmla="*/ 11336 w 11336"/>
              <a:gd name="connsiteY1" fmla="*/ 0 h 12024"/>
              <a:gd name="connsiteX2" fmla="*/ 9762 w 11336"/>
              <a:gd name="connsiteY2" fmla="*/ 12024 h 12024"/>
              <a:gd name="connsiteX3" fmla="*/ 556 w 11336"/>
              <a:gd name="connsiteY3" fmla="*/ 11961 h 12024"/>
              <a:gd name="connsiteX4" fmla="*/ 0 w 11336"/>
              <a:gd name="connsiteY4" fmla="*/ 110 h 12024"/>
              <a:gd name="connsiteX0" fmla="*/ 0 w 11336"/>
              <a:gd name="connsiteY0" fmla="*/ 110 h 11961"/>
              <a:gd name="connsiteX1" fmla="*/ 11336 w 11336"/>
              <a:gd name="connsiteY1" fmla="*/ 0 h 11961"/>
              <a:gd name="connsiteX2" fmla="*/ 10764 w 11336"/>
              <a:gd name="connsiteY2" fmla="*/ 11806 h 11961"/>
              <a:gd name="connsiteX3" fmla="*/ 556 w 11336"/>
              <a:gd name="connsiteY3" fmla="*/ 11961 h 11961"/>
              <a:gd name="connsiteX4" fmla="*/ 0 w 11336"/>
              <a:gd name="connsiteY4" fmla="*/ 110 h 11961"/>
              <a:gd name="connsiteX0" fmla="*/ 0 w 11336"/>
              <a:gd name="connsiteY0" fmla="*/ 110 h 11961"/>
              <a:gd name="connsiteX1" fmla="*/ 11336 w 11336"/>
              <a:gd name="connsiteY1" fmla="*/ 0 h 11961"/>
              <a:gd name="connsiteX2" fmla="*/ 10791 w 11336"/>
              <a:gd name="connsiteY2" fmla="*/ 11806 h 11961"/>
              <a:gd name="connsiteX3" fmla="*/ 556 w 11336"/>
              <a:gd name="connsiteY3" fmla="*/ 11961 h 11961"/>
              <a:gd name="connsiteX4" fmla="*/ 0 w 11336"/>
              <a:gd name="connsiteY4" fmla="*/ 110 h 119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36" h="11961">
                <a:moveTo>
                  <a:pt x="0" y="110"/>
                </a:moveTo>
                <a:lnTo>
                  <a:pt x="11336" y="0"/>
                </a:lnTo>
                <a:cubicBezTo>
                  <a:pt x="11199" y="3644"/>
                  <a:pt x="10928" y="8162"/>
                  <a:pt x="10791" y="11806"/>
                </a:cubicBezTo>
                <a:lnTo>
                  <a:pt x="556" y="11961"/>
                </a:lnTo>
                <a:cubicBezTo>
                  <a:pt x="393" y="8119"/>
                  <a:pt x="162" y="3952"/>
                  <a:pt x="0" y="110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prstClr val="white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9DDBF3D-AEB5-4D1A-9E5E-E7FCB10A94ED}"/>
              </a:ext>
            </a:extLst>
          </p:cNvPr>
          <p:cNvSpPr txBox="1"/>
          <p:nvPr/>
        </p:nvSpPr>
        <p:spPr>
          <a:xfrm>
            <a:off x="4212882" y="2620539"/>
            <a:ext cx="112306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350" dirty="0"/>
              <a:t>Survey data</a:t>
            </a:r>
            <a:endParaRPr lang="en-GB" sz="1350" dirty="0"/>
          </a:p>
        </p:txBody>
      </p:sp>
    </p:spTree>
    <p:extLst>
      <p:ext uri="{BB962C8B-B14F-4D97-AF65-F5344CB8AC3E}">
        <p14:creationId xmlns:p14="http://schemas.microsoft.com/office/powerpoint/2010/main" val="15518244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94D81C-D521-4BD6-A35B-E5A6E324E0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2120" y="260648"/>
            <a:ext cx="3024336" cy="648072"/>
          </a:xfrm>
        </p:spPr>
        <p:txBody>
          <a:bodyPr/>
          <a:lstStyle/>
          <a:p>
            <a:r>
              <a:rPr lang="en-GB" dirty="0"/>
              <a:t>Discrimination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3DF15C5F-006F-4C9A-80DE-7D9C5623002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58997" y="1340768"/>
            <a:ext cx="4927899" cy="540656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95540E7-02DE-4B31-93A3-CDBD2F063D16}"/>
              </a:ext>
            </a:extLst>
          </p:cNvPr>
          <p:cNvSpPr txBox="1"/>
          <p:nvPr/>
        </p:nvSpPr>
        <p:spPr>
          <a:xfrm>
            <a:off x="6012160" y="2204864"/>
            <a:ext cx="30243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Ask each question for one particular situation, move to next</a:t>
            </a:r>
          </a:p>
        </p:txBody>
      </p:sp>
    </p:spTree>
    <p:extLst>
      <p:ext uri="{BB962C8B-B14F-4D97-AF65-F5344CB8AC3E}">
        <p14:creationId xmlns:p14="http://schemas.microsoft.com/office/powerpoint/2010/main" val="31576080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94D81C-D521-4BD6-A35B-E5A6E324E0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2120" y="260648"/>
            <a:ext cx="3491880" cy="648072"/>
          </a:xfrm>
        </p:spPr>
        <p:txBody>
          <a:bodyPr>
            <a:normAutofit/>
          </a:bodyPr>
          <a:lstStyle/>
          <a:p>
            <a:r>
              <a:rPr lang="en-GB" dirty="0"/>
              <a:t>Discrimination II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95540E7-02DE-4B31-93A3-CDBD2F063D16}"/>
              </a:ext>
            </a:extLst>
          </p:cNvPr>
          <p:cNvSpPr txBox="1"/>
          <p:nvPr/>
        </p:nvSpPr>
        <p:spPr>
          <a:xfrm>
            <a:off x="6119664" y="2060848"/>
            <a:ext cx="30243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If discriminated in past 12month in at least one of the situation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FB1F0892-BA1E-4184-8AB0-FE7D5A1931B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5536" y="1425551"/>
            <a:ext cx="5832133" cy="4896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01963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94D81C-D521-4BD6-A35B-E5A6E324E0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2120" y="260648"/>
            <a:ext cx="3491880" cy="648072"/>
          </a:xfrm>
        </p:spPr>
        <p:txBody>
          <a:bodyPr>
            <a:normAutofit/>
          </a:bodyPr>
          <a:lstStyle/>
          <a:p>
            <a:r>
              <a:rPr lang="en-GB" dirty="0"/>
              <a:t>Harassment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4ABFA0B-F16C-4B42-AD3F-BABA101E5C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420" y="1340768"/>
            <a:ext cx="5096589" cy="507303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1670E91-1810-4AAF-A6CC-08F54C3BA3A0}"/>
              </a:ext>
            </a:extLst>
          </p:cNvPr>
          <p:cNvSpPr txBox="1"/>
          <p:nvPr/>
        </p:nvSpPr>
        <p:spPr>
          <a:xfrm>
            <a:off x="6012160" y="2204864"/>
            <a:ext cx="3024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Ask each question for one particular act, move to next</a:t>
            </a:r>
          </a:p>
        </p:txBody>
      </p:sp>
    </p:spTree>
    <p:extLst>
      <p:ext uri="{BB962C8B-B14F-4D97-AF65-F5344CB8AC3E}">
        <p14:creationId xmlns:p14="http://schemas.microsoft.com/office/powerpoint/2010/main" val="23404690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94D81C-D521-4BD6-A35B-E5A6E324E0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2120" y="260648"/>
            <a:ext cx="3491880" cy="648072"/>
          </a:xfrm>
        </p:spPr>
        <p:txBody>
          <a:bodyPr>
            <a:normAutofit/>
          </a:bodyPr>
          <a:lstStyle/>
          <a:p>
            <a:r>
              <a:rPr lang="en-GB" dirty="0"/>
              <a:t>Harassment II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5F6B9E4-FF63-4043-B92A-B28B4E438C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1700808"/>
            <a:ext cx="6353175" cy="3990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71061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FRA-CVI compliant">
      <a:majorFont>
        <a:latin typeface="Daxline Offc Pro"/>
        <a:ea typeface=""/>
        <a:cs typeface=""/>
      </a:majorFont>
      <a:minorFont>
        <a:latin typeface="Daxline Offc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_4x3_ARIAL" id="{BE949360-DFCB-4268-B0E5-83A27A5C1B14}" vid="{CD888BD9-5BB4-4AD8-B710-3541ABFE2ED1}"/>
    </a:ext>
  </a:extLst>
</a:theme>
</file>

<file path=ppt/theme/theme2.xml><?xml version="1.0" encoding="utf-8"?>
<a:theme xmlns:a="http://schemas.openxmlformats.org/drawingml/2006/main" name="PP_4x3_ARIAL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_4x3_ARIAL" id="{BE949360-DFCB-4268-B0E5-83A27A5C1B14}" vid="{75B3D431-D52C-42EB-B018-89C7B9CBB276}"/>
    </a:ext>
  </a:extLst>
</a:theme>
</file>

<file path=ppt/theme/theme3.xml><?xml version="1.0" encoding="utf-8"?>
<a:theme xmlns:a="http://schemas.openxmlformats.org/drawingml/2006/main" name="1_PP_4x3_ARIAL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_4x3_ARIAL" id="{BE949360-DFCB-4268-B0E5-83A27A5C1B14}" vid="{82E099DC-9B40-43CE-849E-5DD291DD2C67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?mso-contentType ?>
<SharedContentType xmlns="Microsoft.SharePoint.Taxonomy.ContentTypeSync" SourceId="de110eea-2dc3-4557-8db1-f63f1d7e47f1" ContentTypeId="0x010100CC89E02D79A6574C98EECCB3E8C674F501" PreviousValue="false"/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eec0d762c7b7466583014692ac66b5f1 xmlns="3a10b4cc-2768-44f5-9b06-5b6dc5e1e431">
      <Terms xmlns="http://schemas.microsoft.com/office/infopath/2007/PartnerControls">
        <TermInfo xmlns="http://schemas.microsoft.com/office/infopath/2007/PartnerControls">
          <TermName xmlns="http://schemas.microsoft.com/office/infopath/2007/PartnerControls">English</TermName>
          <TermId xmlns="http://schemas.microsoft.com/office/infopath/2007/PartnerControls">2d2b19a9-1f9f-48bb-ac48-c1a45d7d0217</TermId>
        </TermInfo>
      </Terms>
    </eec0d762c7b7466583014692ac66b5f1>
    <e58299b3a45f4bb7a2113c7712c467a3 xmlns="3a10b4cc-2768-44f5-9b06-5b6dc5e1e431">
      <Terms xmlns="http://schemas.microsoft.com/office/infopath/2007/PartnerControls">
        <TermInfo xmlns="http://schemas.microsoft.com/office/infopath/2007/PartnerControls">
          <TermName xmlns="http://schemas.microsoft.com/office/infopath/2007/PartnerControls">external presentations</TermName>
          <TermId xmlns="http://schemas.microsoft.com/office/infopath/2007/PartnerControls">eb9ff1d8-af98-4083-a3b1-b655a751855f</TermId>
        </TermInfo>
      </Terms>
    </e58299b3a45f4bb7a2113c7712c467a3>
    <f4adba2bb4fb4670b23858d2fad449bb xmlns="3a10b4cc-2768-44f5-9b06-5b6dc5e1e431">
      <Terms xmlns="http://schemas.microsoft.com/office/infopath/2007/PartnerControls">
        <TermInfo xmlns="http://schemas.microsoft.com/office/infopath/2007/PartnerControls">
          <TermName xmlns="http://schemas.microsoft.com/office/infopath/2007/PartnerControls">Agency use</TermName>
          <TermId xmlns="http://schemas.microsoft.com/office/infopath/2007/PartnerControls">55d31343-d3aa-4578-af28-fe4fb94c5036</TermId>
        </TermInfo>
      </Terms>
    </f4adba2bb4fb4670b23858d2fad449bb>
    <a184fee9954e42a2849c95c212834442 xmlns="3a10b4cc-2768-44f5-9b06-5b6dc5e1e431">
      <Terms xmlns="http://schemas.microsoft.com/office/infopath/2007/PartnerControls"/>
    </a184fee9954e42a2849c95c212834442>
    <gf037c24a68140d0b87c6bc7306909c8 xmlns="3a10b4cc-2768-44f5-9b06-5b6dc5e1e431">
      <Terms xmlns="http://schemas.microsoft.com/office/infopath/2007/PartnerControls">
        <TermInfo xmlns="http://schemas.microsoft.com/office/infopath/2007/PartnerControls">
          <TermName xmlns="http://schemas.microsoft.com/office/infopath/2007/PartnerControls">2020</TermName>
          <TermId xmlns="http://schemas.microsoft.com/office/infopath/2007/PartnerControls">d0cd549d-8eb5-4f79-b4fc-3ae36d022cb2</TermId>
        </TermInfo>
      </Terms>
    </gf037c24a68140d0b87c6bc7306909c8>
    <Registration_x0020_ID xmlns="3a10b4cc-2768-44f5-9b06-5b6dc5e1e431">
      <Url xsi:nil="true"/>
      <Description xsi:nil="true"/>
    </Registration_x0020_ID>
    <TaxCatchAll xmlns="3a10b4cc-2768-44f5-9b06-5b6dc5e1e431">
      <Value>2118</Value>
      <Value>2097</Value>
      <Value>38</Value>
      <Value>9</Value>
      <Value>37</Value>
    </TaxCatchAll>
    <k3ab7e069a384603983661ceb0164e59 xmlns="3a10b4cc-2768-44f5-9b06-5b6dc5e1e431">
      <Terms xmlns="http://schemas.microsoft.com/office/infopath/2007/PartnerControls">
        <TermInfo xmlns="http://schemas.microsoft.com/office/infopath/2007/PartnerControls">
          <TermName xmlns="http://schemas.microsoft.com/office/infopath/2007/PartnerControls">Presentations</TermName>
          <TermId xmlns="http://schemas.microsoft.com/office/infopath/2007/PartnerControls">84482582-3aab-442f-a33f-43fc3d3777e0</TermId>
        </TermInfo>
      </Terms>
    </k3ab7e069a384603983661ceb0164e59>
    <_dlc_DocId xmlns="ec4b658c-3c15-44e4-ac06-cb652299f685">D2019P-1012231113-6</_dlc_DocId>
    <_dlc_DocIdUrl xmlns="ec4b658c-3c15-44e4-ac06-cb652299f685">
      <Url>http://projectserver/PWA/Novel Approaches to Generating Data on hard-to-reach populations at risk of violation of their rights/_layouts/15/DocIdRedir.aspx?ID=D2019P-1012231113-6</Url>
      <Description>D2019P-1012231113-6</Description>
    </_dlc_DocIdUrl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5.xml><?xml version="1.0" encoding="utf-8"?>
<ct:contentTypeSchema xmlns:ct="http://schemas.microsoft.com/office/2006/metadata/contentType" xmlns:ma="http://schemas.microsoft.com/office/2006/metadata/properties/metaAttributes" ct:_="" ma:_="" ma:contentTypeName="FRA_PPM" ma:contentTypeID="0x010100CC89E02D79A6574C98EECCB3E8C674F50100CC37EA33C419EC488927514C92D675D8" ma:contentTypeVersion="39" ma:contentTypeDescription="" ma:contentTypeScope="" ma:versionID="791b4dce4bf23c21bee042398637153f">
  <xsd:schema xmlns:xsd="http://www.w3.org/2001/XMLSchema" xmlns:xs="http://www.w3.org/2001/XMLSchema" xmlns:p="http://schemas.microsoft.com/office/2006/metadata/properties" xmlns:ns2="3a10b4cc-2768-44f5-9b06-5b6dc5e1e431" xmlns:ns3="ec4b658c-3c15-44e4-ac06-cb652299f685" targetNamespace="http://schemas.microsoft.com/office/2006/metadata/properties" ma:root="true" ma:fieldsID="1c0a0fe637965956925b8c2daf3e2698" ns2:_="" ns3:_="">
    <xsd:import namespace="3a10b4cc-2768-44f5-9b06-5b6dc5e1e431"/>
    <xsd:import namespace="ec4b658c-3c15-44e4-ac06-cb652299f685"/>
    <xsd:element name="properties">
      <xsd:complexType>
        <xsd:sequence>
          <xsd:element name="documentManagement">
            <xsd:complexType>
              <xsd:all>
                <xsd:element ref="ns2:gf037c24a68140d0b87c6bc7306909c8" minOccurs="0"/>
                <xsd:element ref="ns2:TaxCatchAll" minOccurs="0"/>
                <xsd:element ref="ns2:TaxCatchAllLabel" minOccurs="0"/>
                <xsd:element ref="ns2:eec0d762c7b7466583014692ac66b5f1" minOccurs="0"/>
                <xsd:element ref="ns2:k3ab7e069a384603983661ceb0164e59" minOccurs="0"/>
                <xsd:element ref="ns2:f4adba2bb4fb4670b23858d2fad449bb" minOccurs="0"/>
                <xsd:element ref="ns2:a184fee9954e42a2849c95c212834442" minOccurs="0"/>
                <xsd:element ref="ns2:e58299b3a45f4bb7a2113c7712c467a3" minOccurs="0"/>
                <xsd:element ref="ns2:Registration_x0020_ID" minOccurs="0"/>
                <xsd:element ref="ns3:_dlc_DocId" minOccurs="0"/>
                <xsd:element ref="ns3:_dlc_DocIdUrl" minOccurs="0"/>
                <xsd:element ref="ns3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a10b4cc-2768-44f5-9b06-5b6dc5e1e431" elementFormDefault="qualified">
    <xsd:import namespace="http://schemas.microsoft.com/office/2006/documentManagement/types"/>
    <xsd:import namespace="http://schemas.microsoft.com/office/infopath/2007/PartnerControls"/>
    <xsd:element name="gf037c24a68140d0b87c6bc7306909c8" ma:index="8" ma:taxonomy="true" ma:internalName="gf037c24a68140d0b87c6bc7306909c8" ma:taxonomyFieldName="Year" ma:displayName="Year" ma:default="4275;#2022|2edacad9-4da0-4aa2-a0da-d2f277b9a16a" ma:fieldId="{0f037c24-a681-40d0-b87c-6bc7306909c8}" ma:sspId="de110eea-2dc3-4557-8db1-f63f1d7e47f1" ma:termSetId="4447fd88-b4bf-4405-954c-7961506ae7cf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9" nillable="true" ma:displayName="Taxonomy Catch All Column" ma:hidden="true" ma:list="{a897b224-9e71-40c2-9884-56a8f333353a}" ma:internalName="TaxCatchAll" ma:showField="CatchAllData" ma:web="ec4b658c-3c15-44e4-ac06-cb652299f68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hidden="true" ma:list="{a897b224-9e71-40c2-9884-56a8f333353a}" ma:internalName="TaxCatchAllLabel" ma:readOnly="true" ma:showField="CatchAllDataLabel" ma:web="ec4b658c-3c15-44e4-ac06-cb652299f68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eec0d762c7b7466583014692ac66b5f1" ma:index="12" ma:taxonomy="true" ma:internalName="eec0d762c7b7466583014692ac66b5f1" ma:taxonomyFieldName="Content_x0020_Language" ma:displayName="Content Language" ma:default="9;#English|2d2b19a9-1f9f-48bb-ac48-c1a45d7d0217" ma:fieldId="{eec0d762-c7b7-4665-8301-4692ac66b5f1}" ma:sspId="de110eea-2dc3-4557-8db1-f63f1d7e47f1" ma:termSetId="33a78d32-655a-4e6f-9417-97d8e502369a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k3ab7e069a384603983661ceb0164e59" ma:index="14" nillable="true" ma:taxonomy="true" ma:internalName="k3ab7e069a384603983661ceb0164e59" ma:taxonomyFieldName="Group_x0020_By_x0020_PPM" ma:displayName="Group By" ma:default="" ma:fieldId="{43ab7e06-9a38-4603-9836-61ceb0164e59}" ma:sspId="de110eea-2dc3-4557-8db1-f63f1d7e47f1" ma:termSetId="445086b2-e771-4d08-89a5-71e707d692c4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f4adba2bb4fb4670b23858d2fad449bb" ma:index="16" ma:taxonomy="true" ma:internalName="f4adba2bb4fb4670b23858d2fad449bb" ma:taxonomyFieldName="Classification" ma:displayName="Classification" ma:default="37;#Agency use|55d31343-d3aa-4578-af28-fe4fb94c5036" ma:fieldId="{f4adba2b-b4fb-4670-b238-58d2fad449bb}" ma:sspId="de110eea-2dc3-4557-8db1-f63f1d7e47f1" ma:termSetId="e6fcaf45-6ac4-46ea-8c59-4fa7cd2b0d22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a184fee9954e42a2849c95c212834442" ma:index="18" nillable="true" ma:taxonomy="true" ma:internalName="a184fee9954e42a2849c95c212834442" ma:taxonomyFieldName="Tags" ma:displayName="Tags" ma:default="" ma:fieldId="{a184fee9-954e-42a2-849c-95c212834442}" ma:taxonomyMulti="true" ma:sspId="de110eea-2dc3-4557-8db1-f63f1d7e47f1" ma:termSetId="aab39e24-c7ad-4484-b9d7-5a7e8d197610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e58299b3a45f4bb7a2113c7712c467a3" ma:index="20" nillable="true" ma:taxonomy="true" ma:internalName="e58299b3a45f4bb7a2113c7712c467a3" ma:taxonomyFieldName="Group_x0020_By_x0020_2nd" ma:displayName="Group By 2nd" ma:default="" ma:fieldId="{e58299b3-a45f-4bb7-a211-3c7712c467a3}" ma:sspId="de110eea-2dc3-4557-8db1-f63f1d7e47f1" ma:termSetId="445086b2-e771-4d08-89a5-71e707d692c4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Registration_x0020_ID" ma:index="22" nillable="true" ma:displayName="Registration ID link" ma:format="Hyperlink" ma:internalName="Registration_x0020_ID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c4b658c-3c15-44e4-ac06-cb652299f685" elementFormDefault="qualified">
    <xsd:import namespace="http://schemas.microsoft.com/office/2006/documentManagement/types"/>
    <xsd:import namespace="http://schemas.microsoft.com/office/infopath/2007/PartnerControls"/>
    <xsd:element name="_dlc_DocId" ma:index="23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24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25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5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DB32367-1BCA-4721-BE32-DCD5F9CEBAE8}">
  <ds:schemaRefs>
    <ds:schemaRef ds:uri="Microsoft.SharePoint.Taxonomy.ContentTypeSync"/>
  </ds:schemaRefs>
</ds:datastoreItem>
</file>

<file path=customXml/itemProps2.xml><?xml version="1.0" encoding="utf-8"?>
<ds:datastoreItem xmlns:ds="http://schemas.openxmlformats.org/officeDocument/2006/customXml" ds:itemID="{150D9101-A0C5-4DF1-92EF-A3CA3AB1EAEB}">
  <ds:schemaRefs>
    <ds:schemaRef ds:uri="http://purl.org/dc/terms/"/>
    <ds:schemaRef ds:uri="http://schemas.microsoft.com/office/2006/documentManagement/types"/>
    <ds:schemaRef ds:uri="http://www.w3.org/XML/1998/namespace"/>
    <ds:schemaRef ds:uri="http://schemas.microsoft.com/office/infopath/2007/PartnerControls"/>
    <ds:schemaRef ds:uri="http://schemas.microsoft.com/office/2006/metadata/properties"/>
    <ds:schemaRef ds:uri="http://purl.org/dc/dcmitype/"/>
    <ds:schemaRef ds:uri="http://schemas.openxmlformats.org/package/2006/metadata/core-properties"/>
    <ds:schemaRef ds:uri="ec4b658c-3c15-44e4-ac06-cb652299f685"/>
    <ds:schemaRef ds:uri="3a10b4cc-2768-44f5-9b06-5b6dc5e1e431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A2112C79-8D0C-4311-A694-3B36D9CE3C06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72FE043E-A63B-472E-AC87-BBE4809E3B48}">
  <ds:schemaRefs>
    <ds:schemaRef ds:uri="http://schemas.microsoft.com/sharepoint/events"/>
  </ds:schemaRefs>
</ds:datastoreItem>
</file>

<file path=customXml/itemProps5.xml><?xml version="1.0" encoding="utf-8"?>
<ds:datastoreItem xmlns:ds="http://schemas.openxmlformats.org/officeDocument/2006/customXml" ds:itemID="{13EE4C0A-EBEA-4478-81FC-76085198A79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a10b4cc-2768-44f5-9b06-5b6dc5e1e431"/>
    <ds:schemaRef ds:uri="ec4b658c-3c15-44e4-ac06-cb652299f68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PP_4x3_ARIAL</Template>
  <TotalTime>7235</TotalTime>
  <Words>315</Words>
  <Application>Microsoft Office PowerPoint</Application>
  <PresentationFormat>On-screen Show (4:3)</PresentationFormat>
  <Paragraphs>53</Paragraphs>
  <Slides>11</Slides>
  <Notes>4</Notes>
  <HiddenSlides>5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Calibri</vt:lpstr>
      <vt:lpstr>DaxlinePro-Regular</vt:lpstr>
      <vt:lpstr>Wingdings</vt:lpstr>
      <vt:lpstr>Office Theme</vt:lpstr>
      <vt:lpstr>PP_4x3_ARIAL</vt:lpstr>
      <vt:lpstr>1_PP_4x3_ARIAL</vt:lpstr>
      <vt:lpstr> Discrimination, Harassment, Violence  Measurement  Module in Bulgaria </vt:lpstr>
      <vt:lpstr>Background</vt:lpstr>
      <vt:lpstr>Overview</vt:lpstr>
      <vt:lpstr>Challenges and considerations</vt:lpstr>
      <vt:lpstr>Generalisation of results</vt:lpstr>
      <vt:lpstr>Discrimination</vt:lpstr>
      <vt:lpstr>Discrimination II</vt:lpstr>
      <vt:lpstr>Harassment</vt:lpstr>
      <vt:lpstr>Harassment II</vt:lpstr>
      <vt:lpstr>Violence</vt:lpstr>
      <vt:lpstr>Thank you</vt:lpstr>
    </vt:vector>
  </TitlesOfParts>
  <Company>EU Fundamental Rights Agency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EU-MIDIS II  The Second European Union Minorities and Discrimination Survey</dc:title>
  <dc:creator>NEVALA Sami (FRA)</dc:creator>
  <cp:lastModifiedBy>Andrey Ivanov (FRA)</cp:lastModifiedBy>
  <cp:revision>633</cp:revision>
  <cp:lastPrinted>2020-10-29T08:37:44Z</cp:lastPrinted>
  <dcterms:created xsi:type="dcterms:W3CDTF">2016-11-08T21:54:57Z</dcterms:created>
  <dcterms:modified xsi:type="dcterms:W3CDTF">2022-09-13T13:32:18Z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0x010100CC89E02D79A6574C98EECCB3E8C674F50100CC37EA33C419EC488927514C92D675D8</vt:lpwstr>
  </property>
  <property fmtid="{D5CDD505-2E9C-101B-9397-08002B2CF9AE}" pid="3" name="_dlc_DocIdItemGuid">
    <vt:lpwstr>e2b15f55-586e-4a21-9b4c-1e99d1a38e97</vt:lpwstr>
  </property>
  <property fmtid="{D5CDD505-2E9C-101B-9397-08002B2CF9AE}" pid="4" name="Content Language">
    <vt:lpwstr>9;#English|2d2b19a9-1f9f-48bb-ac48-c1a45d7d0217</vt:lpwstr>
  </property>
  <property fmtid="{D5CDD505-2E9C-101B-9397-08002B2CF9AE}" pid="5" name="Order">
    <vt:r8>300</vt:r8>
  </property>
  <property fmtid="{D5CDD505-2E9C-101B-9397-08002B2CF9AE}" pid="6" name="Group By PPM">
    <vt:lpwstr>2097;#Presentations|84482582-3aab-442f-a33f-43fc3d3777e0</vt:lpwstr>
  </property>
  <property fmtid="{D5CDD505-2E9C-101B-9397-08002B2CF9AE}" pid="7" name="Year">
    <vt:lpwstr>38;#2020|d0cd549d-8eb5-4f79-b4fc-3ae36d022cb2</vt:lpwstr>
  </property>
  <property fmtid="{D5CDD505-2E9C-101B-9397-08002B2CF9AE}" pid="8" name="Tags">
    <vt:lpwstr/>
  </property>
  <property fmtid="{D5CDD505-2E9C-101B-9397-08002B2CF9AE}" pid="9" name="Group By 2nd">
    <vt:lpwstr>2118;#external presentations|eb9ff1d8-af98-4083-a3b1-b655a751855f</vt:lpwstr>
  </property>
  <property fmtid="{D5CDD505-2E9C-101B-9397-08002B2CF9AE}" pid="10" name="Classification">
    <vt:lpwstr>37;#Agency use|55d31343-d3aa-4578-af28-fe4fb94c5036</vt:lpwstr>
  </property>
</Properties>
</file>