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4" r:id="rId2"/>
    <p:sldId id="308" r:id="rId3"/>
    <p:sldId id="375" r:id="rId4"/>
    <p:sldId id="311" r:id="rId5"/>
    <p:sldId id="319" r:id="rId6"/>
    <p:sldId id="321" r:id="rId7"/>
    <p:sldId id="323" r:id="rId8"/>
    <p:sldId id="320" r:id="rId9"/>
    <p:sldId id="325" r:id="rId10"/>
    <p:sldId id="335" r:id="rId11"/>
    <p:sldId id="356" r:id="rId12"/>
    <p:sldId id="362" r:id="rId13"/>
    <p:sldId id="363" r:id="rId14"/>
    <p:sldId id="3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ATSOUKAS Alexandros (FRA)" initials="BA(" lastIdx="3" clrIdx="0">
    <p:extLst>
      <p:ext uri="{19B8F6BF-5375-455C-9EA6-DF929625EA0E}">
        <p15:presenceInfo xmlns:p15="http://schemas.microsoft.com/office/powerpoint/2012/main" userId="S::Alexandros.BALATSOUKAS@fra.europa.eu::0a34c69e-39e5-49d0-ac80-d818038a05c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3" autoAdjust="0"/>
    <p:restoredTop sz="85246" autoAdjust="0"/>
  </p:normalViewPr>
  <p:slideViewPr>
    <p:cSldViewPr snapToGrid="0">
      <p:cViewPr varScale="1">
        <p:scale>
          <a:sx n="78" d="100"/>
          <a:sy n="78" d="100"/>
        </p:scale>
        <p:origin x="5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FD221-9E58-41AF-B531-B916B6D67963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C984B-7023-43F1-A19A-7691251B8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32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C984B-7023-43F1-A19A-7691251B889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471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877EBE-4AB1-40BC-9A5C-5D0E06310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FFEFD33-19C1-4AB8-BABF-CD95817C72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CC983A-A9CD-49C0-B65F-309CAC6FB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5946101-324B-4279-9263-BEED30B45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F7D1F3-C58B-4B9B-8A83-4698D563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2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15339E-C083-4B68-A184-B8D721F45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95D6493-5BB0-4B68-A4B2-93EA559C8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65660A-BAE5-40AC-86ED-BD0ED692B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4B0AE80-91B2-4C78-B7AF-8692B3F0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4F8526-4440-4BF3-927B-8B6C2EA28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37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D710EB3-2FA0-4468-91AD-BBE644E81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D8F59B5-C2A0-45DB-A67E-91A847A75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874401-4064-4AA2-B5A7-7EB973F1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CDBFEA-4B70-4DFE-89FB-4AD3D75F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077EF4-F04B-486A-BC20-E96A7E56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21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630161" y="3222282"/>
            <a:ext cx="9167449" cy="554126"/>
          </a:xfrm>
        </p:spPr>
        <p:txBody>
          <a:bodyPr wrap="square" lIns="0" tIns="0" rIns="0" bIns="0" anchor="ctr">
            <a:spAutoFit/>
          </a:bodyPr>
          <a:lstStyle>
            <a:lvl1pPr algn="l">
              <a:defRPr sz="4001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9569442" y="6261424"/>
            <a:ext cx="1993109" cy="3231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15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13.09.2022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630161" y="5828126"/>
            <a:ext cx="2110306" cy="480131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0161" y="6105326"/>
            <a:ext cx="2110306" cy="480131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5100701" y="5824704"/>
            <a:ext cx="3384003" cy="480131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00702" y="6104458"/>
            <a:ext cx="3384003" cy="480131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20" name="Bild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2000" cy="12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93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630275" y="1545950"/>
            <a:ext cx="10932276" cy="45945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29862" y="1315554"/>
            <a:ext cx="10932275" cy="480131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29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A1F398-1430-4E56-B9D0-DF158614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CA95049-06E2-4D16-AB61-E4E988874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B4640F-496B-4942-A457-0497C5E7D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A93852-711D-4107-9641-318F66C71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7980F7B-1F82-4511-92FE-DCBC0BE0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79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71C142-4867-48B1-BF85-A217FC045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B389C73-EA70-4B74-8ACB-6EB15255F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94229AD-E4FC-4294-9148-5067361A7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8E28AB-5764-4832-A8B5-DB38C0E89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0AB1E02-0CA5-4B8E-AAD9-EA85523E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02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DEFCE7-3F76-4074-9C43-8425257C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C21A01-6BBC-458F-B485-2FE01C5E8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062C78C-BA9B-4226-926F-AED7A33FC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B4EFFB-C088-466F-A729-023A4711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5797A3E-3E9E-40FE-9307-EADC9939A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70A5B28-2851-4F5A-AEAE-229823D64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3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9028CD-D329-4D71-97ED-E9EBE993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AB0559A-CB34-4991-9E16-09C57604E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F15FF4B-B37D-451C-9074-E06806EE2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D5034F6-E7FA-4F25-9FF1-3BDC10815F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CB3A4BB-1F19-4912-B36F-9FD3A716E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C58CCC3-8BEC-47B6-83B7-45E3452D0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FF126D2-96FD-4F5D-97B4-70AFFFEF8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C0FA2C3-BDE1-46E8-9789-A9AEFB3A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55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B3AE4B-AFCC-4602-AFFF-A04939CDE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2F6938-3FFA-47BD-8289-35981FBD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51F33F9-BEF3-4FEA-85AB-0292DB520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B3A381-6DFF-4180-8841-66464D50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09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A75C1FF-B9D0-4054-A2E6-D19158B16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8161455-31FA-4463-8D9A-8DB4B2DF7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F57E6D-D84A-4A4F-9628-E117517E5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3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A6D8B1-4121-47EC-83CF-A9A477D8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1BFAA65-EAC1-4CAD-B6B8-E90E329B5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3B48EA-CF09-4865-8AC6-EDCD3411D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D50CECB-EC8F-4A59-80D3-2E721528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D528F4-ED14-4D7E-A988-D88EF73CB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EBBBC6-1DC4-468C-9DA3-B3BE1905C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76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F68B1E-2964-45A9-AEBF-44BDB3FC1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441960B-4E53-4CF0-B05B-440815F723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8A1C9C5-319B-413B-AAD0-05F91A8BA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2D5C143-4172-4501-8CC4-5169F4CCE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D8B31E9-0A84-4586-B2FB-876C0E4AC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D84310B-A658-41CA-932E-305D54212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3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4839C42-03C8-4F66-B4DE-C6B15C9AB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8DB1F1F-CF1A-4150-8939-AC5AE81B4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2F7A77-C095-4C6B-8EE5-5F990406D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9FBFAA-3BB9-4416-9693-B0816086E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0821B-71AE-434A-AB12-9801B8836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9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625311" y="1778788"/>
            <a:ext cx="8470359" cy="3297185"/>
          </a:xfrm>
        </p:spPr>
        <p:txBody>
          <a:bodyPr/>
          <a:lstStyle/>
          <a:p>
            <a:pPr algn="ctr"/>
            <a:r>
              <a:rPr lang="bg-BG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BGLD-3.001 </a:t>
            </a:r>
            <a:r>
              <a:rPr lang="en-US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 подходи за генериране на данни за трудно достижими групи от населението</a:t>
            </a:r>
            <a:br>
              <a:rPr lang="bg-BG" sz="300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Положението на ромите</a:t>
            </a:r>
            <a: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София</a:t>
            </a:r>
            <a:r>
              <a:rPr lang="ru-RU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,13 </a:t>
            </a:r>
            <a:r>
              <a:rPr lang="bg-BG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септември</a:t>
            </a:r>
            <a:r>
              <a:rPr lang="en-GB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r>
              <a:rPr lang="en-US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Проф. И. Томова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д-р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 Стойчев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bg-BG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ИИНЧ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bg-BG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671" y="2005129"/>
            <a:ext cx="2599182" cy="25991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40" y="5216557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852173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sp>
        <p:nvSpPr>
          <p:cNvPr id="22" name="Rectangle 21"/>
          <p:cNvSpPr/>
          <p:nvPr/>
        </p:nvSpPr>
        <p:spPr>
          <a:xfrm>
            <a:off x="8014369" y="713661"/>
            <a:ext cx="3680484" cy="608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25312" y="1308534"/>
            <a:ext cx="10974070" cy="22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922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745993" y="1540430"/>
            <a:ext cx="8161965" cy="414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71.1%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 са в риск от бедност – в сравнение с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16.5%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българите и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35.2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турците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Всеки четвърти ром (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24.1%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живее в семейство, където поне един от членовете на семейството си е лягал гладен през месеца преди изследването поради невъзможност да се осигури достатъчно храна.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При децата положението е аналогично: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77.2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ромските деца живеят в риск от бедност в сравнение с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30.0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турските деца и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13.3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децата на самоопределилите се като българи.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семейства в риск от абсолютна бедност живеят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29.9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ромските деца </a:t>
            </a:r>
            <a:r>
              <a:rPr lang="bg-BG" sz="2000" dirty="0" smtClean="0">
                <a:solidFill>
                  <a:schemeClr val="tx1"/>
                </a:solidFill>
                <a:latin typeface="Calibri Light (Headings)"/>
                <a:ea typeface="+mj-ea"/>
                <a:cs typeface="+mj-cs"/>
              </a:rPr>
              <a:t>(</a:t>
            </a:r>
            <a:r>
              <a:rPr lang="bg-BG" sz="2000" dirty="0">
                <a:solidFill>
                  <a:schemeClr val="tx1"/>
                </a:solidFill>
                <a:latin typeface="Calibri Light (Headings)"/>
              </a:rPr>
              <a:t>в семейство, където поне един от членовете на семейството си е лягал гладен през месеца преди изследването поради невъзможност да се осигури достатъчно </a:t>
            </a:r>
            <a:r>
              <a:rPr lang="bg-BG" sz="2000" dirty="0" smtClean="0">
                <a:solidFill>
                  <a:schemeClr val="tx1"/>
                </a:solidFill>
                <a:latin typeface="Calibri Light (Headings)"/>
              </a:rPr>
              <a:t>храна).</a:t>
            </a:r>
            <a:endParaRPr lang="en-GB" sz="2000" dirty="0">
              <a:solidFill>
                <a:schemeClr val="tx1"/>
              </a:solidFill>
              <a:latin typeface="Calibri Light (Headings)"/>
              <a:ea typeface="+mj-ea"/>
              <a:cs typeface="+mj-cs"/>
            </a:endParaRPr>
          </a:p>
          <a:p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827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654553" y="1325101"/>
            <a:ext cx="8161965" cy="414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Здравноосигурени лица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Средно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62.2%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всички роми (0+) са здравноосигурени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но само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39.3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лицата на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18-65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годишна възраст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т.е. от лицата в работоспособна възраст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). 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Само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13.6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сравнение с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27,6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българите и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23.2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турците са търсили специализирана медицинска помощ или консултация от хирург в годината преди изследването. </a:t>
            </a: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Предразсъдъците и дискриминацията засилват бариерите пред ромите при достъпа до медицински услуги: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10.6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 са се чувствали дискриминирани когато са потърсили медицинска услуга, в сравнение с 1.8% от българите. 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39053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8" y="2673769"/>
            <a:ext cx="3044315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Дял </a:t>
            </a:r>
            <a:r>
              <a:rPr lang="bg-BG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bg-BG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здравноосигурените лица по етническа група и по възрастови групи  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Здравеопазване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599650" y="6404494"/>
            <a:ext cx="7060387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639065F-5EE4-4B2F-909D-B36D48CF82D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650" y="1325101"/>
            <a:ext cx="7253841" cy="5017516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7A03A1E-E39C-4FA6-8A88-5DE5E191CF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485" y="5630041"/>
            <a:ext cx="1387642" cy="78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70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625313" y="2596896"/>
            <a:ext cx="2898175" cy="17922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Бариери пред възстановяването на здравноосигурителните права през годините 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406197" y="5802450"/>
            <a:ext cx="7253841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45EB3D12-CD66-49A0-A662-04CE1DE67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10422"/>
              </p:ext>
            </p:extLst>
          </p:nvPr>
        </p:nvGraphicFramePr>
        <p:xfrm>
          <a:off x="4218246" y="2123732"/>
          <a:ext cx="7375628" cy="3310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9263">
                  <a:extLst>
                    <a:ext uri="{9D8B030D-6E8A-4147-A177-3AD203B41FA5}">
                      <a16:colId xmlns:a16="http://schemas.microsoft.com/office/drawing/2014/main" xmlns="" val="93292966"/>
                    </a:ext>
                  </a:extLst>
                </a:gridCol>
                <a:gridCol w="2684842">
                  <a:extLst>
                    <a:ext uri="{9D8B030D-6E8A-4147-A177-3AD203B41FA5}">
                      <a16:colId xmlns:a16="http://schemas.microsoft.com/office/drawing/2014/main" xmlns="" val="2168641413"/>
                    </a:ext>
                  </a:extLst>
                </a:gridCol>
                <a:gridCol w="3241523">
                  <a:extLst>
                    <a:ext uri="{9D8B030D-6E8A-4147-A177-3AD203B41FA5}">
                      <a16:colId xmlns:a16="http://schemas.microsoft.com/office/drawing/2014/main" xmlns="" val="1702723515"/>
                    </a:ext>
                  </a:extLst>
                </a:gridCol>
              </a:tblGrid>
              <a:tr h="86311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Year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Number of minimum health insurance monthly contributions necessary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Share of Roma without health insurance and year of survey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22396353"/>
                  </a:ext>
                </a:extLst>
              </a:tr>
              <a:tr h="47471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1998-2005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18% (2004</a:t>
                      </a:r>
                      <a:r>
                        <a:rPr lang="en-GB" sz="1800" baseline="30000">
                          <a:effectLst/>
                        </a:rPr>
                        <a:t>a</a:t>
                      </a:r>
                      <a:r>
                        <a:rPr lang="en-GB" sz="1800">
                          <a:effectLst/>
                        </a:rPr>
                        <a:t>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14652647"/>
                  </a:ext>
                </a:extLst>
              </a:tr>
              <a:tr h="47471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2005-2007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No data available for the period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44576640"/>
                  </a:ext>
                </a:extLst>
              </a:tr>
              <a:tr h="47471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2007-2010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26% (2009</a:t>
                      </a:r>
                      <a:r>
                        <a:rPr lang="en-GB" sz="1800" baseline="30000">
                          <a:effectLst/>
                        </a:rPr>
                        <a:t>b</a:t>
                      </a:r>
                      <a:r>
                        <a:rPr lang="en-GB" sz="1800">
                          <a:effectLst/>
                        </a:rPr>
                        <a:t>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34100037"/>
                  </a:ext>
                </a:extLst>
              </a:tr>
              <a:tr h="47471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2010-2015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36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52% (2011</a:t>
                      </a:r>
                      <a:r>
                        <a:rPr lang="en-GB" sz="1800" baseline="30000">
                          <a:effectLst/>
                        </a:rPr>
                        <a:t>c</a:t>
                      </a:r>
                      <a:r>
                        <a:rPr lang="en-GB" sz="1800">
                          <a:effectLst/>
                        </a:rPr>
                        <a:t>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19485430"/>
                  </a:ext>
                </a:extLst>
              </a:tr>
              <a:tr h="47471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2015 onwards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</a:rPr>
                        <a:t>60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60.7% (2020</a:t>
                      </a:r>
                      <a:r>
                        <a:rPr lang="en-GB" sz="1800" baseline="30000" dirty="0">
                          <a:effectLst/>
                        </a:rPr>
                        <a:t>d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69564307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/>
              <a:t>Здравеопазване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92164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733115" y="1424127"/>
            <a:ext cx="8154598" cy="43426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Жилищни условия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just">
              <a:spcAft>
                <a:spcPts val="600"/>
              </a:spcAft>
            </a:pPr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При лоши жилищни условия (течащ покрив, влажни стени и подове, недостатъчно светлина, липса на баня и тоалетна в жилището) живеят 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65.8% </a:t>
            </a:r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 в сравнение с </a:t>
            </a:r>
            <a:r>
              <a:rPr lang="en-GB" sz="2000" dirty="0">
                <a:solidFill>
                  <a:schemeClr val="tx1"/>
                </a:solidFill>
              </a:rPr>
              <a:t>11.7</a:t>
            </a:r>
            <a:r>
              <a:rPr lang="en-GB" sz="2000" dirty="0" smtClean="0">
                <a:solidFill>
                  <a:schemeClr val="tx1"/>
                </a:solidFill>
              </a:rPr>
              <a:t>%</a:t>
            </a:r>
            <a:r>
              <a:rPr lang="bg-BG" sz="2000" dirty="0" smtClean="0">
                <a:solidFill>
                  <a:schemeClr val="tx1"/>
                </a:solidFill>
              </a:rPr>
              <a:t> от българите и </a:t>
            </a:r>
            <a:r>
              <a:rPr lang="en-GB" sz="2000" dirty="0">
                <a:solidFill>
                  <a:schemeClr val="tx1"/>
                </a:solidFill>
              </a:rPr>
              <a:t>29.6</a:t>
            </a:r>
            <a:r>
              <a:rPr lang="en-GB" sz="2000" dirty="0" smtClean="0">
                <a:solidFill>
                  <a:schemeClr val="tx1"/>
                </a:solidFill>
              </a:rPr>
              <a:t>%</a:t>
            </a:r>
            <a:r>
              <a:rPr lang="bg-BG" sz="2000" dirty="0" smtClean="0">
                <a:solidFill>
                  <a:schemeClr val="tx1"/>
                </a:solidFill>
              </a:rPr>
              <a:t> от турците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„Само“ без течаща вода, баня и тоалетна в дома си живеят 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46.1% </a:t>
            </a:r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ромите.</a:t>
            </a:r>
            <a:endParaRPr lang="en-GB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Домовете  на </a:t>
            </a:r>
            <a:r>
              <a:rPr lang="en-GB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49% </a:t>
            </a:r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 са в квартали, изложени на различни проблеми: в близост до сметище, с високо съдържание на въглероден диоксид и запрашеност, висок шум, неприятни миризми и др.</a:t>
            </a:r>
            <a:endParaRPr lang="en-GB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Без лични документи поради невъзможност да получат адресна регистрация са 240 000 души, мнозинството – роми.</a:t>
            </a:r>
            <a:endParaRPr lang="en-GB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08689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796698" y="1540430"/>
            <a:ext cx="10785701" cy="414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Добавената стойност на проекта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Предоставена е актуална представителна стартова информация, дезагрегирана по етнически признак, по всички основни и допълнителни индикатори за мониторинг на изпълнението на Националната стратегия за равенство, приобщаване и участие на ромите (2021-2030)</a:t>
            </a:r>
          </a:p>
          <a:p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За нуждите на изследването НСИ получи административни данни на индивидуално ниво от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НЗОК за регистрацията на респондентите при ОПЛ, а от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НАП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за здравноосигурителния им статус,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както и данни от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картографираните „зони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на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  <a:ea typeface="+mj-ea"/>
                <a:cs typeface="+mj-cs"/>
              </a:rPr>
              <a:t>бедността“ от ИОО.  </a:t>
            </a:r>
          </a:p>
          <a:p>
            <a:r>
              <a:rPr lang="bg-BG" sz="2000" dirty="0">
                <a:solidFill>
                  <a:schemeClr val="tx1"/>
                </a:solidFill>
                <a:latin typeface="Calibri Light" panose="020F0302020204030204" pitchFamily="34" charset="0"/>
              </a:rPr>
              <a:t>Наред с анализа на данните от количественото изследване предоставихме допълнителен анализ на нормативни уредби, засягащи непропорционално ромите и представителите на други уязвими групи, възпрепятстващи намаляването на социалните неравенства и </a:t>
            </a:r>
            <a:r>
              <a:rPr lang="bg-BG" sz="2000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учас</a:t>
            </a:r>
            <a:r>
              <a:rPr lang="bg-BG" sz="2000" dirty="0" smtClean="0">
                <a:solidFill>
                  <a:schemeClr val="tx1"/>
                </a:solidFill>
              </a:rPr>
              <a:t>тието.</a:t>
            </a:r>
            <a:endParaRPr lang="bg-BG" sz="2000" dirty="0">
              <a:solidFill>
                <a:schemeClr val="tx1"/>
              </a:solidFill>
            </a:endParaRPr>
          </a:p>
          <a:p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bg-BG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89030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745993" y="1540430"/>
            <a:ext cx="8161965" cy="414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Ранно отпадане от училище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Ранното отпадане от училище има тежки последици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само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28.0%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ромите на възраст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20-24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год. са завършили поне средно образование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със значима разлика по пол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(31.8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 мъжете роми срещу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23.4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ромските жени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). 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Сегрегацията в образованието е главен фактор за образователните неравенства и за нарушаването на основни права на ромите: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63.5</a:t>
            </a:r>
            <a:r>
              <a:rPr lang="en-GB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ромските деца на възраст 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6-14</a:t>
            </a: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год. посещават училища и детски градини, в които всички или мнозинството от съучениците им са роми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84771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8" y="2673769"/>
            <a:ext cx="3044315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Дял на лицата на възраст 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20-24 </a:t>
            </a: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години завършили поне средно образование по етническа група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Образование</a:t>
            </a:r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406197" y="5802450"/>
            <a:ext cx="7253841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7C38AAE-C2F1-4E01-A070-63BFBDB6BE2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79" y="1548748"/>
            <a:ext cx="7253841" cy="3731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816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8" y="2673769"/>
            <a:ext cx="3044315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20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Рано отпаднали от училище лица на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bg-BG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възраст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20-24 </a:t>
            </a:r>
            <a:r>
              <a:rPr lang="bg-BG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години </a:t>
            </a:r>
            <a:r>
              <a:rPr lang="bg-BG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етническа възраст и пол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Образование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406196" y="6462460"/>
            <a:ext cx="7253841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6931C8E-833E-4271-B1FA-524184F4976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763" y="1540429"/>
            <a:ext cx="5850521" cy="48063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764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745993" y="1540430"/>
            <a:ext cx="8161965" cy="414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Заетост</a:t>
            </a:r>
          </a:p>
          <a:p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Мнозинството от ромите на възраст 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20-64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години 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GB" sz="22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52.8%) 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са все още безработни/ отпаднали от пазара на труда въпреки относително ниските нива на безработица и декларирания недостиг на работна ръка през последните години , включително недостигът на неквалифицирани и </a:t>
            </a:r>
            <a:r>
              <a:rPr lang="bg-BG" sz="2200" b="1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нискоквалфицирани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работници. 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Разликата в заетостта между мъжете и жените е най-голяма при ромите 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en-GB" sz="22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32.2 </a:t>
            </a:r>
            <a:r>
              <a:rPr lang="bg-BG" sz="2200" b="1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п.п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в сравнение с 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6.7 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</a:t>
            </a: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2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18.1 </a:t>
            </a:r>
            <a:r>
              <a:rPr lang="bg-BG" sz="2200" b="1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п.п</a:t>
            </a: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при самоопределилите се съответно като българи и турци. 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485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8" y="2673769"/>
            <a:ext cx="3044315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2000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Разлика в заетостта между мъжете и жените по пол и етническа група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Заетост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406197" y="5802450"/>
            <a:ext cx="7253841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F084F9DD-8DC4-4776-A2DE-3F062D6B6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397377"/>
              </p:ext>
            </p:extLst>
          </p:nvPr>
        </p:nvGraphicFramePr>
        <p:xfrm>
          <a:off x="3841013" y="1802566"/>
          <a:ext cx="7819026" cy="3784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0837">
                  <a:extLst>
                    <a:ext uri="{9D8B030D-6E8A-4147-A177-3AD203B41FA5}">
                      <a16:colId xmlns:a16="http://schemas.microsoft.com/office/drawing/2014/main" xmlns="" val="2246863463"/>
                    </a:ext>
                  </a:extLst>
                </a:gridCol>
                <a:gridCol w="1352825">
                  <a:extLst>
                    <a:ext uri="{9D8B030D-6E8A-4147-A177-3AD203B41FA5}">
                      <a16:colId xmlns:a16="http://schemas.microsoft.com/office/drawing/2014/main" xmlns="" val="3846725053"/>
                    </a:ext>
                  </a:extLst>
                </a:gridCol>
                <a:gridCol w="1352825">
                  <a:extLst>
                    <a:ext uri="{9D8B030D-6E8A-4147-A177-3AD203B41FA5}">
                      <a16:colId xmlns:a16="http://schemas.microsoft.com/office/drawing/2014/main" xmlns="" val="807504784"/>
                    </a:ext>
                  </a:extLst>
                </a:gridCol>
                <a:gridCol w="1144698">
                  <a:extLst>
                    <a:ext uri="{9D8B030D-6E8A-4147-A177-3AD203B41FA5}">
                      <a16:colId xmlns:a16="http://schemas.microsoft.com/office/drawing/2014/main" xmlns="" val="3678702025"/>
                    </a:ext>
                  </a:extLst>
                </a:gridCol>
                <a:gridCol w="996995">
                  <a:extLst>
                    <a:ext uri="{9D8B030D-6E8A-4147-A177-3AD203B41FA5}">
                      <a16:colId xmlns:a16="http://schemas.microsoft.com/office/drawing/2014/main" xmlns="" val="3424382265"/>
                    </a:ext>
                  </a:extLst>
                </a:gridCol>
                <a:gridCol w="1070846">
                  <a:extLst>
                    <a:ext uri="{9D8B030D-6E8A-4147-A177-3AD203B41FA5}">
                      <a16:colId xmlns:a16="http://schemas.microsoft.com/office/drawing/2014/main" xmlns="" val="2612972366"/>
                    </a:ext>
                  </a:extLst>
                </a:gridCol>
              </a:tblGrid>
              <a:tr h="540651">
                <a:tc rowSpan="2">
                  <a:txBody>
                    <a:bodyPr/>
                    <a:lstStyle/>
                    <a:p>
                      <a:pPr algn="l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Self-declared ethnicity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Male 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Female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In paid work gap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209492"/>
                  </a:ext>
                </a:extLst>
              </a:tr>
              <a:tr h="10813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Not in paid work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In paid work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Not in paid work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In paid work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6432323"/>
                  </a:ext>
                </a:extLst>
              </a:tr>
              <a:tr h="540651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Bulgarian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16.5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83.5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23.2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76.8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6.7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70065414"/>
                  </a:ext>
                </a:extLst>
              </a:tr>
              <a:tr h="540651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Turkish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25.8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74.2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43.9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56.1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18.1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17756416"/>
                  </a:ext>
                </a:extLst>
              </a:tr>
              <a:tr h="540651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Roma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37.0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63.0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69.2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30.8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32.2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37170704"/>
                  </a:ext>
                </a:extLst>
              </a:tr>
              <a:tr h="540651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Total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19.4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80.6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29.5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>
                          <a:effectLst/>
                        </a:rPr>
                        <a:t>70.5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GB" sz="2000" dirty="0">
                          <a:effectLst/>
                        </a:rPr>
                        <a:t>10.1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96396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250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352684" y="1446835"/>
            <a:ext cx="9353898" cy="4692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Делът на ромите на възраст 1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5-29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години вън от образование, квалификация и заетост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NEETs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53.6%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сравнение с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11.7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самоопределилите се като българи и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22.5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турците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69.8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 младите ромски жени са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NEETs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сравнение с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39.5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младите мъже-роми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 algn="just">
              <a:spcAft>
                <a:spcPts val="600"/>
              </a:spcAft>
            </a:pP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Семейството, етническата група и дискриминацията са основните детерминанти едно лице да попадне в групата на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</a:t>
            </a:r>
            <a:r>
              <a:rPr lang="en-GB" sz="2400" b="1" dirty="0">
                <a:solidFill>
                  <a:schemeClr val="tx1"/>
                </a:solidFill>
              </a:rPr>
              <a:t>s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5.3%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младите българи от семейства с висок интензитет на заетостта са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NEETs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сравнение с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26.4</a:t>
            </a:r>
            <a:r>
              <a:rPr lang="en-GB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младите роми от такива семейства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;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семействата с най-нисък </a:t>
            </a:r>
            <a:r>
              <a:rPr lang="bg-BG" sz="2400" dirty="0">
                <a:solidFill>
                  <a:schemeClr val="tx1"/>
                </a:solidFill>
              </a:rPr>
              <a:t>интензитет на заетостта 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80.9</a:t>
            </a:r>
            <a:r>
              <a:rPr lang="en-US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%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 </a:t>
            </a:r>
            <a:r>
              <a:rPr lang="bg-BG" sz="2400" dirty="0">
                <a:solidFill>
                  <a:schemeClr val="tx1"/>
                </a:solidFill>
              </a:rPr>
              <a:t>младите </a:t>
            </a:r>
            <a:r>
              <a:rPr lang="bg-BG" sz="2400" dirty="0" smtClean="0">
                <a:solidFill>
                  <a:schemeClr val="tx1"/>
                </a:solidFill>
              </a:rPr>
              <a:t>роми са 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NEETs 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сравнение с 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56.7%</a:t>
            </a:r>
            <a:r>
              <a:rPr lang="bg-BG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от младите българи.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0555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8" y="2673769"/>
            <a:ext cx="3044315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Дял на лицата на 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15-29</a:t>
            </a: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-годишна възраст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вън от образование, квалификация и заетост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NEET</a:t>
            </a:r>
            <a:r>
              <a:rPr lang="en-GB" sz="1800" dirty="0"/>
              <a:t>s</a:t>
            </a:r>
            <a:r>
              <a:rPr lang="en-GB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bg-BG" sz="18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пол и етническа група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NEET</a:t>
            </a:r>
            <a:r>
              <a:rPr lang="en-GB" sz="2000" b="1" dirty="0">
                <a:solidFill>
                  <a:schemeClr val="tx1"/>
                </a:solidFill>
              </a:rPr>
              <a:t>s</a:t>
            </a:r>
            <a:endParaRPr lang="en-GB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xmlns="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406197" y="5802450"/>
            <a:ext cx="7253841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Source: BNSI/FRA 2020 survey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9159408-85EE-4FF6-AAAE-1915B77241C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176" y="1525598"/>
            <a:ext cx="6052263" cy="3908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4217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1166</Words>
  <Application>Microsoft Office PowerPoint</Application>
  <PresentationFormat>Widescreen</PresentationFormat>
  <Paragraphs>138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Calibri Light (Headings)</vt:lpstr>
      <vt:lpstr>Symbol</vt:lpstr>
      <vt:lpstr>Times New Roman</vt:lpstr>
      <vt:lpstr>Office Theme</vt:lpstr>
      <vt:lpstr>Проект BGLD-3.001  Нови подходи за генериране на данни за трудно достижими групи от населението Положението на ромите  София,13 септември 2022 г.  Проф. И. Томова, д-р Л. Стойчев (ИИНЧ-БАН)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BALATSOUKAS Alexandros (FRA)</dc:creator>
  <cp:lastModifiedBy>K</cp:lastModifiedBy>
  <cp:revision>43</cp:revision>
  <dcterms:created xsi:type="dcterms:W3CDTF">2022-05-03T08:43:15Z</dcterms:created>
  <dcterms:modified xsi:type="dcterms:W3CDTF">2022-09-13T06:17:30Z</dcterms:modified>
</cp:coreProperties>
</file>